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3.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4.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5.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6.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comments/comment7.xml" ContentType="application/vnd.openxmlformats-officedocument.presentationml.comments+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1" r:id="rId1"/>
    <p:sldMasterId id="2147483682" r:id="rId2"/>
    <p:sldMasterId id="2147483683" r:id="rId3"/>
    <p:sldMasterId id="2147483684" r:id="rId4"/>
  </p:sldMasterIdLst>
  <p:notesMasterIdLst>
    <p:notesMasterId r:id="rId155"/>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Lst>
  <p:sldSz cx="9144000" cy="5143500" type="screen16x9"/>
  <p:notesSz cx="6858000" cy="9144000"/>
  <p:embeddedFontLst>
    <p:embeddedFont>
      <p:font typeface="Open Sans" panose="020B0604020202020204" charset="0"/>
      <p:regular r:id="rId156"/>
      <p:bold r:id="rId157"/>
      <p:italic r:id="rId158"/>
      <p:boldItalic r:id="rId159"/>
    </p:embeddedFont>
    <p:embeddedFont>
      <p:font typeface="Open Sans Light" panose="020B0604020202020204" charset="0"/>
      <p:regular r:id="rId160"/>
      <p:bold r:id="rId161"/>
      <p:italic r:id="rId162"/>
      <p:boldItalic r:id="rId163"/>
    </p:embeddedFont>
    <p:embeddedFont>
      <p:font typeface="Roboto" panose="020B0604020202020204" charset="0"/>
      <p:regular r:id="rId164"/>
      <p:bold r:id="rId165"/>
      <p:italic r:id="rId166"/>
      <p:boldItalic r:id="rId1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ulie Shortridge" initials=""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B840C0-E958-4679-A6F2-35DFE8BE7E24}">
  <a:tblStyle styleId="{3EB840C0-E958-4679-A6F2-35DFE8BE7E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79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font" Target="fonts/font4.fntdata"/><Relationship Id="rId170" Type="http://schemas.openxmlformats.org/officeDocument/2006/relationships/viewProps" Target="view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font" Target="fonts/font5.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theme" Target="theme/theme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font" Target="fonts/font6.fntdata"/><Relationship Id="rId16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font" Target="fonts/font1.fntdata"/><Relationship Id="rId172"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font" Target="fonts/font12.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font" Target="fonts/font7.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font" Target="fonts/font2.fntdata"/><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font" Target="fonts/font8.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font" Target="fonts/font9.fntdata"/><Relationship Id="rId16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font" Target="fonts/font10.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notesMaster" Target="notesMasters/notesMaster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4-24T01:22:36.083" idx="1">
    <p:pos x="6000" y="0"/>
    <p:text>By first glance I suspect this might be a little long - aim for 30-35 minutes for the presentation. One minute per slide can work, but you have to move through them pretty quickly and many of your slides are pretty meaty.</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9-04-24T00:47:41.209" idx="2">
    <p:pos x="6000" y="0"/>
    <p:text>I think your key points here are great, but the list on the left is kind of long. I'd maybe condense all of the grey items into "results". You should also add a bullet point for "Research Objectives"</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9-04-24T00:59:26.541" idx="3">
    <p:pos x="6000" y="0"/>
    <p:text>I think you could add a very high-level overview of your methods to make the connection between the gaps in your last slide and your research more obvious. I'm thinking if you add something about how you are leveraging a database of statewide water withdrawals and discharges that is 1) facility-level, 2) monthly, and 3) includes multiple water use sectors that would make the connection with the 2nd, 3rd and 4th gaps in your prior slide more clear.</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9-04-24T01:12:23.763" idx="4">
    <p:pos x="6000" y="0"/>
    <p:text>You're going to have to walk attendees through the charts on the left and spell out that they mean that a small number of facilities are responsible for a large portion of the water withdrawn and discharged in the state.</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9-04-24T17:44:24.303" idx="5">
    <p:pos x="6000" y="0"/>
    <p:text>This slide is a little confusing because the information shown in the figures doesn't match the table (e.g., you have a graph for non-energy totals but that's not in your table).</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9-04-24T17:42:43.025" idx="6">
    <p:pos x="6000" y="0"/>
    <p:text>I would remove Irrigation and Aquaculture from this graph. Can you add in the total-volume analysis estimates for municipal?</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9-04-24T17:10:53.723" idx="7">
    <p:pos x="6000" y="0"/>
    <p:text>I think a key interesting point here is that reporting appears much more reliable in larger facilities, thus facility-level estimates are most trustworthy there. This suggests the data is more suitable for understanding consumption's impact on water supply than understanding how consumption varies across different facilities.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machinelearningmastery.com/gentle-introduction-autocorrelation-partial-autocorrelation/" TargetMode="External"/><Relationship Id="rId2" Type="http://schemas.openxmlformats.org/officeDocument/2006/relationships/slide" Target="../slides/slide136.xml"/><Relationship Id="rId1" Type="http://schemas.openxmlformats.org/officeDocument/2006/relationships/notesMaster" Target="../notesMasters/notesMaster1.xml"/><Relationship Id="rId4" Type="http://schemas.openxmlformats.org/officeDocument/2006/relationships/hyperlink" Target="https://support.minitab.com/en-us/minitab/18/help-and-how-to/modeling-statistics/time-series/how-to/autocorrelation/interpret-the-results/autocorrelation-function-acf/" TargetMode="Externa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echo.epa.gov/tools/web-services/loading-too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echo.epa.gov/resources/echo-data/about-the-data#completenes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Good morning everyone! Thank you all for attending the defense of my masters thesis, </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which has been focused on quantifying consumptive water use in the State of Virginia. </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Before beginning...</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I’d love to acknowledge my committee, which is comprised of:</a:t>
            </a:r>
            <a:endParaRPr>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en">
                <a:latin typeface="Open Sans"/>
                <a:ea typeface="Open Sans"/>
                <a:cs typeface="Open Sans"/>
                <a:sym typeface="Open Sans"/>
              </a:rPr>
              <a:t>Dr. Julie Shortridge | </a:t>
            </a:r>
            <a:r>
              <a:rPr lang="en">
                <a:solidFill>
                  <a:srgbClr val="24292E"/>
                </a:solidFill>
                <a:highlight>
                  <a:srgbClr val="FFFFFF"/>
                </a:highlight>
                <a:latin typeface="Open Sans"/>
                <a:ea typeface="Open Sans"/>
                <a:cs typeface="Open Sans"/>
                <a:sym typeface="Open Sans"/>
              </a:rPr>
              <a:t>Assistant Professor &amp; Extension Specialist | Virginia Tech | Department of Biological Systems Engineering</a:t>
            </a:r>
            <a:endParaRPr>
              <a:solidFill>
                <a:srgbClr val="24292E"/>
              </a:solidFill>
              <a:highlight>
                <a:srgbClr val="FFFFFF"/>
              </a:highlight>
              <a:latin typeface="Open Sans"/>
              <a:ea typeface="Open Sans"/>
              <a:cs typeface="Open Sans"/>
              <a:sym typeface="Open Sans"/>
            </a:endParaRPr>
          </a:p>
          <a:p>
            <a:pPr marL="457200" lvl="0" indent="-298450" algn="l" rtl="0">
              <a:spcBef>
                <a:spcPts val="0"/>
              </a:spcBef>
              <a:spcAft>
                <a:spcPts val="0"/>
              </a:spcAft>
              <a:buClr>
                <a:srgbClr val="24292E"/>
              </a:buClr>
              <a:buSzPts val="1100"/>
              <a:buFont typeface="Open Sans"/>
              <a:buChar char="●"/>
            </a:pPr>
            <a:r>
              <a:rPr lang="en">
                <a:solidFill>
                  <a:srgbClr val="24292E"/>
                </a:solidFill>
                <a:highlight>
                  <a:srgbClr val="FFFFFF"/>
                </a:highlight>
                <a:latin typeface="Open Sans"/>
                <a:ea typeface="Open Sans"/>
                <a:cs typeface="Open Sans"/>
                <a:sym typeface="Open Sans"/>
              </a:rPr>
              <a:t>Dr. Durelle Scott aka </a:t>
            </a:r>
            <a:r>
              <a:rPr lang="en" i="1">
                <a:solidFill>
                  <a:srgbClr val="24292E"/>
                </a:solidFill>
                <a:highlight>
                  <a:srgbClr val="FFFFFF"/>
                </a:highlight>
                <a:latin typeface="Open Sans"/>
                <a:ea typeface="Open Sans"/>
                <a:cs typeface="Open Sans"/>
                <a:sym typeface="Open Sans"/>
              </a:rPr>
              <a:t>Scotty</a:t>
            </a:r>
            <a:r>
              <a:rPr lang="en">
                <a:solidFill>
                  <a:srgbClr val="24292E"/>
                </a:solidFill>
                <a:highlight>
                  <a:srgbClr val="FFFFFF"/>
                </a:highlight>
                <a:latin typeface="Open Sans"/>
                <a:ea typeface="Open Sans"/>
                <a:cs typeface="Open Sans"/>
                <a:sym typeface="Open Sans"/>
              </a:rPr>
              <a:t> | Assistant Professor | Virginia Tech | Department of Biological Systems Engineering</a:t>
            </a:r>
            <a:endParaRPr>
              <a:solidFill>
                <a:srgbClr val="24292E"/>
              </a:solidFill>
              <a:highlight>
                <a:srgbClr val="FFFFFF"/>
              </a:highlight>
              <a:latin typeface="Open Sans"/>
              <a:ea typeface="Open Sans"/>
              <a:cs typeface="Open Sans"/>
              <a:sym typeface="Open Sans"/>
            </a:endParaRPr>
          </a:p>
          <a:p>
            <a:pPr marL="457200" lvl="0" indent="-298450" algn="l" rtl="0">
              <a:spcBef>
                <a:spcPts val="0"/>
              </a:spcBef>
              <a:spcAft>
                <a:spcPts val="0"/>
              </a:spcAft>
              <a:buClr>
                <a:srgbClr val="24292E"/>
              </a:buClr>
              <a:buSzPts val="1100"/>
              <a:buFont typeface="Open Sans"/>
              <a:buChar char="●"/>
            </a:pPr>
            <a:r>
              <a:rPr lang="en">
                <a:solidFill>
                  <a:srgbClr val="24292E"/>
                </a:solidFill>
                <a:highlight>
                  <a:srgbClr val="FFFFFF"/>
                </a:highlight>
                <a:latin typeface="Open Sans"/>
                <a:ea typeface="Open Sans"/>
                <a:cs typeface="Open Sans"/>
                <a:sym typeface="Open Sans"/>
              </a:rPr>
              <a:t>Robert Burgholzer | Surface Water Modeler | Office of Water Supply | Virginia Department of Environmental Quality</a:t>
            </a:r>
            <a:endParaRPr>
              <a:solidFill>
                <a:srgbClr val="24292E"/>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a:solidFill>
                <a:srgbClr val="24292E"/>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 i="1">
                <a:solidFill>
                  <a:srgbClr val="24292E"/>
                </a:solidFill>
                <a:highlight>
                  <a:srgbClr val="FFFFFF"/>
                </a:highlight>
                <a:latin typeface="Open Sans"/>
                <a:ea typeface="Open Sans"/>
                <a:cs typeface="Open Sans"/>
                <a:sym typeface="Open Sans"/>
              </a:rPr>
              <a:t>Collectively (Transition)...</a:t>
            </a:r>
            <a:endParaRPr i="1">
              <a:solidFill>
                <a:srgbClr val="24292E"/>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581abb7a08_0_26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581abb7a08_0_2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Open Sans"/>
                <a:ea typeface="Open Sans"/>
                <a:cs typeface="Open Sans"/>
                <a:sym typeface="Open Sans"/>
              </a:rPr>
              <a:t>In terms of data availability and quality, both data sources have their caveats…</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For our withdrawal data…(click)</a:t>
            </a: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We lack a good chunk data for users that fall below the reporting thresholds and prior grandfathering clauses</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For users that do report, we have average monthly withdrawals (in MGM) from 1982-2016</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Inevitable inconsistencies originate from self-reporting and include:</a:t>
            </a:r>
            <a:endParaRPr b="1">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inconsistent categorization of facilities into water use sectors</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And missing or incorrect coordinates at the point source level.</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Despite these inconsistent attributes, the actual monthly withdrawal values have been thoroughly vetted by DEQ staff</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Our discharge data on the other hand…</a:t>
            </a: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Is as-reported from Virginia’s NPDES program and represents a snapshot of the data as it existed during extraction</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Therefore, data tends to be more complete for active and major facilities that discharge more than 1 MGD.</a:t>
            </a:r>
            <a:endParaRPr b="1">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While the data flow for smaller facilities to the national database have only recently become a priority</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Despite this, discharge monitoring reports are publically available for facilities in Virginia starting in 2010 (reveal)</a:t>
            </a:r>
            <a:endParaRPr b="1">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Which narrows our comparison of consumption to 2010-2016</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There are a lot more inconsistencies in the discharge data </a:t>
            </a:r>
            <a:endParaRPr b="1">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Including the labeling of outfalls, which are the point sources for discharge from facilities</a:t>
            </a:r>
            <a:endParaRPr>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We found that internal and ms4 outfalls that track internal processes and stormwater were being labeled as external outfalls</a:t>
            </a:r>
            <a:endParaRPr b="1">
              <a:solidFill>
                <a:schemeClr val="dk1"/>
              </a:solidFill>
              <a:latin typeface="Open Sans"/>
              <a:ea typeface="Open Sans"/>
              <a:cs typeface="Open Sans"/>
              <a:sym typeface="Open Sans"/>
            </a:endParaRPr>
          </a:p>
          <a:p>
            <a:pPr marL="2286000" lvl="4"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Which overestimates return flow by orders of magnitude</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We also found that ECHO classifies facilities as either industrial or municipal</a:t>
            </a:r>
            <a:endParaRPr b="1">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Which limits the ability to estimate consumption over water use</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And inconsistent reporting and anomalous entries were also encountered throughout this analysis</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u="sng">
                <a:solidFill>
                  <a:schemeClr val="dk1"/>
                </a:solidFill>
                <a:latin typeface="Open Sans"/>
                <a:ea typeface="Open Sans"/>
                <a:cs typeface="Open Sans"/>
                <a:sym typeface="Open Sans"/>
              </a:rPr>
              <a:t>So, even though these two databases provide a potentially rich data source for characterizing water consumption, we can’t use the data directly from the sources.</a:t>
            </a:r>
            <a:endParaRPr u="sng">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i="1">
                <a:solidFill>
                  <a:schemeClr val="dk1"/>
                </a:solidFill>
                <a:latin typeface="Open Sans"/>
                <a:ea typeface="Open Sans"/>
                <a:cs typeface="Open Sans"/>
                <a:sym typeface="Open Sans"/>
              </a:rPr>
              <a:t>Therefore, we pushed through the data with processing and cleaning methods (Transition)... </a:t>
            </a:r>
            <a:endParaRPr i="1">
              <a:solidFill>
                <a:schemeClr val="dk1"/>
              </a:solidFill>
              <a:latin typeface="Open Sans"/>
              <a:ea typeface="Open Sans"/>
              <a:cs typeface="Open Sans"/>
              <a:sym typeface="Open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581abb7a08_0_3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581abb7a08_0_3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581abb7a08_0_3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581abb7a08_0_3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56a322a746_14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2" name="Google Shape;1592;g56a322a746_14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56a322a746_1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56a322a746_1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56a322a746_14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56a322a746_14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56a322a746_1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56a322a746_1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56a322a746_14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56a322a746_14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56a322a746_14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56a322a746_14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56a322a746_1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56a322a746_1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56a322a746_1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56a322a746_1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4ff3759d5c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4ff3759d5c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Open Sans"/>
                <a:ea typeface="Open Sans"/>
                <a:cs typeface="Open Sans"/>
                <a:sym typeface="Open Sans"/>
              </a:rPr>
              <a:t>The first main step of data cleaning included…(click)</a:t>
            </a:r>
            <a:endParaRPr b="1">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Locating missing/incorrect coordinates in the withdrawal database with the use of google maps</a:t>
            </a:r>
            <a:endParaRPr>
              <a:solidFill>
                <a:schemeClr val="dk1"/>
              </a:solidFill>
              <a:latin typeface="Open Sans"/>
              <a:ea typeface="Open Sans"/>
              <a:cs typeface="Open Sans"/>
              <a:sym typeface="Open Sans"/>
            </a:endParaRPr>
          </a:p>
          <a:p>
            <a:pPr marL="914400" lvl="0" indent="0" algn="l" rtl="0">
              <a:spcBef>
                <a:spcPts val="0"/>
              </a:spcBef>
              <a:spcAft>
                <a:spcPts val="0"/>
              </a:spcAft>
              <a:buNone/>
            </a:pP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I then automated the process for flagging anomalous discharge values (click)</a:t>
            </a:r>
            <a:endParaRPr b="1">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based on exceeding median outfall discharge and design flow</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Flagged entries were then replaced with its median outfall discharge for the given year based on a weighted decision tree</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The most important steps were then identifying external outfalls and classifying water use sectors for facilities</a:t>
            </a:r>
            <a:endParaRPr b="1">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Where domain expertise from the DEQ was required to identify typical notation for external outfalls </a:t>
            </a:r>
            <a:endParaRPr>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and case studies for major facilities in VA were explored.</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i="1">
                <a:solidFill>
                  <a:schemeClr val="dk1"/>
                </a:solidFill>
                <a:latin typeface="Open Sans"/>
                <a:ea typeface="Open Sans"/>
                <a:cs typeface="Open Sans"/>
                <a:sym typeface="Open Sans"/>
              </a:rPr>
              <a:t>water use sectors were then assigned using a rule based classification approach based on standard industrial codes and facility name into six main sectors, which I will demonstrate on the next slide…(transition)</a:t>
            </a:r>
            <a:endParaRPr i="1">
              <a:solidFill>
                <a:schemeClr val="dk1"/>
              </a:solidFill>
              <a:latin typeface="Open Sans"/>
              <a:ea typeface="Open Sans"/>
              <a:cs typeface="Open Sans"/>
              <a:sym typeface="Open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56a322a746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56a322a746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Open Sans"/>
                <a:ea typeface="Open Sans"/>
                <a:cs typeface="Open Sans"/>
                <a:sym typeface="Open Sans"/>
              </a:rPr>
              <a:t>Time:</a:t>
            </a:r>
            <a:endParaRPr b="1">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b="1">
                <a:solidFill>
                  <a:schemeClr val="dk1"/>
                </a:solidFill>
                <a:latin typeface="Open Sans"/>
                <a:ea typeface="Open Sans"/>
                <a:cs typeface="Open Sans"/>
                <a:sym typeface="Open Sans"/>
              </a:rPr>
              <a:t>Key Points:</a:t>
            </a:r>
            <a:endParaRPr sz="1200">
              <a:solidFill>
                <a:schemeClr val="dk1"/>
              </a:solidFill>
              <a:highlight>
                <a:srgbClr val="FFFFFF"/>
              </a:highlight>
            </a:endParaRPr>
          </a:p>
          <a:p>
            <a:pPr marL="0" lvl="0" indent="0" algn="l" rtl="0">
              <a:spcBef>
                <a:spcPts val="0"/>
              </a:spcBef>
              <a:spcAft>
                <a:spcPts val="0"/>
              </a:spcAft>
              <a:buNone/>
            </a:pPr>
            <a:endParaRPr sz="1200">
              <a:solidFill>
                <a:schemeClr val="dk1"/>
              </a:solidFill>
              <a:highlight>
                <a:srgbClr val="FFFFFF"/>
              </a:highlight>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Of the 12 energy facilities I was able to match, we have 2 nuclear power stations, 3 coal, 6 combination fossil fuel, and 1 biomass. </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Here we see that the two nuclear facilities are driving the energy sector trends, which consequently masks likely errors from smaller energy operations.</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Coal facilities present likely errors due to the phase out of coal generators in Virginia.</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highlight>
                  <a:schemeClr val="lt1"/>
                </a:highlight>
                <a:latin typeface="Open Sans"/>
                <a:ea typeface="Open Sans"/>
                <a:cs typeface="Open Sans"/>
                <a:sym typeface="Open Sans"/>
              </a:rPr>
              <a:t>The commonwealth aims to generate 15% of our electricity come from renewable sources by 2025 and increased Clean Air Act standards around 2010 forced some plants to shut down. </a:t>
            </a:r>
            <a:endParaRPr>
              <a:solidFill>
                <a:schemeClr val="dk1"/>
              </a:solidFill>
              <a:highlight>
                <a:schemeClr val="lt1"/>
              </a:highlight>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highlight>
                  <a:schemeClr val="lt1"/>
                </a:highlight>
                <a:latin typeface="Open Sans"/>
                <a:ea typeface="Open Sans"/>
                <a:cs typeface="Open Sans"/>
                <a:sym typeface="Open Sans"/>
              </a:rPr>
              <a:t>Phase outs from primarily coal generator started in 2013 and 2015</a:t>
            </a:r>
            <a:endParaRPr>
              <a:solidFill>
                <a:schemeClr val="dk1"/>
              </a:solidFill>
              <a:highlight>
                <a:schemeClr val="lt1"/>
              </a:highlight>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highlight>
                  <a:schemeClr val="lt1"/>
                </a:highlight>
                <a:latin typeface="Open Sans"/>
                <a:ea typeface="Open Sans"/>
                <a:cs typeface="Open Sans"/>
                <a:sym typeface="Open Sans"/>
              </a:rPr>
              <a:t>This may explain the spike in consumption in coal and some dips in combination fossil fuel facilities</a:t>
            </a:r>
            <a:endParaRPr>
              <a:solidFill>
                <a:schemeClr val="dk1"/>
              </a:solidFill>
              <a:highlight>
                <a:schemeClr val="lt1"/>
              </a:highlight>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highlight>
                  <a:schemeClr val="lt1"/>
                </a:highlight>
                <a:latin typeface="Open Sans"/>
                <a:ea typeface="Open Sans"/>
                <a:cs typeface="Open Sans"/>
                <a:sym typeface="Open Sans"/>
              </a:rPr>
              <a:t>Because data for phased out facilities or redacted permits may not be a data flow priority. </a:t>
            </a:r>
            <a:endParaRPr>
              <a:solidFill>
                <a:schemeClr val="dk1"/>
              </a:solidFill>
              <a:highlight>
                <a:schemeClr val="lt1"/>
              </a:highlight>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It appears that data reporting is more reliable for larger facilities, making facility level estimates more reliable.</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This suggests that our data may be more suitable for understanding consumption’s impact on water supply</a:t>
            </a:r>
            <a:endParaRPr>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Rather than understanding how consumption varies across different facilities within the same sector</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This concept is further highlighted in my next approach…(Transition)</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highlight>
                  <a:srgbClr val="FFFFFF"/>
                </a:highlight>
                <a:latin typeface="Open Sans"/>
                <a:ea typeface="Open Sans"/>
                <a:cs typeface="Open Sans"/>
                <a:sym typeface="Open Sans"/>
              </a:rPr>
              <a:t>By 2035, the world’s energy consumption will increase by 35 percent, which in turn will increase water use by 15 percent according to the International Energy Agency.</a:t>
            </a:r>
            <a:endParaRPr>
              <a:solidFill>
                <a:schemeClr val="dk1"/>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
                <a:solidFill>
                  <a:schemeClr val="dk1"/>
                </a:solidFill>
                <a:highlight>
                  <a:srgbClr val="FFFFFF"/>
                </a:highlight>
                <a:latin typeface="Open Sans"/>
                <a:ea typeface="Open Sans"/>
                <a:cs typeface="Open Sans"/>
                <a:sym typeface="Open Sans"/>
              </a:rPr>
              <a:t>Water withdrawals associated with thermoelectric power plants are inconsistently reported and consumption data are infrequently reported.--EPRI</a:t>
            </a:r>
            <a:endParaRPr>
              <a:solidFill>
                <a:schemeClr val="dk1"/>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a:solidFill>
                <a:schemeClr val="dk1"/>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a:solidFill>
                <a:schemeClr val="dk1"/>
              </a:solidFill>
              <a:highlight>
                <a:srgbClr val="FFFFFF"/>
              </a:highlight>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a:solidFill>
                  <a:schemeClr val="dk1"/>
                </a:solidFill>
              </a:rPr>
              <a:t> Figure \ref{fig:monthly_compare_fuel} separates energy monthly consumption by matched nuclear, coal, combination fossil, and biomass facilities. The two nuclear power stations drive the statewide water withdrawal and discharge patterns. The highest reported nuclear consumption is 0.20 in April of 2010. Consumption then remains below 10\% and turns negative in months throughout 2013-2015. Three coal facilities fluctuate between -1 and 0.9 between 2010-2012 before rising to between 0.97 and 0.22. Six combination fossil fuel facilities display high consumption in the summer and low in the winter between 2010-2013. After 2014, consumption begins to oscillate between 0.15 and -0.20 before remaining negative for the majority of 2016. One biomass facility displays matched data for 2015 and 2016. High consumption is reported in the winter months of 2015 and summer months of 2016, before dipping to negative in October of 2016. </a:t>
            </a:r>
            <a:endParaRPr>
              <a:solidFill>
                <a:schemeClr val="dk1"/>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a:solidFill>
                <a:schemeClr val="dk1"/>
              </a:solidFill>
              <a:highlight>
                <a:srgbClr val="FFFFFF"/>
              </a:highlight>
              <a:latin typeface="Open Sans"/>
              <a:ea typeface="Open Sans"/>
              <a:cs typeface="Open Sans"/>
              <a:sym typeface="Open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56a322a746_1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2" name="Google Shape;1662;g56a322a746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Consumption by rated capacity was also considered for each fuel type (Figure \ref{fig:monthly_compare_ratedcap}). Rated capacity is the intended power output of an energy facility in megawatts (MW) \citep{dominion}. Biomass displays the lowest consumption per rated capacity of 0.3 MGal of water consumed per MW. Nuclear and combination fossil fuel facilities show similar patterns to their monthly consumption rates, as a percentage of water lost, peaking at around 13 MGal per MW. Coal consumes the most water per rated capacity on average and presents a divergent monthly pattern than what is introduced in Figure \ref{fig:monthly_compare_fuel}. Even though coal facilities displayed consumption rates around 0.90 2015-2016, the quantity of water consumed per MW is below 1.5 MGal/MW.</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56a322a746_1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56a322a746_1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Monthly reported withdrawals and discharges show patterns of seasonality in the energy sector, where more water is being withdrawn between June and August. Consumption rates do not show evident patterns of seasonality, but do display peaks during the spring time . The matched energy facilities on the bottom close the gap between reported withdrawal and discharge from 2010-2013. Regardless of if the energy facilities are matched, there are cases where more discharge is reported than withdrawal throughout 2015 and 2016.</a:t>
            </a:r>
            <a:endParaRPr sz="1000">
              <a:solidFill>
                <a:schemeClr val="dk1"/>
              </a:solidFill>
              <a:latin typeface="Open Sans"/>
              <a:ea typeface="Open Sans"/>
              <a:cs typeface="Open Sans"/>
              <a:sym typeface="Open Sans"/>
            </a:endParaRPr>
          </a:p>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56a322a746_1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4" name="Google Shape;1674;g56a322a746_1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solidFill>
                <a:schemeClr val="dk1"/>
              </a:solidFill>
              <a:latin typeface="Open Sans"/>
              <a:ea typeface="Open Sans"/>
              <a:cs typeface="Open Sans"/>
              <a:sym typeface="Open Sans"/>
            </a:endParaRPr>
          </a:p>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56a322a746_1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56a322a746_1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Industrial consumption decreases by 0.2 on average when only matche facilities are considered (Figure \ref{fig:monthly_compare_industrial}). Between 2010 and 2016, monthly consumption rates for matched facilities stay between 0.25 and 0.35. Consumption is highest in 2010 and appears to increase again in 2016. More water is withdrawn around July and dips around January-March. Evident seasonality is not discernible, as higher consumption occurs in winter as well as summer months.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g56a322a746_1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7" name="Google Shape;1687;g56a322a746_1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g56a322a746_1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3" name="Google Shape;1693;g56a322a746_1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56a322a746_1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56a322a746_1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56a322a746_1_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56a322a746_1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56a322a746_1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2" name="Google Shape;1712;g56a322a746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81abb7a08_0_2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81abb7a08_0_2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Open Sans"/>
                <a:ea typeface="Open Sans"/>
                <a:cs typeface="Open Sans"/>
                <a:sym typeface="Open Sans"/>
              </a:rPr>
              <a:t>Before classification…</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	-Discharge facilities were classified as either industrial or municipal, where this figure shows the distribution of median annual reported discharge per sector</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through my classification methods, I was able to classify these facilities into energy, municipal, industrial, aquaculture, and commercial.</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-where there are no discharge records for agriculture.</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-i’d like to note here, that the discharges that were classified as industrial before, were actually from energy facilities (click to reveal box), and that the municipal sector reports the most discharge per year for the non-energy sectors.</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a:t>
            </a: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Now for our withdrawal data…</a:t>
            </a:r>
            <a:endParaRPr b="1">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We see the effect of inconsistent classification, with the multitude of non-energy sectors here (click)</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But with the classification method, we get distributions of median annual withdrawals that are comparable to our discharges</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i="1">
                <a:solidFill>
                  <a:schemeClr val="dk1"/>
                </a:solidFill>
                <a:latin typeface="Open Sans"/>
                <a:ea typeface="Open Sans"/>
                <a:cs typeface="Open Sans"/>
                <a:sym typeface="Open Sans"/>
              </a:rPr>
              <a:t>Which allows us to estimate consumption over water use and makes matching facilities between our data sources easier…(transition) </a:t>
            </a:r>
            <a:endParaRPr i="1">
              <a:solidFill>
                <a:schemeClr val="dk1"/>
              </a:solidFill>
              <a:latin typeface="Open Sans"/>
              <a:ea typeface="Open Sans"/>
              <a:cs typeface="Open Sans"/>
              <a:sym typeface="Open San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56a322a746_14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56a322a746_14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g56a322a746_1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5" name="Google Shape;1735;g56a322a746_1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9"/>
        <p:cNvGrpSpPr/>
        <p:nvPr/>
      </p:nvGrpSpPr>
      <p:grpSpPr>
        <a:xfrm>
          <a:off x="0" y="0"/>
          <a:ext cx="0" cy="0"/>
          <a:chOff x="0" y="0"/>
          <a:chExt cx="0" cy="0"/>
        </a:xfrm>
      </p:grpSpPr>
      <p:sp>
        <p:nvSpPr>
          <p:cNvPr id="1740" name="Google Shape;1740;g56a322a746_1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1" name="Google Shape;1741;g56a322a746_1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56a322a746_1_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56a322a746_1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56a322a746_1_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3" name="Google Shape;1753;g56a322a746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56a322a746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8" name="Google Shape;1758;g56a322a746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Open Sans"/>
                <a:ea typeface="Open Sans"/>
                <a:cs typeface="Open Sans"/>
                <a:sym typeface="Open Sans"/>
              </a:rPr>
              <a:t>Time:</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Key Points:</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Errors are independent of each other </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How does this look at a finer geographic scale</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Purchasing water from other sources - probable </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Or could be lack of reporting </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The figure above displays the median 2010-2016 annual county consumption, only considering matched facilities for the</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Energy, non-energy, industrial, aquaculture, and commercial sectors</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Visualizing consumption on this scale identifies likely errors on the facility level that get canceled out on the statewide level.</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For instance, we have high consumption rates in southwest and negative consumption along major waterways like the Chesapeake Bay, York River, and James River</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These occurrences of negative consumption errors eventually get balanced out by the facilities reporting higher consumption at finer spatial scales.</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We see this at the statewide scale as well as the watershed…(Transition)</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56a322a746_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56a322a746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Open Sans"/>
                <a:ea typeface="Open Sans"/>
                <a:cs typeface="Open Sans"/>
                <a:sym typeface="Open Sans"/>
              </a:rPr>
              <a:t>Time:</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Key Points:</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Here we have the  median 2010-2016 annual HUC6 watershed consumption, only considering matched facilities</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When the spatial scale is refined to the watershed scale, major facilities appear to control the overall consumption trends.</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Like the surry and north anna nuclear power stations highlighted here (click)</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At this scale, we still see instances of negative consumption, suggesting that inconsistent reporting before 2015 impacts consumption estimates. </a:t>
            </a:r>
            <a:endParaRPr>
              <a:solidFill>
                <a:schemeClr val="dk1"/>
              </a:solidFill>
              <a:latin typeface="Open Sans"/>
              <a:ea typeface="Open Sans"/>
              <a:cs typeface="Open Sans"/>
              <a:sym typeface="Open Sans"/>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56a322a746_1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6a322a746_1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56a322a746_1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56a322a746_1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Google Shape;1785;g56a322a746_1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6" name="Google Shape;1786;g56a322a746_1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581abb7a08_0_2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581abb7a08_0_2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Open Sans"/>
                <a:ea typeface="Open Sans"/>
                <a:cs typeface="Open Sans"/>
                <a:sym typeface="Open Sans"/>
              </a:rPr>
              <a:t>Under ideal conditions, there would be a one-to-one match for every discharge entry and withdrawal entry.</a:t>
            </a:r>
            <a:endParaRPr b="1">
              <a:solidFill>
                <a:schemeClr val="dk1"/>
              </a:solidFill>
              <a:latin typeface="Open Sans"/>
              <a:ea typeface="Open Sans"/>
              <a:cs typeface="Open Sans"/>
              <a:sym typeface="Open Sans"/>
            </a:endParaRPr>
          </a:p>
          <a:p>
            <a:pPr marL="9144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However, the difference in regulations and reporting between the sources hinders that.</a:t>
            </a:r>
            <a:endParaRPr>
              <a:solidFill>
                <a:schemeClr val="dk1"/>
              </a:solidFill>
              <a:latin typeface="Open Sans"/>
              <a:ea typeface="Open Sans"/>
              <a:cs typeface="Open Sans"/>
              <a:sym typeface="Open Sans"/>
            </a:endParaRPr>
          </a:p>
          <a:p>
            <a:pPr marL="9144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And we see that in this figure to the left</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Which shows the average cumulative percentage of total reported withdrawal (on top) and discharge (on bottom) vs the number of energy facilities and non-energy facilities responsible for the total volume. </a:t>
            </a:r>
            <a:endParaRPr b="1">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This reveals a couple of key features</a:t>
            </a:r>
            <a:endParaRPr>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First that there is an unequal number of reporting facilities between our withdrawal and discharge data sources</a:t>
            </a:r>
            <a:endParaRPr>
              <a:solidFill>
                <a:schemeClr val="dk1"/>
              </a:solidFill>
              <a:latin typeface="Open Sans"/>
              <a:ea typeface="Open Sans"/>
              <a:cs typeface="Open Sans"/>
              <a:sym typeface="Open Sans"/>
            </a:endParaRPr>
          </a:p>
          <a:p>
            <a:pPr marL="1828800" lvl="3"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Which may be explained by the agricultural withdrawals will not have associated discharge records and discharge for minor facilities may not be represented in ECHO</a:t>
            </a:r>
            <a:endParaRPr>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Despite this, it also shows a small number of facilities are responsible for the majority of the water that is withdrawn and discharged each year in the state (click)</a:t>
            </a:r>
            <a:endParaRPr>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So let’s zoom in to the top 100 facilities (click)</a:t>
            </a:r>
            <a:endParaRPr>
              <a:solidFill>
                <a:schemeClr val="dk1"/>
              </a:solidFill>
              <a:latin typeface="Open Sans"/>
              <a:ea typeface="Open Sans"/>
              <a:cs typeface="Open Sans"/>
              <a:sym typeface="Open Sans"/>
            </a:endParaRPr>
          </a:p>
          <a:p>
            <a:pPr marL="914400" lvl="0" indent="0" algn="l" rtl="0">
              <a:spcBef>
                <a:spcPts val="0"/>
              </a:spcBef>
              <a:spcAft>
                <a:spcPts val="0"/>
              </a:spcAft>
              <a:buNone/>
            </a:pP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i="1">
                <a:solidFill>
                  <a:schemeClr val="dk1"/>
                </a:solidFill>
                <a:latin typeface="Open Sans"/>
                <a:ea typeface="Open Sans"/>
                <a:cs typeface="Open Sans"/>
                <a:sym typeface="Open Sans"/>
              </a:rPr>
              <a:t>This shows us that if we can at least match these major facilities, we can perform consumption analysis on the facility level and get a clearer idea of consumption through our other aggregation techniques...(transition)</a:t>
            </a:r>
            <a:endParaRPr i="1">
              <a:solidFill>
                <a:schemeClr val="dk1"/>
              </a:solidFill>
              <a:latin typeface="Open Sans"/>
              <a:ea typeface="Open Sans"/>
              <a:cs typeface="Open Sans"/>
              <a:sym typeface="Open San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56a322a746_1_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56a322a746_1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Google Shape;1801;g56a322a746_14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2" name="Google Shape;1802;g56a322a746_14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56a322a746_14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56a322a746_14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56a322a746_14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56a322a746_14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g56a322a746_14_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0" name="Google Shape;1820;g56a322a746_14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56a322a746_1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 name="Google Shape;1826;g56a322a746_1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56a322a746_1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56a322a746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https://machinelearningmastery.com/gentle-introduction-autocorrelation-partial-autocorrelation/</a:t>
            </a:r>
            <a:endParaRPr/>
          </a:p>
          <a:p>
            <a:pPr marL="0" lvl="0" indent="0" algn="l" rtl="0">
              <a:spcBef>
                <a:spcPts val="0"/>
              </a:spcBef>
              <a:spcAft>
                <a:spcPts val="0"/>
              </a:spcAft>
              <a:buNone/>
            </a:pPr>
            <a:r>
              <a:rPr lang="en" u="sng">
                <a:solidFill>
                  <a:schemeClr val="hlink"/>
                </a:solidFill>
                <a:hlinkClick r:id="rId4"/>
              </a:rPr>
              <a:t>https://support.minitab.com/en-us/minitab/18/help-and-how-to/modeling-statistics/time-series/how-to/autocorrelation/interpret-the-results/autocorrelation-function-acf/</a:t>
            </a:r>
            <a:endParaRPr/>
          </a:p>
          <a:p>
            <a:pPr marL="0" lvl="0" indent="0" algn="l" rtl="0">
              <a:spcBef>
                <a:spcPts val="0"/>
              </a:spcBef>
              <a:spcAft>
                <a:spcPts val="0"/>
              </a:spcAft>
              <a:buNone/>
            </a:pPr>
            <a:endParaRPr/>
          </a:p>
          <a:p>
            <a:pPr marL="0" lvl="0" indent="0" algn="l" rtl="0">
              <a:spcBef>
                <a:spcPts val="0"/>
              </a:spcBef>
              <a:spcAft>
                <a:spcPts val="0"/>
              </a:spcAft>
              <a:buNone/>
            </a:pPr>
            <a:r>
              <a:rPr lang="en"/>
              <a:t>Strength of relationship between consumption and time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g56a322a746_1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7" name="Google Shape;1847;g56a322a746_1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Partial autocorrelation is a summary of the relationship between consumption and time. Each nod is a lag away from current observation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56a322a746_1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56a322a746_1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200">
                <a:solidFill>
                  <a:schemeClr val="dk1"/>
                </a:solidFill>
                <a:highlight>
                  <a:schemeClr val="lt1"/>
                </a:highlight>
                <a:latin typeface="Open Sans"/>
                <a:ea typeface="Open Sans"/>
                <a:cs typeface="Open Sans"/>
                <a:sym typeface="Open Sans"/>
              </a:rPr>
              <a:t>The Mann Kendall Trend Test looks for general increasing or decreasing trends.  It's non-parametric in nature, therefore removing the need for a normal distribution of values. If our data follows a normal distribution, we could perform a simple linear regression.  The null hypothesis for this test assumes there is no monotonic (consistently increases/decreases) trend. The alternative hypothesis is that a trend exists (positive, negative, or non-null). It ultimately analyzes differences in signs between temporal data points.</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56a322a746_1_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56a322a746_1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Prewhitening processes time series data to make it behave like white noise. </a:t>
            </a:r>
            <a:endParaRPr/>
          </a:p>
          <a:p>
            <a:pPr marL="0" lvl="0" indent="0" algn="l" rtl="0">
              <a:spcBef>
                <a:spcPts val="0"/>
              </a:spcBef>
              <a:spcAft>
                <a:spcPts val="0"/>
              </a:spcAft>
              <a:buNone/>
            </a:pPr>
            <a:r>
              <a:rPr lang="en"/>
              <a:t>	-assumed entries are serially independent and free of autocorrelation</a:t>
            </a:r>
            <a:endParaRPr/>
          </a:p>
          <a:p>
            <a:pPr marL="0" lvl="0" indent="0" algn="l" rtl="0">
              <a:spcBef>
                <a:spcPts val="0"/>
              </a:spcBef>
              <a:spcAft>
                <a:spcPts val="0"/>
              </a:spcAft>
              <a:buNone/>
            </a:pPr>
            <a:r>
              <a:rPr lang="en"/>
              <a:t>Reduce presence of systematic information that is not relevant to prediction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6a322a746_12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6a322a746_12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Open Sans"/>
                <a:ea typeface="Open Sans"/>
                <a:cs typeface="Open Sans"/>
                <a:sym typeface="Open Sans"/>
              </a:rPr>
              <a:t>Therefore I created a matching mechanism based on distance (click and click) and facility name (click) to narrow potential matches between the two data sources...</a:t>
            </a:r>
            <a:endParaRPr>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Where difference in facility name is quantified as an approximate string distance, which estimates the average number of insertions, deletions, and substitutions needed for the names to be exact matches. </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In the end, the best suitable match is then selected as the facility with the lowest approximate string distance and physical distance (click)</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Below is an example of the two nuclear facilities in Virginia.</a:t>
            </a:r>
            <a:endParaRPr>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Here we see some limitations to my approach. </a:t>
            </a:r>
            <a:endParaRPr b="1">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Mainly that facility names can differ significantly between the two databases (click) and the accuracy of facility coordinates can vary. </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Other limitations are extended to municipal and agricultural facilities (click)</a:t>
            </a:r>
            <a:endParaRPr b="1">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Where it’s challenging to estimate consumption on the municipal facility level due to </a:t>
            </a:r>
            <a:endParaRPr>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Unaccounted for use</a:t>
            </a:r>
            <a:endParaRPr>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Differing customer bases and transfers</a:t>
            </a:r>
            <a:endParaRPr>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Processing water</a:t>
            </a:r>
            <a:endParaRPr>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Which leads to unequal withdrawals and discharges</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This creates a noisy relationship and led us to exclude public suppliers and wastewater treatment facilities from our matching mechanism</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Along with the municipal sector,  agricultural operations do not have associated discharge records, therefore excluding them from the matching mechanism </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i="1">
                <a:solidFill>
                  <a:schemeClr val="dk1"/>
                </a:solidFill>
                <a:latin typeface="Open Sans"/>
                <a:ea typeface="Open Sans"/>
                <a:cs typeface="Open Sans"/>
                <a:sym typeface="Open Sans"/>
              </a:rPr>
              <a:t>Regardless of the limitations, I was able to push through and match over 100 facilities across virginia…(Transition)</a:t>
            </a:r>
            <a:endParaRPr i="1">
              <a:solidFill>
                <a:schemeClr val="dk1"/>
              </a:solidFill>
              <a:latin typeface="Open Sans"/>
              <a:ea typeface="Open Sans"/>
              <a:cs typeface="Open Sans"/>
              <a:sym typeface="Open Sans"/>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g56a322a746_1_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6" name="Google Shape;1866;g56a322a746_1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 whitening is conservative reduces type 1 error</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56a322a746_6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56a322a746_6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56a322a746_6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56a322a746_6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56a322a746_6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56a322a746_6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56a322a746_14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56a322a746_14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6a322a746_14_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6a322a746_14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0"/>
        <p:cNvGrpSpPr/>
        <p:nvPr/>
      </p:nvGrpSpPr>
      <p:grpSpPr>
        <a:xfrm>
          <a:off x="0" y="0"/>
          <a:ext cx="0" cy="0"/>
          <a:chOff x="0" y="0"/>
          <a:chExt cx="0" cy="0"/>
        </a:xfrm>
      </p:grpSpPr>
      <p:sp>
        <p:nvSpPr>
          <p:cNvPr id="1901" name="Google Shape;1901;g56a322a746_14_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2" name="Google Shape;1902;g56a322a746_14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g56a322a746_14_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8" name="Google Shape;1908;g56a322a746_14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56a322a746_14_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56a322a746_14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56a322a746_14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56a322a746_14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581abb7a08_0_3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581abb7a08_0_3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Open Sans"/>
                <a:ea typeface="Open Sans"/>
                <a:cs typeface="Open Sans"/>
                <a:sym typeface="Open Sans"/>
              </a:rPr>
              <a:t>-Specifically, for our withdrawals, I was able to capture 91% of energy withdrawals and 19% of the non-energy on average</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-where we have monthly withdrawals from matched facilities in this dashed line and total withdrawal in the solid line</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-where the bars on the secondary y-axis then show the number </a:t>
            </a:r>
            <a:endParaRPr>
              <a:solidFill>
                <a:schemeClr val="dk1"/>
              </a:solidFill>
              <a:latin typeface="Open Sans"/>
              <a:ea typeface="Open Sans"/>
              <a:cs typeface="Open Sans"/>
              <a:sym typeface="Open Sans"/>
            </a:endParaRPr>
          </a:p>
          <a:p>
            <a:pPr marL="914400" lvl="0" indent="457200" algn="l" rtl="0">
              <a:spcBef>
                <a:spcPts val="0"/>
              </a:spcBef>
              <a:spcAft>
                <a:spcPts val="0"/>
              </a:spcAft>
              <a:buNone/>
            </a:pPr>
            <a:r>
              <a:rPr lang="en">
                <a:solidFill>
                  <a:schemeClr val="dk1"/>
                </a:solidFill>
                <a:latin typeface="Open Sans"/>
                <a:ea typeface="Open Sans"/>
                <a:cs typeface="Open Sans"/>
                <a:sym typeface="Open Sans"/>
              </a:rPr>
              <a:t>-of total reporting facilities in light grey </a:t>
            </a:r>
            <a:endParaRPr>
              <a:solidFill>
                <a:schemeClr val="dk1"/>
              </a:solidFill>
              <a:latin typeface="Open Sans"/>
              <a:ea typeface="Open Sans"/>
              <a:cs typeface="Open Sans"/>
              <a:sym typeface="Open Sans"/>
            </a:endParaRPr>
          </a:p>
          <a:p>
            <a:pPr marL="1371600" lvl="0" indent="0" algn="l" rtl="0">
              <a:spcBef>
                <a:spcPts val="0"/>
              </a:spcBef>
              <a:spcAft>
                <a:spcPts val="0"/>
              </a:spcAft>
              <a:buNone/>
            </a:pPr>
            <a:r>
              <a:rPr lang="en">
                <a:solidFill>
                  <a:schemeClr val="dk1"/>
                </a:solidFill>
                <a:latin typeface="Open Sans"/>
                <a:ea typeface="Open Sans"/>
                <a:cs typeface="Open Sans"/>
                <a:sym typeface="Open Sans"/>
              </a:rPr>
              <a:t>-and number of matched facilities in this darker grey.</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a:t>
            </a:r>
            <a:r>
              <a:rPr lang="en" b="1">
                <a:solidFill>
                  <a:schemeClr val="dk1"/>
                </a:solidFill>
                <a:latin typeface="Open Sans"/>
                <a:ea typeface="Open Sans"/>
                <a:cs typeface="Open Sans"/>
                <a:sym typeface="Open Sans"/>
              </a:rPr>
              <a:t>-even though it looks like I wasn’t able to capture a lot of the non-energy withdrawal, </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-it is a product of excluding municipal and agricultural facilities from our matching mechanism</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	-I have results for our other major non-energy sectors, but for the sake of time, </a:t>
            </a:r>
            <a:endParaRPr b="1">
              <a:solidFill>
                <a:schemeClr val="dk1"/>
              </a:solidFill>
              <a:latin typeface="Open Sans"/>
              <a:ea typeface="Open Sans"/>
              <a:cs typeface="Open Sans"/>
              <a:sym typeface="Open Sans"/>
            </a:endParaRPr>
          </a:p>
          <a:p>
            <a:pPr marL="0" lvl="0" indent="457200" algn="l" rtl="0">
              <a:spcBef>
                <a:spcPts val="0"/>
              </a:spcBef>
              <a:spcAft>
                <a:spcPts val="0"/>
              </a:spcAft>
              <a:buNone/>
            </a:pPr>
            <a:r>
              <a:rPr lang="en">
                <a:solidFill>
                  <a:schemeClr val="dk1"/>
                </a:solidFill>
                <a:latin typeface="Open Sans"/>
                <a:ea typeface="Open Sans"/>
                <a:cs typeface="Open Sans"/>
                <a:sym typeface="Open Sans"/>
              </a:rPr>
              <a:t>-I will present everything in energy vs. non-energy for the majority of this presentation. </a:t>
            </a:r>
            <a:endParaRPr>
              <a:solidFill>
                <a:schemeClr val="dk1"/>
              </a:solidFill>
              <a:latin typeface="Open Sans"/>
              <a:ea typeface="Open Sans"/>
              <a:cs typeface="Open Sans"/>
              <a:sym typeface="Open Sans"/>
            </a:endParaRPr>
          </a:p>
          <a:p>
            <a:pPr marL="0" lvl="0" indent="45720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-Now if we move on to our discharge data (click), i was able to capture 99.9% of energy discharge and 23% of the non-energy on average</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-where we see 12 energy facilities 111 non-energy facilities matched between the two sources (click)</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-now this highlights a couple of key insights…</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-first that I was able to capture almost all of the reported energy discharge obtained from ECHO</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a:t>
            </a:r>
            <a:r>
              <a:rPr lang="en" b="1">
                <a:solidFill>
                  <a:schemeClr val="dk1"/>
                </a:solidFill>
                <a:latin typeface="Open Sans"/>
                <a:ea typeface="Open Sans"/>
                <a:cs typeface="Open Sans"/>
                <a:sym typeface="Open Sans"/>
              </a:rPr>
              <a:t>-but that is not reflected in our withdrawal data (click)</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This suggests that discharge records for those remaining energy withdrawals are </a:t>
            </a:r>
            <a:endParaRPr>
              <a:solidFill>
                <a:schemeClr val="dk1"/>
              </a:solidFill>
              <a:latin typeface="Open Sans"/>
              <a:ea typeface="Open Sans"/>
              <a:cs typeface="Open Sans"/>
              <a:sym typeface="Open Sans"/>
            </a:endParaRPr>
          </a:p>
          <a:p>
            <a:pPr marL="1828800" lvl="3"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(a) not being reported to the state or </a:t>
            </a:r>
            <a:endParaRPr b="1">
              <a:solidFill>
                <a:schemeClr val="dk1"/>
              </a:solidFill>
              <a:latin typeface="Open Sans"/>
              <a:ea typeface="Open Sans"/>
              <a:cs typeface="Open Sans"/>
              <a:sym typeface="Open Sans"/>
            </a:endParaRPr>
          </a:p>
          <a:p>
            <a:pPr marL="1828800" lvl="3"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(b) are reported to the state database but are inconsistently reported or flowed into the national database</a:t>
            </a:r>
            <a:endParaRPr b="1">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We also see again the clear difference in the sheer number of reporting withdrawing facilities vs. discharging facilities (click)</a:t>
            </a:r>
            <a:endParaRPr>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Which further suggests not all withdrawal entries have an associated discharge entry located in ECHO</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These figures also highlight an increase in the number reporting facilities in ECHO past October of 2015 (click)</a:t>
            </a:r>
            <a:endParaRPr b="1">
              <a:solidFill>
                <a:schemeClr val="dk1"/>
              </a:solidFill>
              <a:latin typeface="Open Sans"/>
              <a:ea typeface="Open Sans"/>
              <a:cs typeface="Open Sans"/>
              <a:sym typeface="Open Sans"/>
            </a:endParaRPr>
          </a:p>
          <a:p>
            <a:pPr marL="13716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Which is likely a result of a reporting rule set by the EPA in 2015 in efforts to improve shared information for all discharging facilities,</a:t>
            </a:r>
            <a:endParaRPr>
              <a:solidFill>
                <a:schemeClr val="dk1"/>
              </a:solidFill>
              <a:latin typeface="Open Sans"/>
              <a:ea typeface="Open Sans"/>
              <a:cs typeface="Open Sans"/>
              <a:sym typeface="Open Sans"/>
            </a:endParaRPr>
          </a:p>
          <a:p>
            <a:pPr marL="18288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 rather than prioritizing large facilities</a:t>
            </a:r>
            <a:endParaRPr>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The increase makes a difference in the total amount of reported discharge, </a:t>
            </a:r>
            <a:endParaRPr>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but not as much from our matched facilities.</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i="1">
                <a:solidFill>
                  <a:schemeClr val="dk1"/>
                </a:solidFill>
                <a:latin typeface="Open Sans"/>
                <a:ea typeface="Open Sans"/>
                <a:cs typeface="Open Sans"/>
                <a:sym typeface="Open Sans"/>
              </a:rPr>
              <a:t>And regardless of inconsistent reporting, we have been able to match about 81% of total withdrawals and 89% of total discharge (click)...</a:t>
            </a:r>
            <a:endParaRPr i="1">
              <a:solidFill>
                <a:schemeClr val="dk1"/>
              </a:solidFill>
              <a:latin typeface="Open Sans"/>
              <a:ea typeface="Open Sans"/>
              <a:cs typeface="Open Sans"/>
              <a:sym typeface="Open Sans"/>
            </a:endParaRPr>
          </a:p>
          <a:p>
            <a:pPr marL="0" lvl="0" indent="0" algn="l" rtl="0">
              <a:spcBef>
                <a:spcPts val="0"/>
              </a:spcBef>
              <a:spcAft>
                <a:spcPts val="0"/>
              </a:spcAft>
              <a:buNone/>
            </a:pPr>
            <a:r>
              <a:rPr lang="en" i="1">
                <a:solidFill>
                  <a:schemeClr val="dk1"/>
                </a:solidFill>
                <a:latin typeface="Open Sans"/>
                <a:ea typeface="Open Sans"/>
                <a:cs typeface="Open Sans"/>
                <a:sym typeface="Open Sans"/>
              </a:rPr>
              <a:t>we means we can still push through and make some meaningful inferences of consumption throughout the state…(Transition)</a:t>
            </a:r>
            <a:endParaRPr b="1" i="1">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b="1">
              <a:solidFill>
                <a:schemeClr val="dk1"/>
              </a:solidFill>
              <a:latin typeface="Open Sans"/>
              <a:ea typeface="Open Sans"/>
              <a:cs typeface="Open Sans"/>
              <a:sym typeface="Open Sans"/>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56a322a746_14_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56a322a746_14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581abb7a08_0_3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581abb7a08_0_3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457200" marR="0" lvl="0" indent="-298450" algn="l" rtl="0">
              <a:lnSpc>
                <a:spcPct val="100000"/>
              </a:lnSpc>
              <a:spcBef>
                <a:spcPts val="0"/>
              </a:spcBef>
              <a:spcAft>
                <a:spcPts val="0"/>
              </a:spcAft>
              <a:buClr>
                <a:schemeClr val="dk1"/>
              </a:buClr>
              <a:buSzPts val="1100"/>
              <a:buFont typeface="Open Sans"/>
              <a:buChar char="-"/>
            </a:pPr>
            <a:r>
              <a:rPr lang="en" i="1">
                <a:solidFill>
                  <a:schemeClr val="dk1"/>
                </a:solidFill>
                <a:latin typeface="Open Sans"/>
                <a:ea typeface="Open Sans"/>
                <a:cs typeface="Open Sans"/>
                <a:sym typeface="Open Sans"/>
              </a:rPr>
              <a:t>Which is where we enter our first research question...</a:t>
            </a:r>
            <a:endParaRPr i="1">
              <a:solidFill>
                <a:schemeClr val="dk1"/>
              </a:solidFill>
              <a:latin typeface="Open Sans"/>
              <a:ea typeface="Open Sans"/>
              <a:cs typeface="Open Sans"/>
              <a:sym typeface="Open Sans"/>
            </a:endParaRPr>
          </a:p>
          <a:p>
            <a:pPr marL="914400" marR="0" lvl="1" indent="-298450" algn="l" rtl="0">
              <a:lnSpc>
                <a:spcPct val="100000"/>
              </a:lnSpc>
              <a:spcBef>
                <a:spcPts val="0"/>
              </a:spcBef>
              <a:spcAft>
                <a:spcPts val="0"/>
              </a:spcAft>
              <a:buClr>
                <a:schemeClr val="dk1"/>
              </a:buClr>
              <a:buSzPts val="1100"/>
              <a:buFont typeface="Open Sans"/>
              <a:buChar char="-"/>
            </a:pPr>
            <a:r>
              <a:rPr lang="en" i="1">
                <a:solidFill>
                  <a:schemeClr val="dk1"/>
                </a:solidFill>
                <a:latin typeface="Open Sans"/>
                <a:ea typeface="Open Sans"/>
                <a:cs typeface="Open Sans"/>
                <a:sym typeface="Open Sans"/>
              </a:rPr>
              <a:t>Where we are going to look at monthly statewide consumption for our energy and non-energy sectors using a total volume approach (Transition)</a:t>
            </a:r>
            <a:endParaRPr i="1">
              <a:solidFill>
                <a:schemeClr val="dk1"/>
              </a:solidFill>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581abb7a08_0_3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581abb7a08_0_3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-Here we have monthly reported withdrawals in red, discharges in blue, and the of fraction of water not returned to water sources in black from 2010-2016…</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If we consider all of our available data, we may say energy consumption ranges from 4-20% throughout the state on average.</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-with a decrease over time</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-However, when we just focus on matched facilities with linked withdrawal and discharge entries, that range decreases to 0.4-4%</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-with more persistent consumption over time</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-Both scenarios show occurrences of negative consumption, which suggests either facility level error in reporting or purchases from public suppliers. </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a:t>
            </a:r>
            <a:r>
              <a:rPr lang="en" b="1">
                <a:solidFill>
                  <a:schemeClr val="dk1"/>
                </a:solidFill>
                <a:latin typeface="Open Sans"/>
                <a:ea typeface="Open Sans"/>
                <a:cs typeface="Open Sans"/>
                <a:sym typeface="Open Sans"/>
              </a:rPr>
              <a:t>- I investigated this concept by splitting the energy sector into their respective power type to show how larger facilities steer the main trends of consumption when we aggregate reported total volume per month,</a:t>
            </a:r>
            <a:endParaRPr b="1">
              <a:solidFill>
                <a:schemeClr val="dk1"/>
              </a:solidFill>
              <a:latin typeface="Open Sans"/>
              <a:ea typeface="Open Sans"/>
              <a:cs typeface="Open Sans"/>
              <a:sym typeface="Open Sans"/>
            </a:endParaRPr>
          </a:p>
          <a:p>
            <a:pPr marL="457200" lvl="0" indent="457200" algn="l" rtl="0">
              <a:spcBef>
                <a:spcPts val="0"/>
              </a:spcBef>
              <a:spcAft>
                <a:spcPts val="0"/>
              </a:spcAft>
              <a:buNone/>
            </a:pPr>
            <a:r>
              <a:rPr lang="en" b="1">
                <a:solidFill>
                  <a:schemeClr val="dk1"/>
                </a:solidFill>
                <a:latin typeface="Open Sans"/>
                <a:ea typeface="Open Sans"/>
                <a:cs typeface="Open Sans"/>
                <a:sym typeface="Open Sans"/>
              </a:rPr>
              <a:t>-</a:t>
            </a:r>
            <a:r>
              <a:rPr lang="en">
                <a:solidFill>
                  <a:schemeClr val="dk1"/>
                </a:solidFill>
                <a:latin typeface="Open Sans"/>
                <a:ea typeface="Open Sans"/>
                <a:cs typeface="Open Sans"/>
                <a:sym typeface="Open Sans"/>
              </a:rPr>
              <a:t>but I won’t share the results for the sake of time. But if you have questions at the end, I’m more than happy to answer them</a:t>
            </a:r>
            <a:endParaRPr>
              <a:solidFill>
                <a:schemeClr val="dk1"/>
              </a:solidFill>
              <a:latin typeface="Open Sans"/>
              <a:ea typeface="Open Sans"/>
              <a:cs typeface="Open Sans"/>
              <a:sym typeface="Open Sans"/>
            </a:endParaRPr>
          </a:p>
          <a:p>
            <a:pPr marL="457200" lvl="0" indent="45720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i="1">
                <a:solidFill>
                  <a:schemeClr val="dk1"/>
                </a:solidFill>
                <a:latin typeface="Open Sans"/>
                <a:ea typeface="Open Sans"/>
                <a:cs typeface="Open Sans"/>
                <a:sym typeface="Open Sans"/>
              </a:rPr>
              <a:t>For now, let’s look at our non-energy sectors..(transition) </a:t>
            </a:r>
            <a:endParaRPr i="1">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a:solidFill>
                <a:schemeClr val="dk1"/>
              </a:solidFill>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581abb7a08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581abb7a08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Here we almost see seasonal variations in consumption if we consider all of our available non-energy data…</a:t>
            </a:r>
            <a:endParaRPr b="1">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And we say non-energy consumption typically ranges between 37-51%</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Once again, this range is significantly lowered to 28-33% when we focus on matched facilities.</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And we recognize this only captures total reported withdrawal and discharge from our matched commercial, industrial, and aquaculture facilities...</a:t>
            </a:r>
            <a:endParaRPr>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But we can see consumption is persistent, if not slightly increasing after 2015.</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i="1">
                <a:solidFill>
                  <a:schemeClr val="dk1"/>
                </a:solidFill>
                <a:latin typeface="Open Sans"/>
                <a:ea typeface="Open Sans"/>
                <a:cs typeface="Open Sans"/>
                <a:sym typeface="Open Sans"/>
              </a:rPr>
              <a:t>And now that we have seen what consumption looks like on a coarse level, let’s dive into the finer spatial scales (Transition)...</a:t>
            </a:r>
            <a:endParaRPr i="1">
              <a:solidFill>
                <a:schemeClr val="dk1"/>
              </a:solidFill>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581abb7a08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581abb7a08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i="1">
                <a:solidFill>
                  <a:schemeClr val="dk1"/>
                </a:solidFill>
                <a:latin typeface="Open Sans"/>
                <a:ea typeface="Open Sans"/>
                <a:cs typeface="Open Sans"/>
                <a:sym typeface="Open Sans"/>
              </a:rPr>
              <a:t>Where we refine our focus into a watershed and county aggregtaion...</a:t>
            </a:r>
            <a:endParaRPr i="1">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i="1">
                <a:solidFill>
                  <a:schemeClr val="dk1"/>
                </a:solidFill>
                <a:latin typeface="Open Sans"/>
                <a:ea typeface="Open Sans"/>
                <a:cs typeface="Open Sans"/>
                <a:sym typeface="Open Sans"/>
              </a:rPr>
              <a:t>And I’ll present on results from our non-energy sectors ...(Transition)</a:t>
            </a:r>
            <a:endParaRPr b="1" i="1">
              <a:solidFill>
                <a:schemeClr val="dk1"/>
              </a:solidFill>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4ff3759d5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4ff3759d5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Open Sans"/>
                <a:ea typeface="Open Sans"/>
                <a:cs typeface="Open Sans"/>
                <a:sym typeface="Open Sans"/>
              </a:rPr>
              <a:t>-My committee and this study are a part of a broader effort…</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-with USGS’s Water-Use Data and Research Program, which</a:t>
            </a:r>
            <a:endParaRPr>
              <a:solidFill>
                <a:schemeClr val="dk1"/>
              </a:solidFill>
              <a:latin typeface="Open Sans"/>
              <a:ea typeface="Open Sans"/>
              <a:cs typeface="Open Sans"/>
              <a:sym typeface="Open Sans"/>
            </a:endParaRPr>
          </a:p>
          <a:p>
            <a:pPr marL="0" lvl="0" indent="457200" algn="l" rtl="0">
              <a:spcBef>
                <a:spcPts val="0"/>
              </a:spcBef>
              <a:spcAft>
                <a:spcPts val="0"/>
              </a:spcAft>
              <a:buNone/>
            </a:pPr>
            <a:r>
              <a:rPr lang="en">
                <a:solidFill>
                  <a:schemeClr val="dk1"/>
                </a:solidFill>
                <a:latin typeface="Open Sans"/>
                <a:ea typeface="Open Sans"/>
                <a:cs typeface="Open Sans"/>
                <a:sym typeface="Open Sans"/>
              </a:rPr>
              <a:t>-aims to aid state water resource agencies to improve data retrieval, analysis, and exporting tools </a:t>
            </a:r>
            <a:endParaRPr>
              <a:solidFill>
                <a:schemeClr val="dk1"/>
              </a:solidFill>
              <a:latin typeface="Open Sans"/>
              <a:ea typeface="Open Sans"/>
              <a:cs typeface="Open Sans"/>
              <a:sym typeface="Open Sans"/>
            </a:endParaRPr>
          </a:p>
          <a:p>
            <a:pPr marL="457200" lvl="0" indent="457200" algn="l" rtl="0">
              <a:spcBef>
                <a:spcPts val="0"/>
              </a:spcBef>
              <a:spcAft>
                <a:spcPts val="0"/>
              </a:spcAft>
              <a:buNone/>
            </a:pPr>
            <a:r>
              <a:rPr lang="en">
                <a:solidFill>
                  <a:schemeClr val="dk1"/>
                </a:solidFill>
                <a:latin typeface="Open Sans"/>
                <a:ea typeface="Open Sans"/>
                <a:cs typeface="Open Sans"/>
                <a:sym typeface="Open Sans"/>
              </a:rPr>
              <a:t>-specifically associated with water withdrawals and consumptive use.</a:t>
            </a:r>
            <a:endParaRPr>
              <a:solidFill>
                <a:schemeClr val="dk1"/>
              </a:solidFill>
              <a:latin typeface="Open Sans"/>
              <a:ea typeface="Open Sans"/>
              <a:cs typeface="Open Sans"/>
              <a:sym typeface="Open Sans"/>
            </a:endParaRPr>
          </a:p>
          <a:p>
            <a:pPr marL="0" lvl="0" indent="45720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-Helps states provide more accurate estimates of water use to the USGS</a:t>
            </a:r>
            <a:endParaRPr b="1">
              <a:solidFill>
                <a:schemeClr val="dk1"/>
              </a:solidFill>
              <a:latin typeface="Open Sans"/>
              <a:ea typeface="Open Sans"/>
              <a:cs typeface="Open Sans"/>
              <a:sym typeface="Open Sans"/>
            </a:endParaRPr>
          </a:p>
          <a:p>
            <a:pPr marL="0" lvl="0" indent="457200" algn="l" rtl="0">
              <a:spcBef>
                <a:spcPts val="0"/>
              </a:spcBef>
              <a:spcAft>
                <a:spcPts val="0"/>
              </a:spcAft>
              <a:buNone/>
            </a:pPr>
            <a:r>
              <a:rPr lang="en">
                <a:solidFill>
                  <a:schemeClr val="dk1"/>
                </a:solidFill>
                <a:latin typeface="Open Sans"/>
                <a:ea typeface="Open Sans"/>
                <a:cs typeface="Open Sans"/>
                <a:sym typeface="Open Sans"/>
              </a:rPr>
              <a:t>-which assesses the water resources for the entire country every five years.</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i="1">
                <a:solidFill>
                  <a:schemeClr val="dk1"/>
                </a:solidFill>
                <a:latin typeface="Open Sans"/>
                <a:ea typeface="Open Sans"/>
                <a:cs typeface="Open Sans"/>
                <a:sym typeface="Open Sans"/>
              </a:rPr>
              <a:t>-Today I will be sharing the results of our data retrieval and analysis of water consumption in Virginia (Transition)...</a:t>
            </a:r>
            <a:endParaRPr i="1">
              <a:solidFill>
                <a:schemeClr val="dk1"/>
              </a:solidFill>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6a322a746_12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6a322a746_1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b="1">
                <a:solidFill>
                  <a:schemeClr val="dk1"/>
                </a:solidFill>
                <a:latin typeface="Open Sans"/>
                <a:ea typeface="Open Sans"/>
                <a:cs typeface="Open Sans"/>
                <a:sym typeface="Open Sans"/>
              </a:rPr>
              <a:t>-Here we see median annual consumption for non-energy sector in HUC 6 watersheds and counties for all available data on the left and matched on the right</a:t>
            </a:r>
            <a:endParaRPr b="1">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b="1">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-this ultimately shows us that </a:t>
            </a:r>
            <a:r>
              <a:rPr lang="en" b="1">
                <a:solidFill>
                  <a:schemeClr val="dk1"/>
                </a:solidFill>
                <a:latin typeface="Open Sans"/>
                <a:ea typeface="Open Sans"/>
                <a:cs typeface="Open Sans"/>
                <a:sym typeface="Open Sans"/>
              </a:rPr>
              <a:t>errors that were masked or balanced out on the statewide level are revealed at finer spatial scales.</a:t>
            </a:r>
            <a:endParaRPr b="1">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		-which are most noticeable as the negative consumptive watersheds and counties here</a:t>
            </a:r>
            <a:endParaRPr>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			-a couple explanations here include purchases from public suppliers which are not included in the data gathered from VWUDS, resulting in excess discharge</a:t>
            </a:r>
            <a:endParaRPr>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			- input error</a:t>
            </a:r>
            <a:endParaRPr>
              <a:solidFill>
                <a:schemeClr val="dk1"/>
              </a:solidFill>
              <a:latin typeface="Open Sans"/>
              <a:ea typeface="Open Sans"/>
              <a:cs typeface="Open Sans"/>
              <a:sym typeface="Open Sans"/>
            </a:endParaRPr>
          </a:p>
          <a:p>
            <a:pPr marL="914400" lvl="0" indent="457200" algn="l" rtl="0">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-or discharge reporting inconsistencies, which are most noticeable as the higher consumption watersheds and counties</a:t>
            </a:r>
            <a:endParaRPr>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	-when we move from all available data to just matched, we see a lot more negative consumption observations, </a:t>
            </a:r>
            <a:endParaRPr>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		</a:t>
            </a:r>
            <a:r>
              <a:rPr lang="en" b="1">
                <a:solidFill>
                  <a:schemeClr val="dk1"/>
                </a:solidFill>
                <a:latin typeface="Open Sans"/>
                <a:ea typeface="Open Sans"/>
                <a:cs typeface="Open Sans"/>
                <a:sym typeface="Open Sans"/>
              </a:rPr>
              <a:t>-but know that the potential errors are independent of each other, because facilities report their own data with their own equipment</a:t>
            </a:r>
            <a:endParaRPr b="1">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b="1">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i="1">
                <a:solidFill>
                  <a:schemeClr val="dk1"/>
                </a:solidFill>
                <a:latin typeface="Open Sans"/>
                <a:ea typeface="Open Sans"/>
                <a:cs typeface="Open Sans"/>
                <a:sym typeface="Open Sans"/>
              </a:rPr>
              <a:t>-Now that we’ve seen a refined spatial aggregation, let’s move down even smaller to the facility level…(Transition)</a:t>
            </a:r>
            <a:endParaRPr i="1">
              <a:solidFill>
                <a:schemeClr val="dk1"/>
              </a:solidFill>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81abb7a08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81abb7a08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i="1">
                <a:solidFill>
                  <a:schemeClr val="dk1"/>
                </a:solidFill>
                <a:latin typeface="Open Sans"/>
                <a:ea typeface="Open Sans"/>
                <a:cs typeface="Open Sans"/>
                <a:sym typeface="Open Sans"/>
              </a:rPr>
              <a:t>Where here, only the distributions of matched data are considered to compute consumption per facility…(Transition)</a:t>
            </a:r>
            <a:endParaRPr i="1">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581abb7a08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581abb7a08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-Here we start with the temporal distribution of reported consumption across facilities over time</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-where we see high variation and large ranges of reported consumption (click)</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-which isn’t surprising due to the data quality of smaller facilities</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a:t>
            </a:r>
            <a:r>
              <a:rPr lang="en">
                <a:solidFill>
                  <a:schemeClr val="dk1"/>
                </a:solidFill>
                <a:latin typeface="Open Sans"/>
                <a:ea typeface="Open Sans"/>
                <a:cs typeface="Open Sans"/>
                <a:sym typeface="Open Sans"/>
              </a:rPr>
              <a:t> </a:t>
            </a:r>
            <a:r>
              <a:rPr lang="en" b="1">
                <a:solidFill>
                  <a:schemeClr val="dk1"/>
                </a:solidFill>
                <a:latin typeface="Open Sans"/>
                <a:ea typeface="Open Sans"/>
                <a:cs typeface="Open Sans"/>
                <a:sym typeface="Open Sans"/>
              </a:rPr>
              <a:t>But if we are to get rid of that temporal aspect and focus on the frequency of facility level reported consumption between 2010-2016 (click), </a:t>
            </a:r>
            <a:endParaRPr b="1">
              <a:solidFill>
                <a:schemeClr val="dk1"/>
              </a:solidFill>
              <a:latin typeface="Open Sans"/>
              <a:ea typeface="Open Sans"/>
              <a:cs typeface="Open Sans"/>
              <a:sym typeface="Open Sans"/>
            </a:endParaRPr>
          </a:p>
          <a:p>
            <a:pPr marL="0" lvl="0" indent="457200" algn="l" rtl="0">
              <a:spcBef>
                <a:spcPts val="0"/>
              </a:spcBef>
              <a:spcAft>
                <a:spcPts val="0"/>
              </a:spcAft>
              <a:buNone/>
            </a:pPr>
            <a:r>
              <a:rPr lang="en">
                <a:solidFill>
                  <a:schemeClr val="dk1"/>
                </a:solidFill>
                <a:latin typeface="Open Sans"/>
                <a:ea typeface="Open Sans"/>
                <a:cs typeface="Open Sans"/>
                <a:sym typeface="Open Sans"/>
              </a:rPr>
              <a:t>-we see asymmetrical distributions of facility consumption, with skewing to the left for both energy and non-energy facilities</a:t>
            </a:r>
            <a:endParaRPr>
              <a:solidFill>
                <a:schemeClr val="dk1"/>
              </a:solidFill>
              <a:latin typeface="Open Sans"/>
              <a:ea typeface="Open Sans"/>
              <a:cs typeface="Open Sans"/>
              <a:sym typeface="Open Sans"/>
            </a:endParaRPr>
          </a:p>
          <a:p>
            <a:pPr marL="0" lvl="0" indent="457200" algn="l" rtl="0">
              <a:spcBef>
                <a:spcPts val="0"/>
              </a:spcBef>
              <a:spcAft>
                <a:spcPts val="0"/>
              </a:spcAft>
              <a:buNone/>
            </a:pPr>
            <a:r>
              <a:rPr lang="en">
                <a:solidFill>
                  <a:schemeClr val="dk1"/>
                </a:solidFill>
                <a:latin typeface="Open Sans"/>
                <a:ea typeface="Open Sans"/>
                <a:cs typeface="Open Sans"/>
                <a:sym typeface="Open Sans"/>
              </a:rPr>
              <a:t>-with high frequencies near 0, and more diverse consumption among the non-energy facilities</a:t>
            </a:r>
            <a:endParaRPr>
              <a:solidFill>
                <a:schemeClr val="dk1"/>
              </a:solidFill>
              <a:latin typeface="Open Sans"/>
              <a:ea typeface="Open Sans"/>
              <a:cs typeface="Open Sans"/>
              <a:sym typeface="Open Sans"/>
            </a:endParaRPr>
          </a:p>
          <a:p>
            <a:pPr marL="0" lvl="0" indent="457200" algn="l" rtl="0">
              <a:spcBef>
                <a:spcPts val="0"/>
              </a:spcBef>
              <a:spcAft>
                <a:spcPts val="0"/>
              </a:spcAft>
              <a:buNone/>
            </a:pPr>
            <a:r>
              <a:rPr lang="en" b="1">
                <a:solidFill>
                  <a:schemeClr val="dk1"/>
                </a:solidFill>
                <a:latin typeface="Open Sans"/>
                <a:ea typeface="Open Sans"/>
                <a:cs typeface="Open Sans"/>
                <a:sym typeface="Open Sans"/>
              </a:rPr>
              <a:t>-and if we look at median annual estimates, we get consumption estimates similar to the statewide approach (click)</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 The advantage and disadvantage of this approach is removing the bias from large facilities</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-removing the bias shows us the variability across facilities and highlights errors that are ultimately masked in the coarser scale</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-but two facilities reporting a 50% consumption rates impact water supply completely different </a:t>
            </a:r>
            <a:endParaRPr>
              <a:solidFill>
                <a:schemeClr val="dk1"/>
              </a:solidFill>
              <a:latin typeface="Open Sans"/>
              <a:ea typeface="Open Sans"/>
              <a:cs typeface="Open Sans"/>
              <a:sym typeface="Open Sans"/>
            </a:endParaRPr>
          </a:p>
          <a:p>
            <a:pPr marL="457200" lvl="0" indent="457200" algn="l" rtl="0">
              <a:spcBef>
                <a:spcPts val="0"/>
              </a:spcBef>
              <a:spcAft>
                <a:spcPts val="0"/>
              </a:spcAft>
              <a:buNone/>
            </a:pPr>
            <a:r>
              <a:rPr lang="en">
                <a:solidFill>
                  <a:schemeClr val="dk1"/>
                </a:solidFill>
                <a:latin typeface="Open Sans"/>
                <a:ea typeface="Open Sans"/>
                <a:cs typeface="Open Sans"/>
                <a:sym typeface="Open Sans"/>
              </a:rPr>
              <a:t>if one is withdrawing 1 MGD while the other withdrawals 100 MGD. </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i="1">
                <a:solidFill>
                  <a:schemeClr val="dk1"/>
                </a:solidFill>
                <a:latin typeface="Open Sans"/>
                <a:ea typeface="Open Sans"/>
                <a:cs typeface="Open Sans"/>
                <a:sym typeface="Open Sans"/>
              </a:rPr>
              <a:t>Regardless, this approach added to our comprehensive knowledge of consumption in Virginia...(Transition)</a:t>
            </a:r>
            <a:endParaRPr i="1">
              <a:solidFill>
                <a:schemeClr val="dk1"/>
              </a:solidFill>
              <a:latin typeface="Open Sans"/>
              <a:ea typeface="Open Sans"/>
              <a:cs typeface="Open Sans"/>
              <a:sym typeface="Open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581abb7a08_2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581abb7a08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Which wraps up our first objective of characterizing consumption over spatial scale and sector…</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-And I’ll summarize the main findings before moving onto our next two objectives.</a:t>
            </a: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First I talked about consumption on a statewide level with a total volume approach (click)</a:t>
            </a:r>
            <a:endParaRPr b="1">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This showed us that larger facilities dominate the trends (click)</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Matching facilities significantly reduces the range of consumption values </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And that discharge data has become more comprehensive since 2015</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We then refined our scale to the watershed and county levels (click)</a:t>
            </a:r>
            <a:endParaRPr b="1">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This revealed errors that were most likely canceled out at the statewide scale </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And that errors are independent of each other</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We finally refined down to the lowest possible scale and looked at consumption across facilities (click)</a:t>
            </a:r>
            <a:endParaRPr b="1">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Which told us that consumption varies across facilities within the same sector </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i="1">
                <a:solidFill>
                  <a:schemeClr val="dk1"/>
                </a:solidFill>
                <a:latin typeface="Open Sans"/>
                <a:ea typeface="Open Sans"/>
                <a:cs typeface="Open Sans"/>
                <a:sym typeface="Open Sans"/>
              </a:rPr>
              <a:t>Now knowing all of this, are there trends in our consumption observations over time? (transition)...</a:t>
            </a:r>
            <a:endParaRPr i="1">
              <a:solidFill>
                <a:schemeClr val="dk1"/>
              </a:solidFill>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581abb7a08_2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581abb7a08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i="1">
                <a:solidFill>
                  <a:schemeClr val="dk1"/>
                </a:solidFill>
                <a:latin typeface="Open Sans"/>
                <a:ea typeface="Open Sans"/>
                <a:cs typeface="Open Sans"/>
                <a:sym typeface="Open Sans"/>
              </a:rPr>
              <a:t>To do this, I applied Mann Kendall trend tests to our statewide monthly consumption observations...(transitions)</a:t>
            </a:r>
            <a:endParaRPr b="1" i="1">
              <a:solidFill>
                <a:schemeClr val="dk1"/>
              </a:solidFill>
              <a:latin typeface="Open Sans"/>
              <a:ea typeface="Open Sans"/>
              <a:cs typeface="Open Sans"/>
              <a:sym typeface="Open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56a322a746_1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56a322a746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Mann Kendall detects general increasing or decreasing trends in monthly environmental data while decreasing the type 1 error</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Which is when a significant trend is identified when one actually isn’t present</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The non-parametric test was applied to our statewide estimates and was looped over all available data and matched facility data</a:t>
            </a:r>
            <a:endParaRPr>
              <a:solidFill>
                <a:schemeClr val="dk1"/>
              </a:solidFill>
              <a:latin typeface="Open Sans"/>
              <a:ea typeface="Open Sans"/>
              <a:cs typeface="Open Sans"/>
              <a:sym typeface="Open Sans"/>
            </a:endParaRPr>
          </a:p>
          <a:p>
            <a:pPr marL="457200" lvl="0" indent="0" algn="l" rtl="0">
              <a:spcBef>
                <a:spcPts val="0"/>
              </a:spcBef>
              <a:spcAft>
                <a:spcPts val="0"/>
              </a:spcAft>
              <a:buNone/>
            </a:pP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i="1">
                <a:solidFill>
                  <a:schemeClr val="dk1"/>
                </a:solidFill>
                <a:latin typeface="Open Sans"/>
                <a:ea typeface="Open Sans"/>
                <a:cs typeface="Open Sans"/>
                <a:sym typeface="Open Sans"/>
              </a:rPr>
              <a:t>Where I’ll present results with a tau and p-value (transition) (Transition)</a:t>
            </a:r>
            <a:endParaRPr i="1">
              <a:solidFill>
                <a:schemeClr val="dk1"/>
              </a:solidFill>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581abb7a08_2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581abb7a08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Here we have plots of statewide monthly consumption in black with a linear regression in blue considering all available data </a:t>
            </a:r>
            <a:endParaRPr b="1">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And from this, it appears that there is a significant downward trend in consumption over time (click)…</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But if we focus on just matched facility data, that trend neutralizes (click and click)</a:t>
            </a:r>
            <a:endParaRPr b="1">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Where energy consumption has a downward trend and is not significant</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And non-energy consumption shows a barely significant upward trend</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This suggests that inconsistent reporting (click) affects our perception of consumption trends, making it difficult to say if a trend truly exists</a:t>
            </a: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And that matching withdrawal entries to their associated discharge entry is critical when examining trends through time.</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56a322a746_1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56a322a746_1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i="1">
                <a:solidFill>
                  <a:schemeClr val="dk1"/>
                </a:solidFill>
                <a:latin typeface="Open Sans"/>
                <a:ea typeface="Open Sans"/>
                <a:cs typeface="Open Sans"/>
                <a:sym typeface="Open Sans"/>
              </a:rPr>
              <a:t>Even though we can’t determine if trends are truly significant through time, we can still take our estimates and compare them to published literature values to provide some validation…</a:t>
            </a:r>
            <a:endParaRPr i="1">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i="1">
                <a:solidFill>
                  <a:schemeClr val="dk1"/>
                </a:solidFill>
                <a:latin typeface="Open Sans"/>
                <a:ea typeface="Open Sans"/>
                <a:cs typeface="Open Sans"/>
                <a:sym typeface="Open Sans"/>
              </a:rPr>
              <a:t>Where I will present results from some non-energy sectors we haven’t seen separated yet...(transition)</a:t>
            </a:r>
            <a:endParaRPr i="1"/>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81abb7a08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81abb7a08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Here, we see the comparison of median annual values from literature (green), to facility level results (in orange), and statewide total volume results for our matched data (in blue) and all available data (in pink)</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	-for commercial, energy, industrial, and municipal sectors</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-this further proves that all available data reports higher consumption than matched data and is influenced by inconsistent discharge reporting before 2015 (click)</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-we also see overlapping ranges of annual municipal consumption, which we thought was interesting due to its noisy facility level relationship</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But if we just focus on just matched data results…(click)</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	-we see that the ranges of median annual consumption are pretty much spot on between the facility level and statewide approach (click)</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-where we assumed that ranges for the facility level approach would be much larger compared to the total volume approach. </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-they did on a monthly basis, but not as an annual value</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-we also see that </a:t>
            </a:r>
            <a:r>
              <a:rPr lang="en" b="1">
                <a:solidFill>
                  <a:schemeClr val="dk1"/>
                </a:solidFill>
                <a:latin typeface="Open Sans"/>
                <a:ea typeface="Open Sans"/>
                <a:cs typeface="Open Sans"/>
                <a:sym typeface="Open Sans"/>
              </a:rPr>
              <a:t>industrial consumption in Virginia may be higher than what literature suggests</a:t>
            </a:r>
            <a:r>
              <a:rPr lang="en">
                <a:solidFill>
                  <a:schemeClr val="dk1"/>
                </a:solidFill>
                <a:latin typeface="Open Sans"/>
                <a:ea typeface="Open Sans"/>
                <a:cs typeface="Open Sans"/>
                <a:sym typeface="Open Sans"/>
              </a:rPr>
              <a:t> (click)</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-this may be indicative of the industry located within the commonwealth</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 as paper mills and mining operations are among the more consumptive industrial processes.</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56a322a746_14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56a322a746_14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i="1">
                <a:solidFill>
                  <a:schemeClr val="dk1"/>
                </a:solidFill>
                <a:latin typeface="Open Sans"/>
                <a:ea typeface="Open Sans"/>
                <a:cs typeface="Open Sans"/>
                <a:sym typeface="Open Sans"/>
              </a:rPr>
              <a:t>And now here comes the big so what and why? What key findings can we take from this study? And how can we build off of this research and apply it to water policy and management in the state…(transition)</a:t>
            </a:r>
            <a:endParaRPr i="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ff3759d5c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ff3759d5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This presentation starts by introducing the concept of…</a:t>
            </a:r>
            <a:endParaRPr b="1">
              <a:latin typeface="Open Sans"/>
              <a:ea typeface="Open Sans"/>
              <a:cs typeface="Open Sans"/>
              <a:sym typeface="Open Sans"/>
            </a:endParaRPr>
          </a:p>
          <a:p>
            <a:pPr marL="914400" lvl="1" indent="-298450" algn="l" rtl="0">
              <a:spcBef>
                <a:spcPts val="0"/>
              </a:spcBef>
              <a:spcAft>
                <a:spcPts val="0"/>
              </a:spcAft>
              <a:buSzPts val="1100"/>
              <a:buFont typeface="Open Sans"/>
              <a:buChar char="-"/>
            </a:pPr>
            <a:r>
              <a:rPr lang="en">
                <a:latin typeface="Open Sans"/>
                <a:ea typeface="Open Sans"/>
                <a:cs typeface="Open Sans"/>
                <a:sym typeface="Open Sans"/>
              </a:rPr>
              <a:t>why there an urgency to improve water supply management in a state that has historically been water plentiful</a:t>
            </a:r>
            <a:endParaRPr>
              <a:latin typeface="Open Sans"/>
              <a:ea typeface="Open Sans"/>
              <a:cs typeface="Open Sans"/>
              <a:sym typeface="Open Sans"/>
            </a:endParaRPr>
          </a:p>
          <a:p>
            <a:pPr marL="914400" lvl="1" indent="-298450" algn="l" rtl="0">
              <a:spcBef>
                <a:spcPts val="0"/>
              </a:spcBef>
              <a:spcAft>
                <a:spcPts val="0"/>
              </a:spcAft>
              <a:buSzPts val="1100"/>
              <a:buFont typeface="Open Sans"/>
              <a:buChar char="-"/>
            </a:pPr>
            <a:r>
              <a:rPr lang="en" b="1">
                <a:latin typeface="Open Sans"/>
                <a:ea typeface="Open Sans"/>
                <a:cs typeface="Open Sans"/>
                <a:sym typeface="Open Sans"/>
              </a:rPr>
              <a:t>then how studies from climatically similar areas have approached quantifying consumptive use </a:t>
            </a:r>
            <a:endParaRPr b="1">
              <a:latin typeface="Open Sans"/>
              <a:ea typeface="Open Sans"/>
              <a:cs typeface="Open Sans"/>
              <a:sym typeface="Open Sans"/>
            </a:endParaRPr>
          </a:p>
          <a:p>
            <a:pPr marL="914400" lvl="1" indent="-298450" algn="l" rtl="0">
              <a:spcBef>
                <a:spcPts val="0"/>
              </a:spcBef>
              <a:spcAft>
                <a:spcPts val="0"/>
              </a:spcAft>
              <a:buSzPts val="1100"/>
              <a:buFont typeface="Open Sans"/>
              <a:buChar char="-"/>
            </a:pPr>
            <a:r>
              <a:rPr lang="en">
                <a:latin typeface="Open Sans"/>
                <a:ea typeface="Open Sans"/>
                <a:cs typeface="Open Sans"/>
                <a:sym typeface="Open Sans"/>
              </a:rPr>
              <a:t>then how I manipulated withdrawal and discharge data from different sources to estimate consumption</a:t>
            </a:r>
            <a:endParaRPr>
              <a:latin typeface="Open Sans"/>
              <a:ea typeface="Open Sans"/>
              <a:cs typeface="Open Sans"/>
              <a:sym typeface="Open Sans"/>
            </a:endParaRPr>
          </a:p>
          <a:p>
            <a:pPr marL="1371600" lvl="2" indent="-298450" algn="l" rtl="0">
              <a:spcBef>
                <a:spcPts val="0"/>
              </a:spcBef>
              <a:spcAft>
                <a:spcPts val="0"/>
              </a:spcAft>
              <a:buSzPts val="1100"/>
              <a:buFont typeface="Open Sans"/>
              <a:buChar char="-"/>
            </a:pPr>
            <a:r>
              <a:rPr lang="en">
                <a:latin typeface="Open Sans"/>
                <a:ea typeface="Open Sans"/>
                <a:cs typeface="Open Sans"/>
                <a:sym typeface="Open Sans"/>
              </a:rPr>
              <a:t> on the statewide, watershed, county, and facility level</a:t>
            </a:r>
            <a:endParaRPr>
              <a:latin typeface="Open Sans"/>
              <a:ea typeface="Open Sans"/>
              <a:cs typeface="Open Sans"/>
              <a:sym typeface="Open Sans"/>
            </a:endParaRPr>
          </a:p>
          <a:p>
            <a:pPr marL="0" lvl="0" indent="0" algn="l" rtl="0">
              <a:spcBef>
                <a:spcPts val="0"/>
              </a:spcBef>
              <a:spcAft>
                <a:spcPts val="0"/>
              </a:spcAft>
              <a:buNone/>
            </a:pPr>
            <a:r>
              <a:rPr lang="en" b="1">
                <a:latin typeface="Open Sans"/>
                <a:ea typeface="Open Sans"/>
                <a:cs typeface="Open Sans"/>
                <a:sym typeface="Open Sans"/>
              </a:rPr>
              <a:t>-We will then wrap up with a trend analysis and a comparison of consumption found in literature</a:t>
            </a:r>
            <a:endParaRPr b="1">
              <a:latin typeface="Open Sans"/>
              <a:ea typeface="Open Sans"/>
              <a:cs typeface="Open Sans"/>
              <a:sym typeface="Open Sans"/>
            </a:endParaRPr>
          </a:p>
          <a:p>
            <a:pPr marL="0" lvl="0" indent="457200" algn="l" rtl="0">
              <a:spcBef>
                <a:spcPts val="0"/>
              </a:spcBef>
              <a:spcAft>
                <a:spcPts val="0"/>
              </a:spcAft>
              <a:buNone/>
            </a:pPr>
            <a:r>
              <a:rPr lang="en">
                <a:latin typeface="Open Sans"/>
                <a:ea typeface="Open Sans"/>
                <a:cs typeface="Open Sans"/>
                <a:sym typeface="Open Sans"/>
              </a:rPr>
              <a:t>-with conclusions and suggestions for future work at the end. </a:t>
            </a:r>
            <a:endParaRPr>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i="1">
                <a:latin typeface="Open Sans"/>
                <a:ea typeface="Open Sans"/>
                <a:cs typeface="Open Sans"/>
                <a:sym typeface="Open Sans"/>
              </a:rPr>
              <a:t>-so without further ado, why do we care? (transition)...</a:t>
            </a:r>
            <a:endParaRPr i="1">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6a322a746_1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6a322a746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From the first objective, we looked at consumption on a statewide level, watershed and county level, and facility level for energy and non-energy sectors…(click)</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this showed us that reporting of discharge from the state to the EPA has become more comprehensive through time (click)</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-but the inconsistent reporting before 2015 affected estimates of consumption</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-we also saw consumption varies across facilities within the same sector</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-and any errors for those facilities are ultimately balanced out in coarser spatial scales</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-and most importantly, we can say energy and non-energy consumption are between 0.4-4% and 28-33%, respectively.</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Our second objective then asked if our consumption observations had any general increasing or decreasing trends over time…(click)</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which showed us that inconsistent reporting makes it hard to tell if trends truly exist</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-and if they do, we need to look at comprehensive matched facility data, which appeared to be persistent through time and slightly increasing in non-energy</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We then compared our estimates to literature values…(click)</a:t>
            </a: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saw industrial facilities may be consuming more water than what literature suggests</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56a322a746_1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56a322a746_1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WIth everything said and done, of course I have several recommendations for how to improve this research (click)...</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First, confidence in consumption estimates would increase if we match more withdrawals to their associated discharge records</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Locating transfer and delivery data for facilities that are self supplied and also purchase water from suppliers would also be amazing to see if facility level noise gets reduced. </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I also believe that spatial analysis with the data we have could be performed using listed attributes, rather than relying on the self reported coordinates</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And as for policy and management applications...</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The first could be to establish clearer reporting requirements and information for both sources</a:t>
            </a:r>
            <a:endParaRPr b="1">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Which used to clarify to minor users that reporting withdrawals will not alter the status of existing exemptions</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Or perhaps impose civil penalties to major water users that do not report their use in compliance with reporting</a:t>
            </a:r>
            <a:endParaRPr>
              <a:solidFill>
                <a:schemeClr val="dk1"/>
              </a:solidFill>
              <a:latin typeface="Open Sans"/>
              <a:ea typeface="Open Sans"/>
              <a:cs typeface="Open Sans"/>
              <a:sym typeface="Open Sans"/>
            </a:endParaRPr>
          </a:p>
          <a:p>
            <a:pPr marL="914400" lvl="0" indent="0" algn="l" rtl="0">
              <a:spcBef>
                <a:spcPts val="0"/>
              </a:spcBef>
              <a:spcAft>
                <a:spcPts val="0"/>
              </a:spcAft>
              <a:buNone/>
            </a:pP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 I also believe identifying stream river and stream segments at greatest risk for water shortages</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-and making efforts to collect more data and perform analysis near them would be a good logical next step in research expansion</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Along with this, clarifying exact coordinates of point withdrawals and discharges </a:t>
            </a:r>
            <a:endParaRPr b="1">
              <a:solidFill>
                <a:schemeClr val="dk1"/>
              </a:solidFill>
              <a:latin typeface="Open Sans"/>
              <a:ea typeface="Open Sans"/>
              <a:cs typeface="Open Sans"/>
              <a:sym typeface="Open Sans"/>
            </a:endParaRPr>
          </a:p>
          <a:p>
            <a:pPr marL="0" lvl="0" indent="457200" algn="l" rtl="0">
              <a:spcBef>
                <a:spcPts val="0"/>
              </a:spcBef>
              <a:spcAft>
                <a:spcPts val="0"/>
              </a:spcAft>
              <a:buNone/>
            </a:pPr>
            <a:r>
              <a:rPr lang="en">
                <a:solidFill>
                  <a:schemeClr val="dk1"/>
                </a:solidFill>
                <a:latin typeface="Open Sans"/>
                <a:ea typeface="Open Sans"/>
                <a:cs typeface="Open Sans"/>
                <a:sym typeface="Open Sans"/>
              </a:rPr>
              <a:t>-will increase the accuracy of spatial aggregation</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But most importantly, consumptive water use can be used as an input in the several modeling scenarios the DEQ performs </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 which will quantify the actual stress withdrawals place on water resources. </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a:t>
            </a:r>
            <a:r>
              <a:rPr lang="en" i="1">
                <a:solidFill>
                  <a:schemeClr val="dk1"/>
                </a:solidFill>
                <a:latin typeface="Open Sans"/>
                <a:ea typeface="Open Sans"/>
                <a:cs typeface="Open Sans"/>
                <a:sym typeface="Open Sans"/>
              </a:rPr>
              <a:t>-And having more robust models of water supply will be the basis to help set policy priorities and allocate resources among the commonwealth, to make sure that it remains a water plentiful state for years to come</a:t>
            </a:r>
            <a:endParaRPr i="1">
              <a:solidFill>
                <a:schemeClr val="dk1"/>
              </a:solidFill>
              <a:latin typeface="Open Sans"/>
              <a:ea typeface="Open Sans"/>
              <a:cs typeface="Open Sans"/>
              <a:sym typeface="Open Sans"/>
            </a:endParaRPr>
          </a:p>
          <a:p>
            <a:pPr marL="0" lvl="0" indent="0" algn="l" rtl="0">
              <a:spcBef>
                <a:spcPts val="0"/>
              </a:spcBef>
              <a:spcAft>
                <a:spcPts val="0"/>
              </a:spcAft>
              <a:buNone/>
            </a:pPr>
            <a:r>
              <a:rPr lang="en" i="1">
                <a:solidFill>
                  <a:schemeClr val="dk1"/>
                </a:solidFill>
                <a:latin typeface="Open Sans"/>
                <a:ea typeface="Open Sans"/>
                <a:cs typeface="Open Sans"/>
                <a:sym typeface="Open Sans"/>
              </a:rPr>
              <a:t>	</a:t>
            </a:r>
            <a:endParaRPr i="1">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4ff3759d5c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4ff3759d5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And with that, I thank you for your time and I’d love to acknowledge the wonderful people that got me here.</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-First to my committee and Joey Kleiner from the DEQ who have graciously survived long bi weekly calls and my presentations with hundreds of slides</a:t>
            </a:r>
            <a:endParaRPr>
              <a:solidFill>
                <a:schemeClr val="dk1"/>
              </a:solidFill>
              <a:latin typeface="Open Sans"/>
              <a:ea typeface="Open Sans"/>
              <a:cs typeface="Open Sans"/>
              <a:sym typeface="Open Sans"/>
            </a:endParaRPr>
          </a:p>
          <a:p>
            <a:pPr marL="0" lvl="0" indent="457200" algn="l" rtl="0">
              <a:spcBef>
                <a:spcPts val="0"/>
              </a:spcBef>
              <a:spcAft>
                <a:spcPts val="0"/>
              </a:spcAft>
              <a:buNone/>
            </a:pPr>
            <a:r>
              <a:rPr lang="en">
                <a:solidFill>
                  <a:schemeClr val="dk1"/>
                </a:solidFill>
                <a:latin typeface="Open Sans"/>
                <a:ea typeface="Open Sans"/>
                <a:cs typeface="Open Sans"/>
                <a:sym typeface="Open Sans"/>
              </a:rPr>
              <a:t>-I would have never been able to navigate the mess that is self reported data without you</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-then of course to the old and new friends who have been there for every happy hour and sad hour over the past two years</a:t>
            </a:r>
            <a:endParaRPr>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-and of course the biggest acknowledge to my mom who always picks up the phone and never asks questions </a:t>
            </a:r>
            <a:endParaRPr>
              <a:solidFill>
                <a:schemeClr val="dk1"/>
              </a:solidFill>
              <a:latin typeface="Open Sans"/>
              <a:ea typeface="Open Sans"/>
              <a:cs typeface="Open Sans"/>
              <a:sym typeface="Open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56a322a746_1_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56a322a746_1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56a322a746_1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56a322a746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581abb7a08_0_2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581abb7a08_0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56a322a746_1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56a322a746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56a322a746_1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56a322a746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56a322a746_1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56a322a746_1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56a322a746_1_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56a322a746_1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81abb7a08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81abb7a0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-In a study performed by the Rocky Mountain Research Station…</a:t>
            </a:r>
            <a:endParaRPr b="1">
              <a:solidFill>
                <a:schemeClr val="dk1"/>
              </a:solidFill>
              <a:latin typeface="Open Sans"/>
              <a:ea typeface="Open Sans"/>
              <a:cs typeface="Open Sans"/>
              <a:sym typeface="Open Sans"/>
            </a:endParaRPr>
          </a:p>
          <a:p>
            <a:pPr marL="0" lvl="0" indent="457200" algn="l" rtl="0">
              <a:spcBef>
                <a:spcPts val="0"/>
              </a:spcBef>
              <a:spcAft>
                <a:spcPts val="0"/>
              </a:spcAft>
              <a:buNone/>
            </a:pPr>
            <a:r>
              <a:rPr lang="en">
                <a:solidFill>
                  <a:schemeClr val="dk1"/>
                </a:solidFill>
                <a:latin typeface="Open Sans"/>
                <a:ea typeface="Open Sans"/>
                <a:cs typeface="Open Sans"/>
                <a:sym typeface="Open Sans"/>
              </a:rPr>
              <a:t>- It was estimated that nearly half of the 204 freshwater basins covering the United States may not be able to meet monthly water demand by 2071.</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-water scarcity has been deemed one of the most pressing issues of the 21st century, and </a:t>
            </a:r>
            <a:endParaRPr b="1">
              <a:solidFill>
                <a:schemeClr val="dk1"/>
              </a:solidFill>
              <a:latin typeface="Open Sans"/>
              <a:ea typeface="Open Sans"/>
              <a:cs typeface="Open Sans"/>
              <a:sym typeface="Open Sans"/>
            </a:endParaRPr>
          </a:p>
          <a:p>
            <a:pPr marL="0" lvl="0" indent="457200" algn="l" rtl="0">
              <a:spcBef>
                <a:spcPts val="0"/>
              </a:spcBef>
              <a:spcAft>
                <a:spcPts val="0"/>
              </a:spcAft>
              <a:buNone/>
            </a:pPr>
            <a:r>
              <a:rPr lang="en">
                <a:solidFill>
                  <a:schemeClr val="dk1"/>
                </a:solidFill>
                <a:latin typeface="Open Sans"/>
                <a:ea typeface="Open Sans"/>
                <a:cs typeface="Open Sans"/>
                <a:sym typeface="Open Sans"/>
              </a:rPr>
              <a:t>-Reductions in water supply will not only impact human health and available habitat, </a:t>
            </a:r>
            <a:endParaRPr>
              <a:solidFill>
                <a:schemeClr val="dk1"/>
              </a:solidFill>
              <a:latin typeface="Open Sans"/>
              <a:ea typeface="Open Sans"/>
              <a:cs typeface="Open Sans"/>
              <a:sym typeface="Open Sans"/>
            </a:endParaRPr>
          </a:p>
          <a:p>
            <a:pPr marL="457200" lvl="0" indent="457200" algn="l" rtl="0">
              <a:spcBef>
                <a:spcPts val="0"/>
              </a:spcBef>
              <a:spcAft>
                <a:spcPts val="0"/>
              </a:spcAft>
              <a:buNone/>
            </a:pPr>
            <a:r>
              <a:rPr lang="en">
                <a:solidFill>
                  <a:schemeClr val="dk1"/>
                </a:solidFill>
                <a:latin typeface="Open Sans"/>
                <a:ea typeface="Open Sans"/>
                <a:cs typeface="Open Sans"/>
                <a:sym typeface="Open Sans"/>
              </a:rPr>
              <a:t>-but the growth and development in economic sector</a:t>
            </a:r>
            <a:endParaRPr>
              <a:solidFill>
                <a:schemeClr val="dk1"/>
              </a:solidFill>
              <a:latin typeface="Open Sans"/>
              <a:ea typeface="Open Sans"/>
              <a:cs typeface="Open Sans"/>
              <a:sym typeface="Open Sans"/>
            </a:endParaRPr>
          </a:p>
          <a:p>
            <a:pPr marL="457200" lvl="0" indent="457200" algn="l" rtl="0">
              <a:spcBef>
                <a:spcPts val="0"/>
              </a:spcBef>
              <a:spcAft>
                <a:spcPts val="0"/>
              </a:spcAft>
              <a:buNone/>
            </a:pPr>
            <a:r>
              <a:rPr lang="en">
                <a:solidFill>
                  <a:schemeClr val="dk1"/>
                </a:solidFill>
                <a:latin typeface="Open Sans"/>
                <a:ea typeface="Open Sans"/>
                <a:cs typeface="Open Sans"/>
                <a:sym typeface="Open Sans"/>
              </a:rPr>
              <a:t>-especially the agriculture and energy sectors which use the most water each year.</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-Therefore, State Agencies need to adapt water supply management techniques</a:t>
            </a:r>
            <a:endParaRPr b="1">
              <a:solidFill>
                <a:schemeClr val="dk1"/>
              </a:solidFill>
              <a:latin typeface="Open Sans"/>
              <a:ea typeface="Open Sans"/>
              <a:cs typeface="Open Sans"/>
              <a:sym typeface="Open Sans"/>
            </a:endParaRPr>
          </a:p>
          <a:p>
            <a:pPr marL="0" lvl="0" indent="457200" algn="l" rtl="0">
              <a:spcBef>
                <a:spcPts val="0"/>
              </a:spcBef>
              <a:spcAft>
                <a:spcPts val="0"/>
              </a:spcAft>
              <a:buNone/>
            </a:pPr>
            <a:r>
              <a:rPr lang="en">
                <a:solidFill>
                  <a:schemeClr val="dk1"/>
                </a:solidFill>
                <a:latin typeface="Open Sans"/>
                <a:ea typeface="Open Sans"/>
                <a:cs typeface="Open Sans"/>
                <a:sym typeface="Open Sans"/>
              </a:rPr>
              <a:t>- in the face of increased demand and unstable water resources. </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i="1">
                <a:solidFill>
                  <a:schemeClr val="dk1"/>
                </a:solidFill>
                <a:latin typeface="Open Sans"/>
                <a:ea typeface="Open Sans"/>
                <a:cs typeface="Open Sans"/>
                <a:sym typeface="Open Sans"/>
              </a:rPr>
              <a:t>-Especially for states that have been historically water plentiful like Virginia…(transition)</a:t>
            </a:r>
            <a:endParaRPr i="1">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56a322a746_1_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56a322a746_1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56a322a746_1_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56a322a746_1_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56a322a746_1_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56a322a746_1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581abb7a08_0_3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581abb7a08_0_3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56a322a746_1_7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56a322a746_1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56a322a746_1_7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56a322a746_1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 tool: </a:t>
            </a:r>
            <a:r>
              <a:rPr lang="en" u="sng">
                <a:solidFill>
                  <a:schemeClr val="hlink"/>
                </a:solidFill>
                <a:hlinkClick r:id="rId3"/>
              </a:rPr>
              <a:t>https://echo.epa.gov/tools/web-services/loading-tool</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6a322a746_1_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6a322a746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https://echo.epa.gov/resources/echo-data/about-the-data#completeness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56a322a746_1_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56a322a746_1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56a322a746_1_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56a322a746_1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56a322a746_1_8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56a322a746_1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56a322a746_9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56a322a746_9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-Specifically, VA has subtropical climate that benefits from</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-Rainfall higher than the national average (43 inches -  national average is 30.21 inches)</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-But that hasn’t stopped multiple droughts from occurring throughout the years (click to reveal headlines)</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-Leaving </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-Record low flows</a:t>
            </a:r>
            <a:endParaRPr>
              <a:solidFill>
                <a:schemeClr val="dk1"/>
              </a:solidFill>
              <a:latin typeface="Open Sans"/>
              <a:ea typeface="Open Sans"/>
              <a:cs typeface="Open Sans"/>
              <a:sym typeface="Open Sans"/>
            </a:endParaRPr>
          </a:p>
          <a:p>
            <a:pPr marL="0" lvl="0" indent="457200" algn="l" rtl="0">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-widespread wildfire</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-several public water systems on the brink of failure</a:t>
            </a:r>
            <a:endParaRPr>
              <a:solidFill>
                <a:schemeClr val="dk1"/>
              </a:solidFill>
              <a:latin typeface="Open Sans"/>
              <a:ea typeface="Open Sans"/>
              <a:cs typeface="Open Sans"/>
              <a:sym typeface="Open Sans"/>
            </a:endParaRPr>
          </a:p>
          <a:p>
            <a:pPr marL="0" lvl="0" indent="457200" algn="l" rtl="0">
              <a:spcBef>
                <a:spcPts val="0"/>
              </a:spcBef>
              <a:spcAft>
                <a:spcPts val="0"/>
              </a:spcAft>
              <a:buNone/>
            </a:pPr>
            <a:r>
              <a:rPr lang="en">
                <a:solidFill>
                  <a:schemeClr val="dk1"/>
                </a:solidFill>
                <a:latin typeface="Open Sans"/>
                <a:ea typeface="Open Sans"/>
                <a:cs typeface="Open Sans"/>
                <a:sym typeface="Open Sans"/>
              </a:rPr>
              <a:t>- and restrictions on water use (less than 60 days of water supply capacity)</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b="1">
                <a:solidFill>
                  <a:schemeClr val="dk1"/>
                </a:solidFill>
                <a:latin typeface="Open Sans"/>
                <a:ea typeface="Open Sans"/>
                <a:cs typeface="Open Sans"/>
                <a:sym typeface="Open Sans"/>
              </a:rPr>
              <a:t>-this sparked a major shift in water management perception </a:t>
            </a:r>
            <a:endParaRPr b="1">
              <a:solidFill>
                <a:schemeClr val="dk1"/>
              </a:solidFill>
              <a:latin typeface="Open Sans"/>
              <a:ea typeface="Open Sans"/>
              <a:cs typeface="Open Sans"/>
              <a:sym typeface="Open Sans"/>
            </a:endParaRPr>
          </a:p>
          <a:p>
            <a:pPr marL="0" lvl="0" indent="457200" algn="l" rtl="0">
              <a:lnSpc>
                <a:spcPct val="115000"/>
              </a:lnSpc>
              <a:spcBef>
                <a:spcPts val="0"/>
              </a:spcBef>
              <a:spcAft>
                <a:spcPts val="0"/>
              </a:spcAft>
              <a:buNone/>
            </a:pPr>
            <a:r>
              <a:rPr lang="en">
                <a:solidFill>
                  <a:schemeClr val="dk1"/>
                </a:solidFill>
                <a:latin typeface="Open Sans"/>
                <a:ea typeface="Open Sans"/>
                <a:cs typeface="Open Sans"/>
                <a:sym typeface="Open Sans"/>
              </a:rPr>
              <a:t>-and influenced the creation of Virginia’s first State Water resources plan in 2015 (click) to protect and manage water resources to meet long-term human and environmental needs.</a:t>
            </a:r>
            <a:endParaRPr>
              <a:solidFill>
                <a:schemeClr val="dk1"/>
              </a:solidFill>
              <a:latin typeface="Open Sans"/>
              <a:ea typeface="Open Sans"/>
              <a:cs typeface="Open Sans"/>
              <a:sym typeface="Open Sans"/>
            </a:endParaRPr>
          </a:p>
          <a:p>
            <a:pPr marL="0" lvl="0" indent="457200" algn="l" rtl="0">
              <a:lnSpc>
                <a:spcPct val="115000"/>
              </a:lnSpc>
              <a:spcBef>
                <a:spcPts val="0"/>
              </a:spcBef>
              <a:spcAft>
                <a:spcPts val="0"/>
              </a:spcAft>
              <a:buNone/>
            </a:pPr>
            <a:r>
              <a:rPr lang="en">
                <a:solidFill>
                  <a:schemeClr val="dk1"/>
                </a:solidFill>
                <a:latin typeface="Open Sans"/>
                <a:ea typeface="Open Sans"/>
                <a:cs typeface="Open Sans"/>
                <a:sym typeface="Open Sans"/>
              </a:rPr>
              <a:t>-the plan further identified that uneven data collection (click)</a:t>
            </a:r>
            <a:endParaRPr>
              <a:solidFill>
                <a:schemeClr val="dk1"/>
              </a:solidFill>
              <a:latin typeface="Open Sans"/>
              <a:ea typeface="Open Sans"/>
              <a:cs typeface="Open Sans"/>
              <a:sym typeface="Open Sans"/>
            </a:endParaRPr>
          </a:p>
          <a:p>
            <a:pPr marL="0" lvl="0" indent="457200" algn="l" rtl="0">
              <a:lnSpc>
                <a:spcPct val="115000"/>
              </a:lnSpc>
              <a:spcBef>
                <a:spcPts val="0"/>
              </a:spcBef>
              <a:spcAft>
                <a:spcPts val="0"/>
              </a:spcAft>
              <a:buNone/>
            </a:pPr>
            <a:r>
              <a:rPr lang="en">
                <a:solidFill>
                  <a:schemeClr val="dk1"/>
                </a:solidFill>
                <a:latin typeface="Open Sans"/>
                <a:ea typeface="Open Sans"/>
                <a:cs typeface="Open Sans"/>
                <a:sym typeface="Open Sans"/>
              </a:rPr>
              <a:t>- discrepancies between actual and predicted water supply demand, (click) </a:t>
            </a:r>
            <a:endParaRPr>
              <a:solidFill>
                <a:schemeClr val="dk1"/>
              </a:solidFill>
              <a:latin typeface="Open Sans"/>
              <a:ea typeface="Open Sans"/>
              <a:cs typeface="Open Sans"/>
              <a:sym typeface="Open Sans"/>
            </a:endParaRPr>
          </a:p>
          <a:p>
            <a:pPr marL="0" lvl="0" indent="457200" algn="l" rtl="0">
              <a:lnSpc>
                <a:spcPct val="115000"/>
              </a:lnSpc>
              <a:spcBef>
                <a:spcPts val="0"/>
              </a:spcBef>
              <a:spcAft>
                <a:spcPts val="0"/>
              </a:spcAft>
              <a:buNone/>
            </a:pPr>
            <a:r>
              <a:rPr lang="en">
                <a:solidFill>
                  <a:schemeClr val="dk1"/>
                </a:solidFill>
                <a:latin typeface="Open Sans"/>
                <a:ea typeface="Open Sans"/>
                <a:cs typeface="Open Sans"/>
                <a:sym typeface="Open Sans"/>
              </a:rPr>
              <a:t>- and a lack of knowledge of the stress consumption has on water supply (click)</a:t>
            </a:r>
            <a:endParaRPr>
              <a:solidFill>
                <a:schemeClr val="dk1"/>
              </a:solidFill>
              <a:latin typeface="Open Sans"/>
              <a:ea typeface="Open Sans"/>
              <a:cs typeface="Open Sans"/>
              <a:sym typeface="Open Sans"/>
            </a:endParaRPr>
          </a:p>
          <a:p>
            <a:pPr marL="0" lvl="0" indent="457200" algn="l" rtl="0">
              <a:lnSpc>
                <a:spcPct val="115000"/>
              </a:lnSpc>
              <a:spcBef>
                <a:spcPts val="0"/>
              </a:spcBef>
              <a:spcAft>
                <a:spcPts val="0"/>
              </a:spcAft>
              <a:buNone/>
            </a:pPr>
            <a:r>
              <a:rPr lang="en">
                <a:solidFill>
                  <a:schemeClr val="dk1"/>
                </a:solidFill>
                <a:latin typeface="Open Sans"/>
                <a:ea typeface="Open Sans"/>
                <a:cs typeface="Open Sans"/>
                <a:sym typeface="Open Sans"/>
              </a:rPr>
              <a:t>	</a:t>
            </a:r>
            <a:r>
              <a:rPr lang="en" b="1">
                <a:solidFill>
                  <a:schemeClr val="dk1"/>
                </a:solidFill>
                <a:latin typeface="Open Sans"/>
                <a:ea typeface="Open Sans"/>
                <a:cs typeface="Open Sans"/>
                <a:sym typeface="Open Sans"/>
              </a:rPr>
              <a:t>-hinders the ability of water planners to effectively model water supply and manage our resources (click)</a:t>
            </a: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r>
              <a:rPr lang="en" i="1">
                <a:solidFill>
                  <a:schemeClr val="dk1"/>
                </a:solidFill>
                <a:latin typeface="Open Sans"/>
                <a:ea typeface="Open Sans"/>
                <a:cs typeface="Open Sans"/>
                <a:sym typeface="Open Sans"/>
              </a:rPr>
              <a:t>-This study suggests that obtaining a comprehensive knowledge of consumption (click) will help improve these efforts (Transition)...</a:t>
            </a:r>
            <a:endParaRPr i="1">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b="1">
              <a:solidFill>
                <a:schemeClr val="dk1"/>
              </a:solidFill>
              <a:latin typeface="Open Sans"/>
              <a:ea typeface="Open Sans"/>
              <a:cs typeface="Open Sans"/>
              <a:sym typeface="Open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56a322a746_1_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56a322a746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56a322a746_1_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56a322a746_1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56a322a746_1_8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56a322a746_1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56a322a746_1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56a322a746_1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56a322a746_1_8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56a322a746_1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6a322a746_1_8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6a322a746_1_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56a322a746_1_8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56a322a746_1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56a322a746_1_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56a322a746_1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581abb7a08_0_3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581abb7a08_0_3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581abb7a08_0_3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581abb7a08_0_3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00de99d82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00de99d82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-Consumptive water use is defined as water that is withdrawn from a water resource and not returned (reveal box around consumption)</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-where loss occurs through evaporation, transpiration, conveyance losses, and incorporation in products and animals.</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-It often gets confused with the phrase “water-use”, </a:t>
            </a:r>
            <a:endParaRPr b="1">
              <a:solidFill>
                <a:schemeClr val="dk1"/>
              </a:solidFill>
              <a:latin typeface="Open Sans"/>
              <a:ea typeface="Open Sans"/>
              <a:cs typeface="Open Sans"/>
              <a:sym typeface="Open Sans"/>
            </a:endParaRPr>
          </a:p>
          <a:p>
            <a:pPr marL="0" lvl="0" indent="457200" algn="l" rtl="0">
              <a:spcBef>
                <a:spcPts val="0"/>
              </a:spcBef>
              <a:spcAft>
                <a:spcPts val="0"/>
              </a:spcAft>
              <a:buNone/>
            </a:pPr>
            <a:r>
              <a:rPr lang="en">
                <a:solidFill>
                  <a:schemeClr val="dk1"/>
                </a:solidFill>
                <a:latin typeface="Open Sans"/>
                <a:ea typeface="Open Sans"/>
                <a:cs typeface="Open Sans"/>
                <a:sym typeface="Open Sans"/>
              </a:rPr>
              <a:t>-which only focuses on the gross volume of water withdrawn (point to withdrawals) to predict future supply and demand</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-However, we can get a better idea of the actual stress withdrawals place on water sources, </a:t>
            </a:r>
            <a:endParaRPr b="1">
              <a:solidFill>
                <a:schemeClr val="dk1"/>
              </a:solidFill>
              <a:latin typeface="Open Sans"/>
              <a:ea typeface="Open Sans"/>
              <a:cs typeface="Open Sans"/>
              <a:sym typeface="Open Sans"/>
            </a:endParaRPr>
          </a:p>
          <a:p>
            <a:pPr marL="0" lvl="0" indent="457200" algn="l" rtl="0">
              <a:spcBef>
                <a:spcPts val="0"/>
              </a:spcBef>
              <a:spcAft>
                <a:spcPts val="0"/>
              </a:spcAft>
              <a:buNone/>
            </a:pPr>
            <a:r>
              <a:rPr lang="en">
                <a:solidFill>
                  <a:schemeClr val="dk1"/>
                </a:solidFill>
                <a:latin typeface="Open Sans"/>
                <a:ea typeface="Open Sans"/>
                <a:cs typeface="Open Sans"/>
                <a:sym typeface="Open Sans"/>
              </a:rPr>
              <a:t>- if we identify the net water that is first diverted from water sources (click and point),  </a:t>
            </a:r>
            <a:endParaRPr>
              <a:solidFill>
                <a:schemeClr val="dk1"/>
              </a:solidFill>
              <a:latin typeface="Open Sans"/>
              <a:ea typeface="Open Sans"/>
              <a:cs typeface="Open Sans"/>
              <a:sym typeface="Open Sans"/>
            </a:endParaRPr>
          </a:p>
          <a:p>
            <a:pPr marL="0" lvl="0" indent="457200" algn="l" rtl="0">
              <a:spcBef>
                <a:spcPts val="0"/>
              </a:spcBef>
              <a:spcAft>
                <a:spcPts val="0"/>
              </a:spcAft>
              <a:buNone/>
            </a:pPr>
            <a:r>
              <a:rPr lang="en">
                <a:solidFill>
                  <a:schemeClr val="dk1"/>
                </a:solidFill>
                <a:latin typeface="Open Sans"/>
                <a:ea typeface="Open Sans"/>
                <a:cs typeface="Open Sans"/>
                <a:sym typeface="Open Sans"/>
              </a:rPr>
              <a:t>-returned after use (point), </a:t>
            </a:r>
            <a:endParaRPr>
              <a:solidFill>
                <a:schemeClr val="dk1"/>
              </a:solidFill>
              <a:latin typeface="Open Sans"/>
              <a:ea typeface="Open Sans"/>
              <a:cs typeface="Open Sans"/>
              <a:sym typeface="Open Sans"/>
            </a:endParaRPr>
          </a:p>
          <a:p>
            <a:pPr marL="0" lvl="0" indent="457200" algn="l" rtl="0">
              <a:spcBef>
                <a:spcPts val="0"/>
              </a:spcBef>
              <a:spcAft>
                <a:spcPts val="0"/>
              </a:spcAft>
              <a:buNone/>
            </a:pPr>
            <a:r>
              <a:rPr lang="en">
                <a:solidFill>
                  <a:schemeClr val="dk1"/>
                </a:solidFill>
                <a:latin typeface="Open Sans"/>
                <a:ea typeface="Open Sans"/>
                <a:cs typeface="Open Sans"/>
                <a:sym typeface="Open Sans"/>
              </a:rPr>
              <a:t>-and ultimately consumed (point)</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-To get a better idea of consumption rates that would be comparable to Virginia, I referred to studies from climatically similar areas (click)</a:t>
            </a:r>
            <a:endParaRPr b="1">
              <a:solidFill>
                <a:schemeClr val="dk1"/>
              </a:solidFill>
              <a:latin typeface="Open Sans"/>
              <a:ea typeface="Open Sans"/>
              <a:cs typeface="Open Sans"/>
              <a:sym typeface="Open Sans"/>
            </a:endParaRPr>
          </a:p>
          <a:p>
            <a:pPr marL="0" lvl="0" indent="457200" algn="l" rtl="0">
              <a:spcBef>
                <a:spcPts val="0"/>
              </a:spcBef>
              <a:spcAft>
                <a:spcPts val="0"/>
              </a:spcAft>
              <a:buNone/>
            </a:pPr>
            <a:r>
              <a:rPr lang="en">
                <a:solidFill>
                  <a:schemeClr val="dk1"/>
                </a:solidFill>
                <a:latin typeface="Open Sans"/>
                <a:ea typeface="Open Sans"/>
                <a:cs typeface="Open Sans"/>
                <a:sym typeface="Open Sans"/>
              </a:rPr>
              <a:t>-Here is a summary of the 17 studies I examined, which primarily focused on consumption in the  Agriculture/Irrigation, Commercial, Energy, Industrial, and Municipal sectors. </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-where energy facilities consume the least amount of water, while agriculture is typically assumed to be completely consumptive due to lack of discharge data</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-Essentially these studies gave me a good basis of the challenges that one faces during computing consumption, </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i="1">
                <a:solidFill>
                  <a:schemeClr val="dk1"/>
                </a:solidFill>
                <a:latin typeface="Open Sans"/>
                <a:ea typeface="Open Sans"/>
                <a:cs typeface="Open Sans"/>
                <a:sym typeface="Open Sans"/>
              </a:rPr>
              <a:t>-and also revealed distinct gaps to build off of, to give us a better knowledge of consumption throughout the state…(Transition)</a:t>
            </a:r>
            <a:endParaRPr i="1">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latin typeface="Open Sans"/>
              <a:ea typeface="Open Sans"/>
              <a:cs typeface="Open Sans"/>
              <a:sym typeface="Open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581abb7a08_0_3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581abb7a08_0_3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581abb7a08_0_3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581abb7a08_0_3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581abb7a08_0_3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581abb7a08_0_3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6a322a746_14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6a322a746_14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56a322a746_14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56a322a746_14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581abb7a08_0_3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581abb7a08_0_3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(Withdrawals July 1, 1989 - had an existing withdrawal between 1989 and 2007 and have complied with regulations - received a 401 certification)</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581abb7a08_0_3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581abb7a08_0_3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581abb7a08_0_3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581abb7a08_0_3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581abb7a08_0_3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581abb7a08_0_3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581abb7a08_0_3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581abb7a08_0_3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6a322a746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6a322a746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-Specifically gaps included…</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-A lack of methodology..(click)</a:t>
            </a: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 where some studies used published literature values to estimate consumption for their respective study area.</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This disregards the inherent variability consumption has through time and within sectors.</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-I also saw energy facilities were often excluded from analysis…(click)</a:t>
            </a: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because they are assumed to be non-consumptive. </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Even if it is so, some energy facilities can withdraw billions of gallons per day and any percentage of loss would be much more compared to minor water users. </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-Aquaculture on the other hand was masked within analysis…</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-by being grouped with agriculture or commercial operations, which display higher consumption rates than typical aquaculture facilities</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a:solidFill>
                  <a:schemeClr val="dk1"/>
                </a:solidFill>
                <a:latin typeface="Open Sans"/>
                <a:ea typeface="Open Sans"/>
                <a:cs typeface="Open Sans"/>
                <a:sym typeface="Open Sans"/>
              </a:rPr>
              <a:t>	-which have consumption rates more comparable to the energy sector</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 Most studies were also limited in scope…</a:t>
            </a:r>
            <a:endParaRPr>
              <a:solidFill>
                <a:schemeClr val="dk1"/>
              </a:solidFill>
              <a:latin typeface="Open Sans"/>
              <a:ea typeface="Open Sans"/>
              <a:cs typeface="Open Sans"/>
              <a:sym typeface="Open Sans"/>
            </a:endParaRPr>
          </a:p>
          <a:p>
            <a:pPr marL="0" lvl="0" indent="457200" algn="l" rtl="0">
              <a:spcBef>
                <a:spcPts val="0"/>
              </a:spcBef>
              <a:spcAft>
                <a:spcPts val="0"/>
              </a:spcAft>
              <a:buNone/>
            </a:pPr>
            <a:r>
              <a:rPr lang="en">
                <a:solidFill>
                  <a:schemeClr val="dk1"/>
                </a:solidFill>
                <a:latin typeface="Open Sans"/>
                <a:ea typeface="Open Sans"/>
                <a:cs typeface="Open Sans"/>
                <a:sym typeface="Open Sans"/>
              </a:rPr>
              <a:t>- Where few explored multiple spatial scales </a:t>
            </a:r>
            <a:endParaRPr>
              <a:solidFill>
                <a:schemeClr val="dk1"/>
              </a:solidFill>
              <a:latin typeface="Open Sans"/>
              <a:ea typeface="Open Sans"/>
              <a:cs typeface="Open Sans"/>
              <a:sym typeface="Open Sans"/>
            </a:endParaRPr>
          </a:p>
          <a:p>
            <a:pPr marL="0" lvl="0" indent="457200" algn="l" rtl="0">
              <a:spcBef>
                <a:spcPts val="0"/>
              </a:spcBef>
              <a:spcAft>
                <a:spcPts val="0"/>
              </a:spcAft>
              <a:buNone/>
            </a:pPr>
            <a:r>
              <a:rPr lang="en">
                <a:solidFill>
                  <a:schemeClr val="dk1"/>
                </a:solidFill>
                <a:latin typeface="Open Sans"/>
                <a:ea typeface="Open Sans"/>
                <a:cs typeface="Open Sans"/>
                <a:sym typeface="Open Sans"/>
              </a:rPr>
              <a:t>-and multiple approaches to presenting consumption estimates</a:t>
            </a: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-And finally, most studies focused on singular water use sectors …</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-which excludes valuable data that can be used to better characterize total water consumption for their study area. </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-This study aims to address these gaps by leveraging monthly facility level withdrawal and discharge data from two different sources</a:t>
            </a:r>
            <a:r>
              <a:rPr lang="en">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a:p>
            <a:pPr marL="0" lvl="0" indent="457200" algn="l" rtl="0">
              <a:spcBef>
                <a:spcPts val="0"/>
              </a:spcBef>
              <a:spcAft>
                <a:spcPts val="0"/>
              </a:spcAft>
              <a:buNone/>
            </a:pPr>
            <a:r>
              <a:rPr lang="en">
                <a:solidFill>
                  <a:schemeClr val="dk1"/>
                </a:solidFill>
                <a:latin typeface="Open Sans"/>
                <a:ea typeface="Open Sans"/>
                <a:cs typeface="Open Sans"/>
                <a:sym typeface="Open Sans"/>
              </a:rPr>
              <a:t>- to estimate water consumption across several spatial scales and water use sectors in Virginia</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i="1">
                <a:solidFill>
                  <a:schemeClr val="dk1"/>
                </a:solidFill>
                <a:latin typeface="Open Sans"/>
                <a:ea typeface="Open Sans"/>
                <a:cs typeface="Open Sans"/>
                <a:sym typeface="Open Sans"/>
              </a:rPr>
              <a:t>These estimates are then used to answer three research questions... (Transition)</a:t>
            </a:r>
            <a:endParaRPr i="1">
              <a:solidFill>
                <a:schemeClr val="dk1"/>
              </a:solidFill>
              <a:latin typeface="Open Sans"/>
              <a:ea typeface="Open Sans"/>
              <a:cs typeface="Open Sans"/>
              <a:sym typeface="Open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581abb7a08_0_3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581abb7a08_0_3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581abb7a08_0_3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581abb7a08_0_3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581abb7a08_0_3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581abb7a08_0_3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56a322a746_14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56a322a746_14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56a322a746_14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56a322a746_14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581abb7a08_0_2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581abb7a08_0_2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56a322a746_1_8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56a322a746_1_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56a322a746_1_8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56a322a746_1_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56a322a746_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56a322a746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Open Sans"/>
                <a:ea typeface="Open Sans"/>
                <a:cs typeface="Open Sans"/>
                <a:sym typeface="Open Sans"/>
              </a:rPr>
              <a:t>Time:</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Key Points:</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The classification process was primarily for the generalized discharging facilities obtained from ECHO.</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They were primarily classified using an incomplete list of Standard Industrial Classification (SIC) codes pulled from ECHO</a:t>
            </a:r>
            <a:endParaRPr>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These codes describe the primary use of the business and classified the majority of discharging facilities.</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For those that did not have an SIC code, a rule-based classification approach based off of Facility name was created to classify unknown records and sort our inconsistent withdrawing facilities as well.</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The first step of this approach finds the frequent terms within facility names by major sectors within a small training set of facilities in the withdrawal database.</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The top unique frequent terms within each sector were then used to generate to rules </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Since terms in facility names may trigger more than one rule, all rules are ordered according to their priority. This implies that rules are induced by sequential covering, removing facilities that are covered by a rule before moving onto the next rule.</a:t>
            </a:r>
            <a:endParaRPr>
              <a:solidFill>
                <a:schemeClr val="dk1"/>
              </a:solidFill>
              <a:latin typeface="Open Sans"/>
              <a:ea typeface="Open Sans"/>
              <a:cs typeface="Open Sans"/>
              <a:sym typeface="Open Sans"/>
            </a:endParaRPr>
          </a:p>
          <a:p>
            <a:pPr marL="91440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6a322a746_1_9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6a322a746_1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00de99d82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00de99d8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First, how do characterizations of consumptive use differ depending on water use sector and spatial? </a:t>
            </a:r>
            <a:endParaRPr b="1">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And what scale provide the most meaningful estimates?</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Based on these estimations, are there statistically significant trends in consumption through time and do they vary by sector? </a:t>
            </a:r>
            <a:endParaRPr b="1">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Are there any sectors that require more attention from the DEQ?</a:t>
            </a: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Then how do our estimates compare to published values from climatically similar areas?</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i="1">
                <a:solidFill>
                  <a:schemeClr val="dk1"/>
                </a:solidFill>
                <a:latin typeface="Open Sans"/>
                <a:ea typeface="Open Sans"/>
                <a:cs typeface="Open Sans"/>
                <a:sym typeface="Open Sans"/>
              </a:rPr>
              <a:t>And to answer these questions, let’s first look at our available data (transition)...</a:t>
            </a:r>
            <a:endParaRPr i="1">
              <a:solidFill>
                <a:schemeClr val="dk1"/>
              </a:solidFill>
              <a:latin typeface="Open Sans"/>
              <a:ea typeface="Open Sans"/>
              <a:cs typeface="Open Sans"/>
              <a:sym typeface="Open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6a322a746_1_9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6a322a746_1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56a322a746_1_9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56a322a746_1_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6a322a746_1_9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6a322a746_1_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56a322a746_1_9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56a322a746_1_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56a322a746_14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56a322a746_14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56a322a746_1_9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56a322a746_1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56a322a746_1_9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56a322a746_1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56a322a746_1_9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56a322a746_1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581abb7a08_0_2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581abb7a08_0_2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581abb7a08_0_29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581abb7a08_0_2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581abb7a08_0_2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581abb7a08_0_2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Withdrawals</a:t>
            </a: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For the state of VA, withdrawals from surface and groundwater (click) are regulated</a:t>
            </a:r>
            <a:r>
              <a:rPr lang="en">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by the Department of Environmental Quality’s Office of Water Supply (or what I’ll refer to as the DEQ)</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Data is self reported and regulated under the Virginia Water Withdrawal Permitting Program</a:t>
            </a:r>
            <a:endParaRPr b="1">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Where reporting is only required for users exceeding 10,000 gallon per day</a:t>
            </a:r>
            <a:endParaRPr>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Or for any agricultural operation exceeding 1 millions in any given month.</a:t>
            </a:r>
            <a:endParaRPr>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These thresholds along with grandfathering clauses, exempt a vast majority of users from reporting or obtaining a permit (JLARC source 4) </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Nevertheless, exempt users are encourage to report their monthly withdrawals</a:t>
            </a:r>
            <a:endParaRPr b="1">
              <a:solidFill>
                <a:schemeClr val="dk1"/>
              </a:solidFill>
              <a:latin typeface="Open Sans"/>
              <a:ea typeface="Open Sans"/>
              <a:cs typeface="Open Sans"/>
              <a:sym typeface="Open Sans"/>
            </a:endParaRPr>
          </a:p>
          <a:p>
            <a:pPr marL="1371600" lvl="2"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Which are submitted once a year to the Virginia Water Use Data System</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This data is not publically available and was obtained through collaboration with the DEQ</a:t>
            </a:r>
            <a:endParaRPr>
              <a:solidFill>
                <a:schemeClr val="dk1"/>
              </a:solidFill>
              <a:latin typeface="Open Sans"/>
              <a:ea typeface="Open Sans"/>
              <a:cs typeface="Open Sans"/>
              <a:sym typeface="Open Sans"/>
            </a:endParaRPr>
          </a:p>
          <a:p>
            <a:pPr marL="91440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Discharges</a:t>
            </a: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As for discharge data, </a:t>
            </a:r>
            <a:endParaRPr b="1">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Section 402 of the Clean Water Act requires all point source discharges to obtain a National Pollutant Discharge Elimination System Permit (NPDES)</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In Virginia, NPDES permits are issued by the DEQ (VPDES Program), while the Environmental Protection Agency (EPA) ultimately maintains authority.</a:t>
            </a:r>
            <a:endParaRPr b="1">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Therefore discharge reports are available to the public in the EPA’s Enforcement and Compliance History Online System (ECHO).</a:t>
            </a:r>
            <a:endParaRPr>
              <a:solidFill>
                <a:schemeClr val="dk1"/>
              </a:solidFill>
              <a:latin typeface="Open Sans"/>
              <a:ea typeface="Open Sans"/>
              <a:cs typeface="Open Sans"/>
              <a:sym typeface="Open Sans"/>
            </a:endParaRPr>
          </a:p>
          <a:p>
            <a:pPr marL="914400" lvl="1" indent="-298450" algn="l" rtl="0">
              <a:spcBef>
                <a:spcPts val="0"/>
              </a:spcBef>
              <a:spcAft>
                <a:spcPts val="0"/>
              </a:spcAft>
              <a:buClr>
                <a:schemeClr val="dk1"/>
              </a:buClr>
              <a:buSzPts val="1100"/>
              <a:buFont typeface="Open Sans"/>
              <a:buChar char="-"/>
            </a:pPr>
            <a:r>
              <a:rPr lang="en" b="1">
                <a:solidFill>
                  <a:schemeClr val="dk1"/>
                </a:solidFill>
                <a:latin typeface="Open Sans"/>
                <a:ea typeface="Open Sans"/>
                <a:cs typeface="Open Sans"/>
                <a:sym typeface="Open Sans"/>
              </a:rPr>
              <a:t>Specifically under the NPDES database, which can be obtained through RESTful web services (click to transition)</a:t>
            </a:r>
            <a:endParaRPr b="1">
              <a:solidFill>
                <a:schemeClr val="dk1"/>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a:solidFill>
                <a:schemeClr val="dk1"/>
              </a:solidFill>
              <a:latin typeface="Open Sans"/>
              <a:ea typeface="Open Sans"/>
              <a:cs typeface="Open Sans"/>
              <a:sym typeface="Open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581abb7a08_0_2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581abb7a08_0_2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581abb7a08_0_30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581abb7a08_0_3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56a322a746_1_10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56a322a746_1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56a322a746_3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56a322a746_3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581abb7a08_0_30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581abb7a08_0_3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581abb7a08_0_30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81abb7a08_0_3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581abb7a08_0_30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581abb7a08_0_3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above quantifies energy monthly withdrawals (MGD) by power type. There are two unique nuclear, 6 unique coal, 11 unique combination fossil fuel, and 2 unique biomass facilities that report some type of withdrawal between 2010 and 2016. Of these, both nuclear facilities, 3 coal facilities, 6 combination fossil fuel facilities, and 1 biomass facility was matched with its corresponding discharging facility in VPDES.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581abb7a08_0_30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581abb7a08_0_3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above quantifies energy monthly discharges (MGD) by power type. There are two unique nuclear, 5 unique coal, 11 unique combination fossil fuel, and 3 unique biomass facilities that report some type of withdrawal between 2010 and 2016. Of these, both nuclear facilities, 3 coal facilities, 6 combination fossil fuel facilities, and 1 biomass facility was matched with it's corresponding withdrawing facility in VWUDS. In contrast to Figure \ref{fig:subplot_withdrawal_fueltype}, it's evident comprehensive reporting has improved from 2010 to 2016, especially for combination fossil fuel facilities. Reported discharge for coal facilities appears to be decreasing over time, with reports of 0.0 MGD in 2013 and throughout October of 2015 to 2016.</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581abb7a08_0_3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1" name="Google Shape;1561;g581abb7a08_0_3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581abb7a08_0_3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581abb7a08_0_3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16342" t="23534" r="13668" b="24249"/>
          <a:stretch/>
        </p:blipFill>
        <p:spPr>
          <a:xfrm>
            <a:off x="1" y="4485289"/>
            <a:ext cx="1341676" cy="633074"/>
          </a:xfrm>
          <a:prstGeom prst="rect">
            <a:avLst/>
          </a:prstGeom>
          <a:noFill/>
          <a:ln>
            <a:noFill/>
          </a:ln>
        </p:spPr>
      </p:pic>
      <p:pic>
        <p:nvPicPr>
          <p:cNvPr id="11" name="Google Shape;11;p2"/>
          <p:cNvPicPr preferRelativeResize="0"/>
          <p:nvPr/>
        </p:nvPicPr>
        <p:blipFill>
          <a:blip r:embed="rId3">
            <a:alphaModFix/>
          </a:blip>
          <a:stretch>
            <a:fillRect/>
          </a:stretch>
        </p:blipFill>
        <p:spPr>
          <a:xfrm>
            <a:off x="1314850" y="4510425"/>
            <a:ext cx="1532383" cy="633075"/>
          </a:xfrm>
          <a:prstGeom prst="rect">
            <a:avLst/>
          </a:prstGeom>
          <a:noFill/>
          <a:ln>
            <a:noFill/>
          </a:ln>
        </p:spPr>
      </p:pic>
      <p:pic>
        <p:nvPicPr>
          <p:cNvPr id="12" name="Google Shape;12;p2"/>
          <p:cNvPicPr preferRelativeResize="0"/>
          <p:nvPr/>
        </p:nvPicPr>
        <p:blipFill>
          <a:blip r:embed="rId4">
            <a:alphaModFix/>
          </a:blip>
          <a:stretch>
            <a:fillRect/>
          </a:stretch>
        </p:blipFill>
        <p:spPr>
          <a:xfrm>
            <a:off x="2847225" y="4465850"/>
            <a:ext cx="1680013" cy="672000"/>
          </a:xfrm>
          <a:prstGeom prst="rect">
            <a:avLst/>
          </a:prstGeom>
          <a:noFill/>
          <a:ln>
            <a:noFill/>
          </a:ln>
        </p:spPr>
      </p:pic>
      <p:sp>
        <p:nvSpPr>
          <p:cNvPr id="13" name="Google Shape;13;p2"/>
          <p:cNvSpPr txBox="1"/>
          <p:nvPr/>
        </p:nvSpPr>
        <p:spPr>
          <a:xfrm>
            <a:off x="5439000" y="4650000"/>
            <a:ext cx="3705000" cy="4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34343"/>
                </a:solidFill>
                <a:latin typeface="Open Sans"/>
                <a:ea typeface="Open Sans"/>
                <a:cs typeface="Open Sans"/>
                <a:sym typeface="Open Sans"/>
              </a:rPr>
              <a:t>Virginia Polytechnic Institute and State University</a:t>
            </a:r>
            <a:r>
              <a:rPr lang="en" sz="1000" baseline="30000">
                <a:solidFill>
                  <a:srgbClr val="434343"/>
                </a:solidFill>
                <a:latin typeface="Open Sans"/>
                <a:ea typeface="Open Sans"/>
                <a:cs typeface="Open Sans"/>
                <a:sym typeface="Open Sans"/>
              </a:rPr>
              <a:t>1</a:t>
            </a:r>
            <a:endParaRPr sz="1000" baseline="30000">
              <a:solidFill>
                <a:srgbClr val="434343"/>
              </a:solidFill>
              <a:latin typeface="Open Sans"/>
              <a:ea typeface="Open Sans"/>
              <a:cs typeface="Open Sans"/>
              <a:sym typeface="Open Sans"/>
            </a:endParaRPr>
          </a:p>
          <a:p>
            <a:pPr marL="0" lvl="0" indent="0" algn="l" rtl="0">
              <a:spcBef>
                <a:spcPts val="0"/>
              </a:spcBef>
              <a:spcAft>
                <a:spcPts val="0"/>
              </a:spcAft>
              <a:buNone/>
            </a:pPr>
            <a:r>
              <a:rPr lang="en" sz="1000">
                <a:solidFill>
                  <a:srgbClr val="434343"/>
                </a:solidFill>
                <a:latin typeface="Open Sans"/>
                <a:ea typeface="Open Sans"/>
                <a:cs typeface="Open Sans"/>
                <a:sym typeface="Open Sans"/>
              </a:rPr>
              <a:t>Virginia Department of Environmental Quality</a:t>
            </a:r>
            <a:r>
              <a:rPr lang="en" sz="1000" baseline="30000">
                <a:solidFill>
                  <a:srgbClr val="434343"/>
                </a:solidFill>
                <a:latin typeface="Open Sans"/>
                <a:ea typeface="Open Sans"/>
                <a:cs typeface="Open Sans"/>
                <a:sym typeface="Open Sans"/>
              </a:rPr>
              <a:t>2</a:t>
            </a:r>
            <a:endParaRPr sz="1000" baseline="30000">
              <a:solidFill>
                <a:srgbClr val="434343"/>
              </a:solidFill>
              <a:latin typeface="Open Sans"/>
              <a:ea typeface="Open Sans"/>
              <a:cs typeface="Open Sans"/>
              <a:sym typeface="Open Sans"/>
            </a:endParaRPr>
          </a:p>
          <a:p>
            <a:pPr marL="0" lvl="0" indent="0" algn="l" rtl="0">
              <a:spcBef>
                <a:spcPts val="0"/>
              </a:spcBef>
              <a:spcAft>
                <a:spcPts val="0"/>
              </a:spcAft>
              <a:buNone/>
            </a:pPr>
            <a:endParaRPr sz="1100" baseline="30000"/>
          </a:p>
        </p:txBody>
      </p:sp>
      <p:sp>
        <p:nvSpPr>
          <p:cNvPr id="14" name="Google Shape;14;p2"/>
          <p:cNvSpPr txBox="1"/>
          <p:nvPr/>
        </p:nvSpPr>
        <p:spPr>
          <a:xfrm>
            <a:off x="311700" y="1017050"/>
            <a:ext cx="8520600" cy="69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a:latin typeface="Open Sans"/>
                <a:ea typeface="Open Sans"/>
                <a:cs typeface="Open Sans"/>
                <a:sym typeface="Open Sans"/>
              </a:rPr>
              <a:t>Consumptive Water Use</a:t>
            </a:r>
            <a:endParaRPr sz="3600">
              <a:latin typeface="Open Sans"/>
              <a:ea typeface="Open Sans"/>
              <a:cs typeface="Open Sans"/>
              <a:sym typeface="Open Sans"/>
            </a:endParaRPr>
          </a:p>
        </p:txBody>
      </p:sp>
      <p:cxnSp>
        <p:nvCxnSpPr>
          <p:cNvPr id="15" name="Google Shape;15;p2"/>
          <p:cNvCxnSpPr/>
          <p:nvPr/>
        </p:nvCxnSpPr>
        <p:spPr>
          <a:xfrm rot="10800000" flipH="1">
            <a:off x="311700" y="1644725"/>
            <a:ext cx="7887900" cy="12600"/>
          </a:xfrm>
          <a:prstGeom prst="straightConnector1">
            <a:avLst/>
          </a:prstGeom>
          <a:noFill/>
          <a:ln w="9525" cap="flat" cmpd="sng">
            <a:solidFill>
              <a:srgbClr val="275799"/>
            </a:solidFill>
            <a:prstDash val="solid"/>
            <a:round/>
            <a:headEnd type="none" w="med" len="med"/>
            <a:tailEnd type="none" w="med" len="med"/>
          </a:ln>
        </p:spPr>
      </p:cxnSp>
      <p:sp>
        <p:nvSpPr>
          <p:cNvPr id="16" name="Google Shape;16;p2"/>
          <p:cNvSpPr txBox="1"/>
          <p:nvPr/>
        </p:nvSpPr>
        <p:spPr>
          <a:xfrm>
            <a:off x="1014300" y="1784925"/>
            <a:ext cx="6095700" cy="4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solidFill>
                  <a:srgbClr val="434343"/>
                </a:solidFill>
                <a:latin typeface="Open Sans"/>
                <a:ea typeface="Open Sans"/>
                <a:cs typeface="Open Sans"/>
                <a:sym typeface="Open Sans"/>
              </a:rPr>
              <a:t>Refining State Water Supply Estimates </a:t>
            </a:r>
            <a:endParaRPr sz="2400">
              <a:solidFill>
                <a:srgbClr val="43434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2400">
                <a:solidFill>
                  <a:srgbClr val="434343"/>
                </a:solidFill>
                <a:latin typeface="Open Sans"/>
                <a:ea typeface="Open Sans"/>
                <a:cs typeface="Open Sans"/>
                <a:sym typeface="Open Sans"/>
              </a:rPr>
              <a:t>with Discharge and Withdrawal Data</a:t>
            </a:r>
            <a:endParaRPr sz="2400">
              <a:solidFill>
                <a:srgbClr val="595959"/>
              </a:solidFill>
              <a:latin typeface="Open Sans"/>
              <a:ea typeface="Open Sans"/>
              <a:cs typeface="Open Sans"/>
              <a:sym typeface="Open Sans"/>
            </a:endParaRPr>
          </a:p>
        </p:txBody>
      </p:sp>
      <p:sp>
        <p:nvSpPr>
          <p:cNvPr id="17" name="Google Shape;17;p2"/>
          <p:cNvSpPr txBox="1"/>
          <p:nvPr/>
        </p:nvSpPr>
        <p:spPr>
          <a:xfrm>
            <a:off x="3443325" y="2825225"/>
            <a:ext cx="4506300" cy="88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Open Sans"/>
                <a:ea typeface="Open Sans"/>
                <a:cs typeface="Open Sans"/>
                <a:sym typeface="Open Sans"/>
              </a:rPr>
              <a:t>Morgan McCarthy</a:t>
            </a:r>
            <a:r>
              <a:rPr lang="en" sz="1600" b="1" baseline="30000">
                <a:latin typeface="Open Sans"/>
                <a:ea typeface="Open Sans"/>
                <a:cs typeface="Open Sans"/>
                <a:sym typeface="Open Sans"/>
              </a:rPr>
              <a:t>1</a:t>
            </a:r>
            <a:endParaRPr sz="1600" b="1" baseline="30000">
              <a:latin typeface="Open Sans"/>
              <a:ea typeface="Open Sans"/>
              <a:cs typeface="Open Sans"/>
              <a:sym typeface="Open Sans"/>
            </a:endParaRPr>
          </a:p>
          <a:p>
            <a:pPr marL="0" lvl="0" indent="0" algn="l" rtl="0">
              <a:spcBef>
                <a:spcPts val="0"/>
              </a:spcBef>
              <a:spcAft>
                <a:spcPts val="0"/>
              </a:spcAft>
              <a:buNone/>
            </a:pPr>
            <a:r>
              <a:rPr lang="en" sz="1600" b="1" baseline="30000">
                <a:solidFill>
                  <a:srgbClr val="434343"/>
                </a:solidFill>
                <a:latin typeface="Open Sans"/>
                <a:ea typeface="Open Sans"/>
                <a:cs typeface="Open Sans"/>
                <a:sym typeface="Open Sans"/>
              </a:rPr>
              <a:t>MS Defense</a:t>
            </a:r>
            <a:endParaRPr sz="1200">
              <a:solidFill>
                <a:srgbClr val="434343"/>
              </a:solidFill>
              <a:latin typeface="Open Sans"/>
              <a:ea typeface="Open Sans"/>
              <a:cs typeface="Open Sans"/>
              <a:sym typeface="Open Sans"/>
            </a:endParaRPr>
          </a:p>
          <a:p>
            <a:pPr marL="0" lvl="0" indent="0" algn="l" rtl="0">
              <a:spcBef>
                <a:spcPts val="0"/>
              </a:spcBef>
              <a:spcAft>
                <a:spcPts val="0"/>
              </a:spcAft>
              <a:buNone/>
            </a:pPr>
            <a:r>
              <a:rPr lang="en" sz="1100" b="1">
                <a:solidFill>
                  <a:srgbClr val="434343"/>
                </a:solidFill>
                <a:latin typeface="Open Sans"/>
                <a:ea typeface="Open Sans"/>
                <a:cs typeface="Open Sans"/>
                <a:sym typeface="Open Sans"/>
              </a:rPr>
              <a:t>Thesis Advisor:</a:t>
            </a:r>
            <a:r>
              <a:rPr lang="en" sz="1100">
                <a:solidFill>
                  <a:srgbClr val="434343"/>
                </a:solidFill>
                <a:latin typeface="Open Sans"/>
                <a:ea typeface="Open Sans"/>
                <a:cs typeface="Open Sans"/>
                <a:sym typeface="Open Sans"/>
              </a:rPr>
              <a:t> Julie Shortridge</a:t>
            </a:r>
            <a:r>
              <a:rPr lang="en" sz="1100" baseline="30000">
                <a:solidFill>
                  <a:srgbClr val="434343"/>
                </a:solidFill>
                <a:latin typeface="Open Sans"/>
                <a:ea typeface="Open Sans"/>
                <a:cs typeface="Open Sans"/>
                <a:sym typeface="Open Sans"/>
              </a:rPr>
              <a:t>1</a:t>
            </a:r>
            <a:endParaRPr sz="1100" b="1" baseline="30000">
              <a:solidFill>
                <a:srgbClr val="434343"/>
              </a:solidFill>
              <a:latin typeface="Open Sans"/>
              <a:ea typeface="Open Sans"/>
              <a:cs typeface="Open Sans"/>
              <a:sym typeface="Open Sans"/>
            </a:endParaRPr>
          </a:p>
          <a:p>
            <a:pPr marL="0" lvl="0" indent="0" algn="l" rtl="0">
              <a:spcBef>
                <a:spcPts val="0"/>
              </a:spcBef>
              <a:spcAft>
                <a:spcPts val="0"/>
              </a:spcAft>
              <a:buNone/>
            </a:pPr>
            <a:endParaRPr sz="1100">
              <a:solidFill>
                <a:srgbClr val="434343"/>
              </a:solidFill>
              <a:latin typeface="Open Sans"/>
              <a:ea typeface="Open Sans"/>
              <a:cs typeface="Open Sans"/>
              <a:sym typeface="Open Sans"/>
            </a:endParaRPr>
          </a:p>
          <a:p>
            <a:pPr marL="0" lvl="0" indent="0" algn="l" rtl="0">
              <a:spcBef>
                <a:spcPts val="0"/>
              </a:spcBef>
              <a:spcAft>
                <a:spcPts val="0"/>
              </a:spcAft>
              <a:buNone/>
            </a:pPr>
            <a:r>
              <a:rPr lang="en" sz="1100" b="1">
                <a:solidFill>
                  <a:srgbClr val="434343"/>
                </a:solidFill>
                <a:latin typeface="Open Sans"/>
                <a:ea typeface="Open Sans"/>
                <a:cs typeface="Open Sans"/>
                <a:sym typeface="Open Sans"/>
              </a:rPr>
              <a:t>Committee Members: </a:t>
            </a:r>
            <a:r>
              <a:rPr lang="en" sz="1100">
                <a:solidFill>
                  <a:srgbClr val="434343"/>
                </a:solidFill>
                <a:latin typeface="Open Sans"/>
                <a:ea typeface="Open Sans"/>
                <a:cs typeface="Open Sans"/>
                <a:sym typeface="Open Sans"/>
              </a:rPr>
              <a:t>Robert Burgholzer</a:t>
            </a:r>
            <a:r>
              <a:rPr lang="en" sz="1100" baseline="30000">
                <a:solidFill>
                  <a:srgbClr val="434343"/>
                </a:solidFill>
                <a:latin typeface="Open Sans"/>
                <a:ea typeface="Open Sans"/>
                <a:cs typeface="Open Sans"/>
                <a:sym typeface="Open Sans"/>
              </a:rPr>
              <a:t>2</a:t>
            </a:r>
            <a:r>
              <a:rPr lang="en" sz="1100">
                <a:solidFill>
                  <a:srgbClr val="434343"/>
                </a:solidFill>
                <a:latin typeface="Open Sans"/>
                <a:ea typeface="Open Sans"/>
                <a:cs typeface="Open Sans"/>
                <a:sym typeface="Open Sans"/>
              </a:rPr>
              <a:t>, Durelle Scott</a:t>
            </a:r>
            <a:r>
              <a:rPr lang="en" sz="1100" baseline="30000">
                <a:solidFill>
                  <a:srgbClr val="434343"/>
                </a:solidFill>
                <a:latin typeface="Open Sans"/>
                <a:ea typeface="Open Sans"/>
                <a:cs typeface="Open Sans"/>
                <a:sym typeface="Open Sans"/>
              </a:rPr>
              <a:t>1</a:t>
            </a:r>
            <a:endParaRPr sz="1100" baseline="30000">
              <a:solidFill>
                <a:srgbClr val="434343"/>
              </a:solidFill>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ransitions">
  <p:cSld name="BLANK_1">
    <p:spTree>
      <p:nvGrpSpPr>
        <p:cNvPr id="1" name="Shape 141"/>
        <p:cNvGrpSpPr/>
        <p:nvPr/>
      </p:nvGrpSpPr>
      <p:grpSpPr>
        <a:xfrm>
          <a:off x="0" y="0"/>
          <a:ext cx="0" cy="0"/>
          <a:chOff x="0" y="0"/>
          <a:chExt cx="0" cy="0"/>
        </a:xfrm>
      </p:grpSpPr>
      <p:sp>
        <p:nvSpPr>
          <p:cNvPr id="142" name="Google Shape;14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3" name="Google Shape;143;p11"/>
          <p:cNvSpPr txBox="1">
            <a:spLocks noGrp="1"/>
          </p:cNvSpPr>
          <p:nvPr>
            <p:ph type="title"/>
          </p:nvPr>
        </p:nvSpPr>
        <p:spPr>
          <a:xfrm>
            <a:off x="334675" y="2285400"/>
            <a:ext cx="8520600" cy="5727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44" name="Google Shape;144;p11"/>
          <p:cNvCxnSpPr/>
          <p:nvPr/>
        </p:nvCxnSpPr>
        <p:spPr>
          <a:xfrm rot="10800000" flipH="1">
            <a:off x="288725" y="2785900"/>
            <a:ext cx="7887900" cy="12600"/>
          </a:xfrm>
          <a:prstGeom prst="straightConnector1">
            <a:avLst/>
          </a:prstGeom>
          <a:noFill/>
          <a:ln w="9525" cap="flat" cmpd="sng">
            <a:solidFill>
              <a:srgbClr val="275799"/>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145"/>
        <p:cNvGrpSpPr/>
        <p:nvPr/>
      </p:nvGrpSpPr>
      <p:grpSpPr>
        <a:xfrm>
          <a:off x="0" y="0"/>
          <a:ext cx="0" cy="0"/>
          <a:chOff x="0" y="0"/>
          <a:chExt cx="0" cy="0"/>
        </a:xfrm>
      </p:grpSpPr>
      <p:sp>
        <p:nvSpPr>
          <p:cNvPr id="146" name="Google Shape;14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bj 1">
  <p:cSld name="CUSTOM_1">
    <p:spTree>
      <p:nvGrpSpPr>
        <p:cNvPr id="1" name="Shape 147"/>
        <p:cNvGrpSpPr/>
        <p:nvPr/>
      </p:nvGrpSpPr>
      <p:grpSpPr>
        <a:xfrm>
          <a:off x="0" y="0"/>
          <a:ext cx="0" cy="0"/>
          <a:chOff x="0" y="0"/>
          <a:chExt cx="0" cy="0"/>
        </a:xfrm>
      </p:grpSpPr>
      <p:sp>
        <p:nvSpPr>
          <p:cNvPr id="148" name="Google Shape;14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9" name="Google Shape;149;p13"/>
          <p:cNvSpPr txBox="1"/>
          <p:nvPr/>
        </p:nvSpPr>
        <p:spPr>
          <a:xfrm>
            <a:off x="57050" y="4762525"/>
            <a:ext cx="7422300" cy="19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Open Sans"/>
                <a:ea typeface="Open Sans"/>
                <a:cs typeface="Open Sans"/>
                <a:sym typeface="Open Sans"/>
              </a:rPr>
              <a:t>Obj 1: How do characterizations of consumptive use differ by sector and scale? </a:t>
            </a:r>
            <a:endParaRPr sz="1200">
              <a:solidFill>
                <a:srgbClr val="434343"/>
              </a:solidFill>
              <a:latin typeface="Open Sans"/>
              <a:ea typeface="Open Sans"/>
              <a:cs typeface="Open Sans"/>
              <a:sym typeface="Open Sans"/>
            </a:endParaRPr>
          </a:p>
        </p:txBody>
      </p:sp>
      <p:cxnSp>
        <p:nvCxnSpPr>
          <p:cNvPr id="150" name="Google Shape;150;p13"/>
          <p:cNvCxnSpPr/>
          <p:nvPr/>
        </p:nvCxnSpPr>
        <p:spPr>
          <a:xfrm rot="10800000" flipH="1">
            <a:off x="0" y="4807975"/>
            <a:ext cx="7887900" cy="12600"/>
          </a:xfrm>
          <a:prstGeom prst="straightConnector1">
            <a:avLst/>
          </a:prstGeom>
          <a:noFill/>
          <a:ln w="9525" cap="flat" cmpd="sng">
            <a:solidFill>
              <a:srgbClr val="275799"/>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bj 2">
  <p:cSld name="CUSTOM_1_1">
    <p:spTree>
      <p:nvGrpSpPr>
        <p:cNvPr id="1" name="Shape 151"/>
        <p:cNvGrpSpPr/>
        <p:nvPr/>
      </p:nvGrpSpPr>
      <p:grpSpPr>
        <a:xfrm>
          <a:off x="0" y="0"/>
          <a:ext cx="0" cy="0"/>
          <a:chOff x="0" y="0"/>
          <a:chExt cx="0" cy="0"/>
        </a:xfrm>
      </p:grpSpPr>
      <p:sp>
        <p:nvSpPr>
          <p:cNvPr id="152" name="Google Shape;152;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3" name="Google Shape;153;p14"/>
          <p:cNvSpPr txBox="1"/>
          <p:nvPr/>
        </p:nvSpPr>
        <p:spPr>
          <a:xfrm>
            <a:off x="57050" y="4762525"/>
            <a:ext cx="7422300" cy="19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Open Sans"/>
                <a:ea typeface="Open Sans"/>
                <a:cs typeface="Open Sans"/>
                <a:sym typeface="Open Sans"/>
              </a:rPr>
              <a:t>Obj 2: Are there statistically significant trends in consumption through time?</a:t>
            </a:r>
            <a:endParaRPr sz="1200">
              <a:solidFill>
                <a:srgbClr val="434343"/>
              </a:solidFill>
              <a:latin typeface="Open Sans"/>
              <a:ea typeface="Open Sans"/>
              <a:cs typeface="Open Sans"/>
              <a:sym typeface="Open Sans"/>
            </a:endParaRPr>
          </a:p>
        </p:txBody>
      </p:sp>
      <p:cxnSp>
        <p:nvCxnSpPr>
          <p:cNvPr id="154" name="Google Shape;154;p14"/>
          <p:cNvCxnSpPr/>
          <p:nvPr/>
        </p:nvCxnSpPr>
        <p:spPr>
          <a:xfrm rot="10800000" flipH="1">
            <a:off x="0" y="4807975"/>
            <a:ext cx="7887900" cy="12600"/>
          </a:xfrm>
          <a:prstGeom prst="straightConnector1">
            <a:avLst/>
          </a:prstGeom>
          <a:noFill/>
          <a:ln w="9525" cap="flat" cmpd="sng">
            <a:solidFill>
              <a:srgbClr val="275799"/>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bj 3">
  <p:cSld name="CUSTOM_1_1_1">
    <p:spTree>
      <p:nvGrpSpPr>
        <p:cNvPr id="1" name="Shape 155"/>
        <p:cNvGrpSpPr/>
        <p:nvPr/>
      </p:nvGrpSpPr>
      <p:grpSpPr>
        <a:xfrm>
          <a:off x="0" y="0"/>
          <a:ext cx="0" cy="0"/>
          <a:chOff x="0" y="0"/>
          <a:chExt cx="0" cy="0"/>
        </a:xfrm>
      </p:grpSpPr>
      <p:sp>
        <p:nvSpPr>
          <p:cNvPr id="156" name="Google Shape;15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15"/>
          <p:cNvSpPr txBox="1"/>
          <p:nvPr/>
        </p:nvSpPr>
        <p:spPr>
          <a:xfrm>
            <a:off x="57050" y="4762525"/>
            <a:ext cx="7422300" cy="19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Open Sans"/>
                <a:ea typeface="Open Sans"/>
                <a:cs typeface="Open Sans"/>
                <a:sym typeface="Open Sans"/>
              </a:rPr>
              <a:t>Obj 3: How do consumption values for Virginia compare to climatically similar studies?</a:t>
            </a:r>
            <a:endParaRPr sz="1200">
              <a:solidFill>
                <a:srgbClr val="434343"/>
              </a:solidFill>
              <a:latin typeface="Open Sans"/>
              <a:ea typeface="Open Sans"/>
              <a:cs typeface="Open Sans"/>
              <a:sym typeface="Open Sans"/>
            </a:endParaRPr>
          </a:p>
        </p:txBody>
      </p:sp>
      <p:cxnSp>
        <p:nvCxnSpPr>
          <p:cNvPr id="158" name="Google Shape;158;p15"/>
          <p:cNvCxnSpPr/>
          <p:nvPr/>
        </p:nvCxnSpPr>
        <p:spPr>
          <a:xfrm rot="10800000" flipH="1">
            <a:off x="0" y="4807975"/>
            <a:ext cx="7887900" cy="12600"/>
          </a:xfrm>
          <a:prstGeom prst="straightConnector1">
            <a:avLst/>
          </a:prstGeom>
          <a:noFill/>
          <a:ln w="9525" cap="flat" cmpd="sng">
            <a:solidFill>
              <a:srgbClr val="275799"/>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3"/>
        <p:cNvGrpSpPr/>
        <p:nvPr/>
      </p:nvGrpSpPr>
      <p:grpSpPr>
        <a:xfrm>
          <a:off x="0" y="0"/>
          <a:ext cx="0" cy="0"/>
          <a:chOff x="0" y="0"/>
          <a:chExt cx="0" cy="0"/>
        </a:xfrm>
      </p:grpSpPr>
      <p:sp>
        <p:nvSpPr>
          <p:cNvPr id="164" name="Google Shape;1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5" name="Google Shape;165;p17"/>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
        <p:nvSpPr>
          <p:cNvPr id="166" name="Google Shape;166;p17"/>
          <p:cNvSpPr txBox="1"/>
          <p:nvPr/>
        </p:nvSpPr>
        <p:spPr>
          <a:xfrm>
            <a:off x="1772825" y="2992238"/>
            <a:ext cx="68112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200">
                <a:solidFill>
                  <a:srgbClr val="434343"/>
                </a:solidFill>
                <a:latin typeface="Open Sans"/>
                <a:ea typeface="Open Sans"/>
                <a:cs typeface="Open Sans"/>
                <a:sym typeface="Open Sans"/>
              </a:rPr>
              <a:t> Julie Shortridge</a:t>
            </a:r>
            <a:r>
              <a:rPr lang="en" sz="1200" baseline="30000">
                <a:solidFill>
                  <a:srgbClr val="434343"/>
                </a:solidFill>
                <a:latin typeface="Open Sans"/>
                <a:ea typeface="Open Sans"/>
                <a:cs typeface="Open Sans"/>
                <a:sym typeface="Open Sans"/>
              </a:rPr>
              <a:t>1</a:t>
            </a:r>
            <a:r>
              <a:rPr lang="en" sz="1200">
                <a:solidFill>
                  <a:srgbClr val="434343"/>
                </a:solidFill>
                <a:latin typeface="Open Sans"/>
                <a:ea typeface="Open Sans"/>
                <a:cs typeface="Open Sans"/>
                <a:sym typeface="Open Sans"/>
              </a:rPr>
              <a:t>, </a:t>
            </a:r>
            <a:r>
              <a:rPr lang="en" sz="1200" b="1">
                <a:solidFill>
                  <a:srgbClr val="434343"/>
                </a:solidFill>
                <a:latin typeface="Open Sans"/>
                <a:ea typeface="Open Sans"/>
                <a:cs typeface="Open Sans"/>
                <a:sym typeface="Open Sans"/>
              </a:rPr>
              <a:t>Morgan McCarthy</a:t>
            </a:r>
            <a:r>
              <a:rPr lang="en" sz="1200" b="1" baseline="30000">
                <a:solidFill>
                  <a:srgbClr val="434343"/>
                </a:solidFill>
                <a:latin typeface="Open Sans"/>
                <a:ea typeface="Open Sans"/>
                <a:cs typeface="Open Sans"/>
                <a:sym typeface="Open Sans"/>
              </a:rPr>
              <a:t>1</a:t>
            </a:r>
            <a:r>
              <a:rPr lang="en" sz="1200">
                <a:solidFill>
                  <a:srgbClr val="434343"/>
                </a:solidFill>
                <a:latin typeface="Open Sans"/>
                <a:ea typeface="Open Sans"/>
                <a:cs typeface="Open Sans"/>
                <a:sym typeface="Open Sans"/>
              </a:rPr>
              <a:t>,</a:t>
            </a:r>
            <a:r>
              <a:rPr lang="en" sz="1200" b="1" baseline="30000">
                <a:solidFill>
                  <a:srgbClr val="434343"/>
                </a:solidFill>
                <a:latin typeface="Open Sans"/>
                <a:ea typeface="Open Sans"/>
                <a:cs typeface="Open Sans"/>
                <a:sym typeface="Open Sans"/>
              </a:rPr>
              <a:t> </a:t>
            </a:r>
            <a:r>
              <a:rPr lang="en" sz="1200">
                <a:solidFill>
                  <a:srgbClr val="434343"/>
                </a:solidFill>
                <a:latin typeface="Open Sans"/>
                <a:ea typeface="Open Sans"/>
                <a:cs typeface="Open Sans"/>
                <a:sym typeface="Open Sans"/>
              </a:rPr>
              <a:t>Robert Burgholzer</a:t>
            </a:r>
            <a:r>
              <a:rPr lang="en" sz="1200" baseline="30000">
                <a:solidFill>
                  <a:srgbClr val="434343"/>
                </a:solidFill>
                <a:latin typeface="Open Sans"/>
                <a:ea typeface="Open Sans"/>
                <a:cs typeface="Open Sans"/>
                <a:sym typeface="Open Sans"/>
              </a:rPr>
              <a:t>2</a:t>
            </a:r>
            <a:r>
              <a:rPr lang="en" sz="1200">
                <a:solidFill>
                  <a:srgbClr val="434343"/>
                </a:solidFill>
                <a:latin typeface="Open Sans"/>
                <a:ea typeface="Open Sans"/>
                <a:cs typeface="Open Sans"/>
                <a:sym typeface="Open Sans"/>
              </a:rPr>
              <a:t>, Durelle Scott</a:t>
            </a:r>
            <a:r>
              <a:rPr lang="en" sz="1200" baseline="30000">
                <a:solidFill>
                  <a:srgbClr val="434343"/>
                </a:solidFill>
                <a:latin typeface="Open Sans"/>
                <a:ea typeface="Open Sans"/>
                <a:cs typeface="Open Sans"/>
                <a:sym typeface="Open Sans"/>
              </a:rPr>
              <a:t>1</a:t>
            </a:r>
            <a:r>
              <a:rPr lang="en" sz="1200">
                <a:solidFill>
                  <a:srgbClr val="434343"/>
                </a:solidFill>
                <a:latin typeface="Open Sans"/>
                <a:ea typeface="Open Sans"/>
                <a:cs typeface="Open Sans"/>
                <a:sym typeface="Open Sans"/>
              </a:rPr>
              <a:t>, Joseph Kleiner</a:t>
            </a:r>
            <a:r>
              <a:rPr lang="en" sz="1200" baseline="30000">
                <a:solidFill>
                  <a:srgbClr val="434343"/>
                </a:solidFill>
                <a:latin typeface="Open Sans"/>
                <a:ea typeface="Open Sans"/>
                <a:cs typeface="Open Sans"/>
                <a:sym typeface="Open Sans"/>
              </a:rPr>
              <a:t>2</a:t>
            </a:r>
            <a:endParaRPr/>
          </a:p>
        </p:txBody>
      </p:sp>
      <p:pic>
        <p:nvPicPr>
          <p:cNvPr id="167" name="Google Shape;167;p17"/>
          <p:cNvPicPr preferRelativeResize="0"/>
          <p:nvPr/>
        </p:nvPicPr>
        <p:blipFill rotWithShape="1">
          <a:blip r:embed="rId2">
            <a:alphaModFix/>
          </a:blip>
          <a:srcRect l="16342" t="23534" r="13668" b="24249"/>
          <a:stretch/>
        </p:blipFill>
        <p:spPr>
          <a:xfrm>
            <a:off x="1" y="4485289"/>
            <a:ext cx="1341676" cy="633074"/>
          </a:xfrm>
          <a:prstGeom prst="rect">
            <a:avLst/>
          </a:prstGeom>
          <a:noFill/>
          <a:ln>
            <a:noFill/>
          </a:ln>
        </p:spPr>
      </p:pic>
      <p:pic>
        <p:nvPicPr>
          <p:cNvPr id="168" name="Google Shape;168;p17"/>
          <p:cNvPicPr preferRelativeResize="0"/>
          <p:nvPr/>
        </p:nvPicPr>
        <p:blipFill>
          <a:blip r:embed="rId3">
            <a:alphaModFix/>
          </a:blip>
          <a:stretch>
            <a:fillRect/>
          </a:stretch>
        </p:blipFill>
        <p:spPr>
          <a:xfrm>
            <a:off x="1314850" y="4510425"/>
            <a:ext cx="1532383" cy="633075"/>
          </a:xfrm>
          <a:prstGeom prst="rect">
            <a:avLst/>
          </a:prstGeom>
          <a:noFill/>
          <a:ln>
            <a:noFill/>
          </a:ln>
        </p:spPr>
      </p:pic>
      <p:pic>
        <p:nvPicPr>
          <p:cNvPr id="169" name="Google Shape;169;p17"/>
          <p:cNvPicPr preferRelativeResize="0"/>
          <p:nvPr/>
        </p:nvPicPr>
        <p:blipFill>
          <a:blip r:embed="rId4">
            <a:alphaModFix/>
          </a:blip>
          <a:stretch>
            <a:fillRect/>
          </a:stretch>
        </p:blipFill>
        <p:spPr>
          <a:xfrm>
            <a:off x="2847225" y="4465850"/>
            <a:ext cx="1680013" cy="672000"/>
          </a:xfrm>
          <a:prstGeom prst="rect">
            <a:avLst/>
          </a:prstGeom>
          <a:noFill/>
          <a:ln>
            <a:noFill/>
          </a:ln>
        </p:spPr>
      </p:pic>
      <p:sp>
        <p:nvSpPr>
          <p:cNvPr id="170" name="Google Shape;170;p17"/>
          <p:cNvSpPr txBox="1"/>
          <p:nvPr/>
        </p:nvSpPr>
        <p:spPr>
          <a:xfrm>
            <a:off x="5723200" y="4613275"/>
            <a:ext cx="3705000" cy="4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34343"/>
                </a:solidFill>
                <a:latin typeface="Open Sans"/>
                <a:ea typeface="Open Sans"/>
                <a:cs typeface="Open Sans"/>
                <a:sym typeface="Open Sans"/>
              </a:rPr>
              <a:t>Virginia Polytechnic Institute and State University</a:t>
            </a:r>
            <a:r>
              <a:rPr lang="en" sz="1000" baseline="30000">
                <a:solidFill>
                  <a:srgbClr val="434343"/>
                </a:solidFill>
                <a:latin typeface="Open Sans"/>
                <a:ea typeface="Open Sans"/>
                <a:cs typeface="Open Sans"/>
                <a:sym typeface="Open Sans"/>
              </a:rPr>
              <a:t>1</a:t>
            </a:r>
            <a:endParaRPr sz="1000" baseline="30000">
              <a:solidFill>
                <a:srgbClr val="434343"/>
              </a:solidFill>
              <a:latin typeface="Open Sans"/>
              <a:ea typeface="Open Sans"/>
              <a:cs typeface="Open Sans"/>
              <a:sym typeface="Open Sans"/>
            </a:endParaRPr>
          </a:p>
          <a:p>
            <a:pPr marL="0" lvl="0" indent="0" algn="l" rtl="0">
              <a:spcBef>
                <a:spcPts val="0"/>
              </a:spcBef>
              <a:spcAft>
                <a:spcPts val="0"/>
              </a:spcAft>
              <a:buNone/>
            </a:pPr>
            <a:r>
              <a:rPr lang="en" sz="1000">
                <a:solidFill>
                  <a:srgbClr val="434343"/>
                </a:solidFill>
                <a:latin typeface="Open Sans"/>
                <a:ea typeface="Open Sans"/>
                <a:cs typeface="Open Sans"/>
                <a:sym typeface="Open Sans"/>
              </a:rPr>
              <a:t>Virginia Department of Environmental Quality</a:t>
            </a:r>
            <a:r>
              <a:rPr lang="en" sz="1000" baseline="30000">
                <a:solidFill>
                  <a:srgbClr val="434343"/>
                </a:solidFill>
                <a:latin typeface="Open Sans"/>
                <a:ea typeface="Open Sans"/>
                <a:cs typeface="Open Sans"/>
                <a:sym typeface="Open Sans"/>
              </a:rPr>
              <a:t>2</a:t>
            </a:r>
            <a:endParaRPr sz="1000" baseline="30000">
              <a:solidFill>
                <a:srgbClr val="434343"/>
              </a:solidFill>
              <a:latin typeface="Open Sans"/>
              <a:ea typeface="Open Sans"/>
              <a:cs typeface="Open Sans"/>
              <a:sym typeface="Open Sans"/>
            </a:endParaRPr>
          </a:p>
          <a:p>
            <a:pPr marL="0" lvl="0" indent="0" algn="l" rtl="0">
              <a:spcBef>
                <a:spcPts val="0"/>
              </a:spcBef>
              <a:spcAft>
                <a:spcPts val="0"/>
              </a:spcAft>
              <a:buNone/>
            </a:pPr>
            <a:endParaRPr sz="1100" baseline="30000"/>
          </a:p>
        </p:txBody>
      </p:sp>
      <p:sp>
        <p:nvSpPr>
          <p:cNvPr id="171" name="Google Shape;171;p17"/>
          <p:cNvSpPr txBox="1"/>
          <p:nvPr/>
        </p:nvSpPr>
        <p:spPr>
          <a:xfrm>
            <a:off x="311700" y="1017050"/>
            <a:ext cx="8520600" cy="69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a:latin typeface="Open Sans"/>
                <a:ea typeface="Open Sans"/>
                <a:cs typeface="Open Sans"/>
                <a:sym typeface="Open Sans"/>
              </a:rPr>
              <a:t>Progress Report</a:t>
            </a:r>
            <a:endParaRPr sz="3600">
              <a:solidFill>
                <a:srgbClr val="000000"/>
              </a:solidFill>
              <a:latin typeface="Open Sans"/>
              <a:ea typeface="Open Sans"/>
              <a:cs typeface="Open Sans"/>
              <a:sym typeface="Open Sans"/>
            </a:endParaRPr>
          </a:p>
        </p:txBody>
      </p:sp>
      <p:cxnSp>
        <p:nvCxnSpPr>
          <p:cNvPr id="172" name="Google Shape;172;p17"/>
          <p:cNvCxnSpPr/>
          <p:nvPr/>
        </p:nvCxnSpPr>
        <p:spPr>
          <a:xfrm rot="10800000" flipH="1">
            <a:off x="311700" y="1607700"/>
            <a:ext cx="7887900" cy="12600"/>
          </a:xfrm>
          <a:prstGeom prst="straightConnector1">
            <a:avLst/>
          </a:prstGeom>
          <a:noFill/>
          <a:ln w="9525" cap="flat" cmpd="sng">
            <a:solidFill>
              <a:srgbClr val="275799"/>
            </a:solidFill>
            <a:prstDash val="solid"/>
            <a:round/>
            <a:headEnd type="none" w="med" len="med"/>
            <a:tailEnd type="none" w="med" len="med"/>
          </a:ln>
        </p:spPr>
      </p:cxnSp>
      <p:sp>
        <p:nvSpPr>
          <p:cNvPr id="173" name="Google Shape;173;p17"/>
          <p:cNvSpPr txBox="1"/>
          <p:nvPr/>
        </p:nvSpPr>
        <p:spPr>
          <a:xfrm>
            <a:off x="1020850" y="2067175"/>
            <a:ext cx="49509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595959"/>
                </a:solidFill>
                <a:latin typeface="Open Sans"/>
                <a:ea typeface="Open Sans"/>
                <a:cs typeface="Open Sans"/>
                <a:sym typeface="Open Sans"/>
              </a:rPr>
              <a:t>Jan 29 - Feb 13</a:t>
            </a:r>
            <a:endParaRPr sz="2400">
              <a:solidFill>
                <a:srgbClr val="595959"/>
              </a:solidFill>
              <a:latin typeface="Open Sans"/>
              <a:ea typeface="Open Sans"/>
              <a:cs typeface="Open Sans"/>
              <a:sym typeface="Open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4"/>
        <p:cNvGrpSpPr/>
        <p:nvPr/>
      </p:nvGrpSpPr>
      <p:grpSpPr>
        <a:xfrm>
          <a:off x="0" y="0"/>
          <a:ext cx="0" cy="0"/>
          <a:chOff x="0" y="0"/>
          <a:chExt cx="0" cy="0"/>
        </a:xfrm>
      </p:grpSpPr>
      <p:sp>
        <p:nvSpPr>
          <p:cNvPr id="175" name="Google Shape;175;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Font typeface="Open Sans"/>
              <a:buNone/>
              <a:defRPr sz="3600">
                <a:latin typeface="Open Sans"/>
                <a:ea typeface="Open Sans"/>
                <a:cs typeface="Open Sans"/>
                <a:sym typeface="Open Sans"/>
              </a:defRPr>
            </a:lvl1pPr>
            <a:lvl2pPr lvl="1" algn="ctr" rtl="0">
              <a:spcBef>
                <a:spcPts val="0"/>
              </a:spcBef>
              <a:spcAft>
                <a:spcPts val="0"/>
              </a:spcAft>
              <a:buSzPts val="3600"/>
              <a:buFont typeface="Open Sans"/>
              <a:buNone/>
              <a:defRPr sz="3600">
                <a:latin typeface="Open Sans"/>
                <a:ea typeface="Open Sans"/>
                <a:cs typeface="Open Sans"/>
                <a:sym typeface="Open Sans"/>
              </a:defRPr>
            </a:lvl2pPr>
            <a:lvl3pPr lvl="2" algn="ctr" rtl="0">
              <a:spcBef>
                <a:spcPts val="0"/>
              </a:spcBef>
              <a:spcAft>
                <a:spcPts val="0"/>
              </a:spcAft>
              <a:buSzPts val="3600"/>
              <a:buFont typeface="Open Sans"/>
              <a:buNone/>
              <a:defRPr sz="3600">
                <a:latin typeface="Open Sans"/>
                <a:ea typeface="Open Sans"/>
                <a:cs typeface="Open Sans"/>
                <a:sym typeface="Open Sans"/>
              </a:defRPr>
            </a:lvl3pPr>
            <a:lvl4pPr lvl="3" algn="ctr" rtl="0">
              <a:spcBef>
                <a:spcPts val="0"/>
              </a:spcBef>
              <a:spcAft>
                <a:spcPts val="0"/>
              </a:spcAft>
              <a:buSzPts val="3600"/>
              <a:buFont typeface="Open Sans"/>
              <a:buNone/>
              <a:defRPr sz="3600">
                <a:latin typeface="Open Sans"/>
                <a:ea typeface="Open Sans"/>
                <a:cs typeface="Open Sans"/>
                <a:sym typeface="Open Sans"/>
              </a:defRPr>
            </a:lvl4pPr>
            <a:lvl5pPr lvl="4" algn="ctr" rtl="0">
              <a:spcBef>
                <a:spcPts val="0"/>
              </a:spcBef>
              <a:spcAft>
                <a:spcPts val="0"/>
              </a:spcAft>
              <a:buSzPts val="3600"/>
              <a:buFont typeface="Open Sans"/>
              <a:buNone/>
              <a:defRPr sz="3600">
                <a:latin typeface="Open Sans"/>
                <a:ea typeface="Open Sans"/>
                <a:cs typeface="Open Sans"/>
                <a:sym typeface="Open Sans"/>
              </a:defRPr>
            </a:lvl5pPr>
            <a:lvl6pPr lvl="5" algn="ctr" rtl="0">
              <a:spcBef>
                <a:spcPts val="0"/>
              </a:spcBef>
              <a:spcAft>
                <a:spcPts val="0"/>
              </a:spcAft>
              <a:buSzPts val="3600"/>
              <a:buFont typeface="Open Sans"/>
              <a:buNone/>
              <a:defRPr sz="3600">
                <a:latin typeface="Open Sans"/>
                <a:ea typeface="Open Sans"/>
                <a:cs typeface="Open Sans"/>
                <a:sym typeface="Open Sans"/>
              </a:defRPr>
            </a:lvl6pPr>
            <a:lvl7pPr lvl="6" algn="ctr" rtl="0">
              <a:spcBef>
                <a:spcPts val="0"/>
              </a:spcBef>
              <a:spcAft>
                <a:spcPts val="0"/>
              </a:spcAft>
              <a:buSzPts val="3600"/>
              <a:buFont typeface="Open Sans"/>
              <a:buNone/>
              <a:defRPr sz="3600">
                <a:latin typeface="Open Sans"/>
                <a:ea typeface="Open Sans"/>
                <a:cs typeface="Open Sans"/>
                <a:sym typeface="Open Sans"/>
              </a:defRPr>
            </a:lvl7pPr>
            <a:lvl8pPr lvl="7" algn="ctr" rtl="0">
              <a:spcBef>
                <a:spcPts val="0"/>
              </a:spcBef>
              <a:spcAft>
                <a:spcPts val="0"/>
              </a:spcAft>
              <a:buSzPts val="3600"/>
              <a:buFont typeface="Open Sans"/>
              <a:buNone/>
              <a:defRPr sz="3600">
                <a:latin typeface="Open Sans"/>
                <a:ea typeface="Open Sans"/>
                <a:cs typeface="Open Sans"/>
                <a:sym typeface="Open Sans"/>
              </a:defRPr>
            </a:lvl8pPr>
            <a:lvl9pPr lvl="8" algn="ctr" rtl="0">
              <a:spcBef>
                <a:spcPts val="0"/>
              </a:spcBef>
              <a:spcAft>
                <a:spcPts val="0"/>
              </a:spcAft>
              <a:buSzPts val="3600"/>
              <a:buFont typeface="Open Sans"/>
              <a:buNone/>
              <a:defRPr sz="3600">
                <a:latin typeface="Open Sans"/>
                <a:ea typeface="Open Sans"/>
                <a:cs typeface="Open Sans"/>
                <a:sym typeface="Open Sans"/>
              </a:defRPr>
            </a:lvl9pPr>
          </a:lstStyle>
          <a:p>
            <a:endParaRPr/>
          </a:p>
        </p:txBody>
      </p:sp>
      <p:sp>
        <p:nvSpPr>
          <p:cNvPr id="176" name="Google Shape;17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400"/>
              <a:buFont typeface="Open Sans"/>
              <a:buNone/>
              <a:defRPr sz="2400">
                <a:latin typeface="Open Sans"/>
                <a:ea typeface="Open Sans"/>
                <a:cs typeface="Open Sans"/>
                <a:sym typeface="Open Sans"/>
              </a:defRPr>
            </a:lvl1pPr>
            <a:lvl2pPr lvl="1" rtl="0">
              <a:spcBef>
                <a:spcPts val="0"/>
              </a:spcBef>
              <a:spcAft>
                <a:spcPts val="0"/>
              </a:spcAft>
              <a:buSzPts val="2800"/>
              <a:buFont typeface="Open Sans"/>
              <a:buNone/>
              <a:defRPr>
                <a:latin typeface="Open Sans"/>
                <a:ea typeface="Open Sans"/>
                <a:cs typeface="Open Sans"/>
                <a:sym typeface="Open Sans"/>
              </a:defRPr>
            </a:lvl2pPr>
            <a:lvl3pPr lvl="2" rtl="0">
              <a:spcBef>
                <a:spcPts val="0"/>
              </a:spcBef>
              <a:spcAft>
                <a:spcPts val="0"/>
              </a:spcAft>
              <a:buSzPts val="2800"/>
              <a:buFont typeface="Open Sans"/>
              <a:buNone/>
              <a:defRPr>
                <a:latin typeface="Open Sans"/>
                <a:ea typeface="Open Sans"/>
                <a:cs typeface="Open Sans"/>
                <a:sym typeface="Open Sans"/>
              </a:defRPr>
            </a:lvl3pPr>
            <a:lvl4pPr lvl="3" rtl="0">
              <a:spcBef>
                <a:spcPts val="0"/>
              </a:spcBef>
              <a:spcAft>
                <a:spcPts val="0"/>
              </a:spcAft>
              <a:buSzPts val="2800"/>
              <a:buFont typeface="Open Sans"/>
              <a:buNone/>
              <a:defRPr>
                <a:latin typeface="Open Sans"/>
                <a:ea typeface="Open Sans"/>
                <a:cs typeface="Open Sans"/>
                <a:sym typeface="Open Sans"/>
              </a:defRPr>
            </a:lvl4pPr>
            <a:lvl5pPr lvl="4" rtl="0">
              <a:spcBef>
                <a:spcPts val="0"/>
              </a:spcBef>
              <a:spcAft>
                <a:spcPts val="0"/>
              </a:spcAft>
              <a:buSzPts val="2800"/>
              <a:buFont typeface="Open Sans"/>
              <a:buNone/>
              <a:defRPr>
                <a:latin typeface="Open Sans"/>
                <a:ea typeface="Open Sans"/>
                <a:cs typeface="Open Sans"/>
                <a:sym typeface="Open Sans"/>
              </a:defRPr>
            </a:lvl5pPr>
            <a:lvl6pPr lvl="5" rtl="0">
              <a:spcBef>
                <a:spcPts val="0"/>
              </a:spcBef>
              <a:spcAft>
                <a:spcPts val="0"/>
              </a:spcAft>
              <a:buSzPts val="2800"/>
              <a:buFont typeface="Open Sans"/>
              <a:buNone/>
              <a:defRPr>
                <a:latin typeface="Open Sans"/>
                <a:ea typeface="Open Sans"/>
                <a:cs typeface="Open Sans"/>
                <a:sym typeface="Open Sans"/>
              </a:defRPr>
            </a:lvl6pPr>
            <a:lvl7pPr lvl="6" rtl="0">
              <a:spcBef>
                <a:spcPts val="0"/>
              </a:spcBef>
              <a:spcAft>
                <a:spcPts val="0"/>
              </a:spcAft>
              <a:buSzPts val="2800"/>
              <a:buFont typeface="Open Sans"/>
              <a:buNone/>
              <a:defRPr>
                <a:latin typeface="Open Sans"/>
                <a:ea typeface="Open Sans"/>
                <a:cs typeface="Open Sans"/>
                <a:sym typeface="Open Sans"/>
              </a:defRPr>
            </a:lvl7pPr>
            <a:lvl8pPr lvl="7" rtl="0">
              <a:spcBef>
                <a:spcPts val="0"/>
              </a:spcBef>
              <a:spcAft>
                <a:spcPts val="0"/>
              </a:spcAft>
              <a:buSzPts val="2800"/>
              <a:buFont typeface="Open Sans"/>
              <a:buNone/>
              <a:defRPr>
                <a:latin typeface="Open Sans"/>
                <a:ea typeface="Open Sans"/>
                <a:cs typeface="Open Sans"/>
                <a:sym typeface="Open Sans"/>
              </a:defRPr>
            </a:lvl8pPr>
            <a:lvl9pPr lvl="8" rtl="0">
              <a:spcBef>
                <a:spcPts val="0"/>
              </a:spcBef>
              <a:spcAft>
                <a:spcPts val="0"/>
              </a:spcAft>
              <a:buSzPts val="2800"/>
              <a:buFont typeface="Open Sans"/>
              <a:buNone/>
              <a:defRPr>
                <a:latin typeface="Open Sans"/>
                <a:ea typeface="Open Sans"/>
                <a:cs typeface="Open Sans"/>
                <a:sym typeface="Open Sans"/>
              </a:defRPr>
            </a:lvl9pPr>
          </a:lstStyle>
          <a:p>
            <a:endParaRPr/>
          </a:p>
        </p:txBody>
      </p:sp>
      <p:sp>
        <p:nvSpPr>
          <p:cNvPr id="179" name="Google Shape;1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180" name="Google Shape;180;p19"/>
          <p:cNvCxnSpPr/>
          <p:nvPr/>
        </p:nvCxnSpPr>
        <p:spPr>
          <a:xfrm rot="10800000" flipH="1">
            <a:off x="311700" y="1022825"/>
            <a:ext cx="5262900" cy="7500"/>
          </a:xfrm>
          <a:prstGeom prst="straightConnector1">
            <a:avLst/>
          </a:prstGeom>
          <a:noFill/>
          <a:ln w="9525" cap="flat" cmpd="sng">
            <a:solidFill>
              <a:srgbClr val="275799"/>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Open Sans"/>
              <a:buNone/>
              <a:defRPr>
                <a:latin typeface="Open Sans"/>
                <a:ea typeface="Open Sans"/>
                <a:cs typeface="Open Sans"/>
                <a:sym typeface="Open Sans"/>
              </a:defRPr>
            </a:lvl1pPr>
            <a:lvl2pPr lvl="1" rtl="0">
              <a:spcBef>
                <a:spcPts val="0"/>
              </a:spcBef>
              <a:spcAft>
                <a:spcPts val="0"/>
              </a:spcAft>
              <a:buSzPts val="2800"/>
              <a:buFont typeface="Open Sans"/>
              <a:buNone/>
              <a:defRPr>
                <a:latin typeface="Open Sans"/>
                <a:ea typeface="Open Sans"/>
                <a:cs typeface="Open Sans"/>
                <a:sym typeface="Open Sans"/>
              </a:defRPr>
            </a:lvl2pPr>
            <a:lvl3pPr lvl="2" rtl="0">
              <a:spcBef>
                <a:spcPts val="0"/>
              </a:spcBef>
              <a:spcAft>
                <a:spcPts val="0"/>
              </a:spcAft>
              <a:buSzPts val="2800"/>
              <a:buFont typeface="Open Sans"/>
              <a:buNone/>
              <a:defRPr>
                <a:latin typeface="Open Sans"/>
                <a:ea typeface="Open Sans"/>
                <a:cs typeface="Open Sans"/>
                <a:sym typeface="Open Sans"/>
              </a:defRPr>
            </a:lvl3pPr>
            <a:lvl4pPr lvl="3" rtl="0">
              <a:spcBef>
                <a:spcPts val="0"/>
              </a:spcBef>
              <a:spcAft>
                <a:spcPts val="0"/>
              </a:spcAft>
              <a:buSzPts val="2800"/>
              <a:buFont typeface="Open Sans"/>
              <a:buNone/>
              <a:defRPr>
                <a:latin typeface="Open Sans"/>
                <a:ea typeface="Open Sans"/>
                <a:cs typeface="Open Sans"/>
                <a:sym typeface="Open Sans"/>
              </a:defRPr>
            </a:lvl4pPr>
            <a:lvl5pPr lvl="4" rtl="0">
              <a:spcBef>
                <a:spcPts val="0"/>
              </a:spcBef>
              <a:spcAft>
                <a:spcPts val="0"/>
              </a:spcAft>
              <a:buSzPts val="2800"/>
              <a:buFont typeface="Open Sans"/>
              <a:buNone/>
              <a:defRPr>
                <a:latin typeface="Open Sans"/>
                <a:ea typeface="Open Sans"/>
                <a:cs typeface="Open Sans"/>
                <a:sym typeface="Open Sans"/>
              </a:defRPr>
            </a:lvl5pPr>
            <a:lvl6pPr lvl="5" rtl="0">
              <a:spcBef>
                <a:spcPts val="0"/>
              </a:spcBef>
              <a:spcAft>
                <a:spcPts val="0"/>
              </a:spcAft>
              <a:buSzPts val="2800"/>
              <a:buFont typeface="Open Sans"/>
              <a:buNone/>
              <a:defRPr>
                <a:latin typeface="Open Sans"/>
                <a:ea typeface="Open Sans"/>
                <a:cs typeface="Open Sans"/>
                <a:sym typeface="Open Sans"/>
              </a:defRPr>
            </a:lvl6pPr>
            <a:lvl7pPr lvl="6" rtl="0">
              <a:spcBef>
                <a:spcPts val="0"/>
              </a:spcBef>
              <a:spcAft>
                <a:spcPts val="0"/>
              </a:spcAft>
              <a:buSzPts val="2800"/>
              <a:buFont typeface="Open Sans"/>
              <a:buNone/>
              <a:defRPr>
                <a:latin typeface="Open Sans"/>
                <a:ea typeface="Open Sans"/>
                <a:cs typeface="Open Sans"/>
                <a:sym typeface="Open Sans"/>
              </a:defRPr>
            </a:lvl7pPr>
            <a:lvl8pPr lvl="7" rtl="0">
              <a:spcBef>
                <a:spcPts val="0"/>
              </a:spcBef>
              <a:spcAft>
                <a:spcPts val="0"/>
              </a:spcAft>
              <a:buSzPts val="2800"/>
              <a:buFont typeface="Open Sans"/>
              <a:buNone/>
              <a:defRPr>
                <a:latin typeface="Open Sans"/>
                <a:ea typeface="Open Sans"/>
                <a:cs typeface="Open Sans"/>
                <a:sym typeface="Open Sans"/>
              </a:defRPr>
            </a:lvl8pPr>
            <a:lvl9pPr lvl="8" rtl="0">
              <a:spcBef>
                <a:spcPts val="0"/>
              </a:spcBef>
              <a:spcAft>
                <a:spcPts val="0"/>
              </a:spcAft>
              <a:buSzPts val="2800"/>
              <a:buFont typeface="Open Sans"/>
              <a:buNone/>
              <a:defRPr>
                <a:latin typeface="Open Sans"/>
                <a:ea typeface="Open Sans"/>
                <a:cs typeface="Open Sans"/>
                <a:sym typeface="Open Sans"/>
              </a:defRPr>
            </a:lvl9pPr>
          </a:lstStyle>
          <a:p>
            <a:endParaRPr/>
          </a:p>
        </p:txBody>
      </p:sp>
      <p:sp>
        <p:nvSpPr>
          <p:cNvPr id="183" name="Google Shape;183;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Font typeface="Open Sans"/>
              <a:buChar char="●"/>
              <a:defRPr sz="1400">
                <a:latin typeface="Open Sans"/>
                <a:ea typeface="Open Sans"/>
                <a:cs typeface="Open Sans"/>
                <a:sym typeface="Open Sans"/>
              </a:defRPr>
            </a:lvl1pPr>
            <a:lvl2pPr marL="914400" lvl="1" indent="-304800" rtl="0">
              <a:spcBef>
                <a:spcPts val="1600"/>
              </a:spcBef>
              <a:spcAft>
                <a:spcPts val="0"/>
              </a:spcAft>
              <a:buSzPts val="1200"/>
              <a:buFont typeface="Open Sans"/>
              <a:buChar char="○"/>
              <a:defRPr sz="1200">
                <a:latin typeface="Open Sans"/>
                <a:ea typeface="Open Sans"/>
                <a:cs typeface="Open Sans"/>
                <a:sym typeface="Open Sans"/>
              </a:defRPr>
            </a:lvl2pPr>
            <a:lvl3pPr marL="1371600" lvl="2" indent="-304800" rtl="0">
              <a:spcBef>
                <a:spcPts val="1600"/>
              </a:spcBef>
              <a:spcAft>
                <a:spcPts val="0"/>
              </a:spcAft>
              <a:buSzPts val="1200"/>
              <a:buFont typeface="Open Sans"/>
              <a:buChar char="■"/>
              <a:defRPr sz="1200">
                <a:latin typeface="Open Sans"/>
                <a:ea typeface="Open Sans"/>
                <a:cs typeface="Open Sans"/>
                <a:sym typeface="Open Sans"/>
              </a:defRPr>
            </a:lvl3pPr>
            <a:lvl4pPr marL="1828800" lvl="3" indent="-304800" rtl="0">
              <a:spcBef>
                <a:spcPts val="1600"/>
              </a:spcBef>
              <a:spcAft>
                <a:spcPts val="0"/>
              </a:spcAft>
              <a:buSzPts val="1200"/>
              <a:buFont typeface="Open Sans"/>
              <a:buChar char="●"/>
              <a:defRPr sz="1200">
                <a:latin typeface="Open Sans"/>
                <a:ea typeface="Open Sans"/>
                <a:cs typeface="Open Sans"/>
                <a:sym typeface="Open Sans"/>
              </a:defRPr>
            </a:lvl4pPr>
            <a:lvl5pPr marL="2286000" lvl="4" indent="-304800" rtl="0">
              <a:spcBef>
                <a:spcPts val="1600"/>
              </a:spcBef>
              <a:spcAft>
                <a:spcPts val="0"/>
              </a:spcAft>
              <a:buSzPts val="1200"/>
              <a:buFont typeface="Open Sans"/>
              <a:buChar char="○"/>
              <a:defRPr sz="1200">
                <a:latin typeface="Open Sans"/>
                <a:ea typeface="Open Sans"/>
                <a:cs typeface="Open Sans"/>
                <a:sym typeface="Open Sans"/>
              </a:defRPr>
            </a:lvl5pPr>
            <a:lvl6pPr marL="2743200" lvl="5" indent="-304800" rtl="0">
              <a:spcBef>
                <a:spcPts val="1600"/>
              </a:spcBef>
              <a:spcAft>
                <a:spcPts val="0"/>
              </a:spcAft>
              <a:buSzPts val="1200"/>
              <a:buFont typeface="Open Sans"/>
              <a:buChar char="■"/>
              <a:defRPr sz="1200">
                <a:latin typeface="Open Sans"/>
                <a:ea typeface="Open Sans"/>
                <a:cs typeface="Open Sans"/>
                <a:sym typeface="Open Sans"/>
              </a:defRPr>
            </a:lvl6pPr>
            <a:lvl7pPr marL="3200400" lvl="6" indent="-304800" rtl="0">
              <a:spcBef>
                <a:spcPts val="1600"/>
              </a:spcBef>
              <a:spcAft>
                <a:spcPts val="0"/>
              </a:spcAft>
              <a:buSzPts val="1200"/>
              <a:buFont typeface="Open Sans"/>
              <a:buChar char="●"/>
              <a:defRPr sz="1200">
                <a:latin typeface="Open Sans"/>
                <a:ea typeface="Open Sans"/>
                <a:cs typeface="Open Sans"/>
                <a:sym typeface="Open Sans"/>
              </a:defRPr>
            </a:lvl7pPr>
            <a:lvl8pPr marL="3657600" lvl="7" indent="-304800" rtl="0">
              <a:spcBef>
                <a:spcPts val="1600"/>
              </a:spcBef>
              <a:spcAft>
                <a:spcPts val="0"/>
              </a:spcAft>
              <a:buSzPts val="1200"/>
              <a:buFont typeface="Open Sans"/>
              <a:buChar char="○"/>
              <a:defRPr sz="1200">
                <a:latin typeface="Open Sans"/>
                <a:ea typeface="Open Sans"/>
                <a:cs typeface="Open Sans"/>
                <a:sym typeface="Open Sans"/>
              </a:defRPr>
            </a:lvl8pPr>
            <a:lvl9pPr marL="4114800" lvl="8" indent="-304800" rtl="0">
              <a:spcBef>
                <a:spcPts val="1600"/>
              </a:spcBef>
              <a:spcAft>
                <a:spcPts val="1600"/>
              </a:spcAft>
              <a:buSzPts val="1200"/>
              <a:buFont typeface="Open Sans"/>
              <a:buChar char="■"/>
              <a:defRPr sz="1200">
                <a:latin typeface="Open Sans"/>
                <a:ea typeface="Open Sans"/>
                <a:cs typeface="Open Sans"/>
                <a:sym typeface="Open Sans"/>
              </a:defRPr>
            </a:lvl9pPr>
          </a:lstStyle>
          <a:p>
            <a:endParaRPr/>
          </a:p>
        </p:txBody>
      </p:sp>
      <p:sp>
        <p:nvSpPr>
          <p:cNvPr id="184" name="Google Shape;184;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Font typeface="Open Sans"/>
              <a:buChar char="●"/>
              <a:defRPr sz="1400">
                <a:latin typeface="Open Sans"/>
                <a:ea typeface="Open Sans"/>
                <a:cs typeface="Open Sans"/>
                <a:sym typeface="Open Sans"/>
              </a:defRPr>
            </a:lvl1pPr>
            <a:lvl2pPr marL="914400" lvl="1" indent="-304800" rtl="0">
              <a:spcBef>
                <a:spcPts val="1600"/>
              </a:spcBef>
              <a:spcAft>
                <a:spcPts val="0"/>
              </a:spcAft>
              <a:buSzPts val="1200"/>
              <a:buFont typeface="Open Sans"/>
              <a:buChar char="○"/>
              <a:defRPr sz="1200">
                <a:latin typeface="Open Sans"/>
                <a:ea typeface="Open Sans"/>
                <a:cs typeface="Open Sans"/>
                <a:sym typeface="Open Sans"/>
              </a:defRPr>
            </a:lvl2pPr>
            <a:lvl3pPr marL="1371600" lvl="2" indent="-304800" rtl="0">
              <a:spcBef>
                <a:spcPts val="1600"/>
              </a:spcBef>
              <a:spcAft>
                <a:spcPts val="0"/>
              </a:spcAft>
              <a:buSzPts val="1200"/>
              <a:buFont typeface="Open Sans"/>
              <a:buChar char="■"/>
              <a:defRPr sz="1200">
                <a:latin typeface="Open Sans"/>
                <a:ea typeface="Open Sans"/>
                <a:cs typeface="Open Sans"/>
                <a:sym typeface="Open Sans"/>
              </a:defRPr>
            </a:lvl3pPr>
            <a:lvl4pPr marL="1828800" lvl="3" indent="-304800" rtl="0">
              <a:spcBef>
                <a:spcPts val="1600"/>
              </a:spcBef>
              <a:spcAft>
                <a:spcPts val="0"/>
              </a:spcAft>
              <a:buSzPts val="1200"/>
              <a:buFont typeface="Open Sans"/>
              <a:buChar char="●"/>
              <a:defRPr sz="1200">
                <a:latin typeface="Open Sans"/>
                <a:ea typeface="Open Sans"/>
                <a:cs typeface="Open Sans"/>
                <a:sym typeface="Open Sans"/>
              </a:defRPr>
            </a:lvl4pPr>
            <a:lvl5pPr marL="2286000" lvl="4" indent="-304800" rtl="0">
              <a:spcBef>
                <a:spcPts val="1600"/>
              </a:spcBef>
              <a:spcAft>
                <a:spcPts val="0"/>
              </a:spcAft>
              <a:buSzPts val="1200"/>
              <a:buFont typeface="Open Sans"/>
              <a:buChar char="○"/>
              <a:defRPr sz="1200">
                <a:latin typeface="Open Sans"/>
                <a:ea typeface="Open Sans"/>
                <a:cs typeface="Open Sans"/>
                <a:sym typeface="Open Sans"/>
              </a:defRPr>
            </a:lvl5pPr>
            <a:lvl6pPr marL="2743200" lvl="5" indent="-304800" rtl="0">
              <a:spcBef>
                <a:spcPts val="1600"/>
              </a:spcBef>
              <a:spcAft>
                <a:spcPts val="0"/>
              </a:spcAft>
              <a:buSzPts val="1200"/>
              <a:buFont typeface="Open Sans"/>
              <a:buChar char="■"/>
              <a:defRPr sz="1200">
                <a:latin typeface="Open Sans"/>
                <a:ea typeface="Open Sans"/>
                <a:cs typeface="Open Sans"/>
                <a:sym typeface="Open Sans"/>
              </a:defRPr>
            </a:lvl6pPr>
            <a:lvl7pPr marL="3200400" lvl="6" indent="-304800" rtl="0">
              <a:spcBef>
                <a:spcPts val="1600"/>
              </a:spcBef>
              <a:spcAft>
                <a:spcPts val="0"/>
              </a:spcAft>
              <a:buSzPts val="1200"/>
              <a:buFont typeface="Open Sans"/>
              <a:buChar char="●"/>
              <a:defRPr sz="1200">
                <a:latin typeface="Open Sans"/>
                <a:ea typeface="Open Sans"/>
                <a:cs typeface="Open Sans"/>
                <a:sym typeface="Open Sans"/>
              </a:defRPr>
            </a:lvl7pPr>
            <a:lvl8pPr marL="3657600" lvl="7" indent="-304800" rtl="0">
              <a:spcBef>
                <a:spcPts val="1600"/>
              </a:spcBef>
              <a:spcAft>
                <a:spcPts val="0"/>
              </a:spcAft>
              <a:buSzPts val="1200"/>
              <a:buFont typeface="Open Sans"/>
              <a:buChar char="○"/>
              <a:defRPr sz="1200">
                <a:latin typeface="Open Sans"/>
                <a:ea typeface="Open Sans"/>
                <a:cs typeface="Open Sans"/>
                <a:sym typeface="Open Sans"/>
              </a:defRPr>
            </a:lvl8pPr>
            <a:lvl9pPr marL="4114800" lvl="8" indent="-304800" rtl="0">
              <a:spcBef>
                <a:spcPts val="1600"/>
              </a:spcBef>
              <a:spcAft>
                <a:spcPts val="1600"/>
              </a:spcAft>
              <a:buSzPts val="1200"/>
              <a:buFont typeface="Open Sans"/>
              <a:buChar char="■"/>
              <a:defRPr sz="1200">
                <a:latin typeface="Open Sans"/>
                <a:ea typeface="Open Sans"/>
                <a:cs typeface="Open Sans"/>
                <a:sym typeface="Open Sans"/>
              </a:defRPr>
            </a:lvl9pPr>
          </a:lstStyle>
          <a:p>
            <a:endParaRPr/>
          </a:p>
        </p:txBody>
      </p:sp>
      <p:sp>
        <p:nvSpPr>
          <p:cNvPr id="185" name="Google Shape;18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Open Sans"/>
              <a:buNone/>
              <a:defRPr>
                <a:latin typeface="Open Sans"/>
                <a:ea typeface="Open Sans"/>
                <a:cs typeface="Open Sans"/>
                <a:sym typeface="Ope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 name="Google Shape;18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urpose" type="tx">
  <p:cSld name="TITLE_AND_BODY">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1" name="Google Shape;21;p3"/>
          <p:cNvCxnSpPr/>
          <p:nvPr/>
        </p:nvCxnSpPr>
        <p:spPr>
          <a:xfrm rot="10800000" flipH="1">
            <a:off x="288725" y="584475"/>
            <a:ext cx="7887900" cy="12600"/>
          </a:xfrm>
          <a:prstGeom prst="straightConnector1">
            <a:avLst/>
          </a:prstGeom>
          <a:noFill/>
          <a:ln w="9525" cap="flat" cmpd="sng">
            <a:solidFill>
              <a:srgbClr val="275799"/>
            </a:solidFill>
            <a:prstDash val="solid"/>
            <a:round/>
            <a:headEnd type="none" w="med" len="med"/>
            <a:tailEnd type="none" w="med" len="med"/>
          </a:ln>
        </p:spPr>
      </p:cxnSp>
      <p:sp>
        <p:nvSpPr>
          <p:cNvPr id="22" name="Google Shape;22;p3"/>
          <p:cNvSpPr txBox="1"/>
          <p:nvPr/>
        </p:nvSpPr>
        <p:spPr>
          <a:xfrm>
            <a:off x="70050" y="4808700"/>
            <a:ext cx="9258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Purpose</a:t>
            </a:r>
            <a:endParaRPr sz="1200">
              <a:latin typeface="Open Sans"/>
              <a:ea typeface="Open Sans"/>
              <a:cs typeface="Open Sans"/>
              <a:sym typeface="Open Sans"/>
            </a:endParaRPr>
          </a:p>
        </p:txBody>
      </p:sp>
      <p:sp>
        <p:nvSpPr>
          <p:cNvPr id="23" name="Google Shape;23;p3"/>
          <p:cNvSpPr txBox="1"/>
          <p:nvPr/>
        </p:nvSpPr>
        <p:spPr>
          <a:xfrm>
            <a:off x="1107125" y="4808700"/>
            <a:ext cx="16266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Literature Review</a:t>
            </a:r>
            <a:endParaRPr sz="1200">
              <a:solidFill>
                <a:srgbClr val="666666"/>
              </a:solidFill>
              <a:latin typeface="Open Sans"/>
              <a:ea typeface="Open Sans"/>
              <a:cs typeface="Open Sans"/>
              <a:sym typeface="Open Sans"/>
            </a:endParaRPr>
          </a:p>
        </p:txBody>
      </p:sp>
      <p:sp>
        <p:nvSpPr>
          <p:cNvPr id="24" name="Google Shape;24;p3"/>
          <p:cNvSpPr txBox="1"/>
          <p:nvPr/>
        </p:nvSpPr>
        <p:spPr>
          <a:xfrm>
            <a:off x="4234275" y="4830450"/>
            <a:ext cx="963300" cy="29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Methods</a:t>
            </a:r>
            <a:endParaRPr sz="1200">
              <a:solidFill>
                <a:srgbClr val="666666"/>
              </a:solidFill>
              <a:latin typeface="Open Sans"/>
              <a:ea typeface="Open Sans"/>
              <a:cs typeface="Open Sans"/>
              <a:sym typeface="Open Sans"/>
            </a:endParaRPr>
          </a:p>
        </p:txBody>
      </p:sp>
      <p:cxnSp>
        <p:nvCxnSpPr>
          <p:cNvPr id="25" name="Google Shape;25;p3"/>
          <p:cNvCxnSpPr/>
          <p:nvPr/>
        </p:nvCxnSpPr>
        <p:spPr>
          <a:xfrm rot="10800000">
            <a:off x="1051488" y="4871100"/>
            <a:ext cx="0" cy="210000"/>
          </a:xfrm>
          <a:prstGeom prst="straightConnector1">
            <a:avLst/>
          </a:prstGeom>
          <a:noFill/>
          <a:ln w="19050" cap="flat" cmpd="sng">
            <a:solidFill>
              <a:srgbClr val="275799"/>
            </a:solidFill>
            <a:prstDash val="solid"/>
            <a:round/>
            <a:headEnd type="none" w="med" len="med"/>
            <a:tailEnd type="none" w="med" len="med"/>
          </a:ln>
        </p:spPr>
      </p:cxnSp>
      <p:cxnSp>
        <p:nvCxnSpPr>
          <p:cNvPr id="26" name="Google Shape;26;p3"/>
          <p:cNvCxnSpPr/>
          <p:nvPr/>
        </p:nvCxnSpPr>
        <p:spPr>
          <a:xfrm rot="10800000">
            <a:off x="2789363" y="4871100"/>
            <a:ext cx="0" cy="210000"/>
          </a:xfrm>
          <a:prstGeom prst="straightConnector1">
            <a:avLst/>
          </a:prstGeom>
          <a:noFill/>
          <a:ln w="19050" cap="flat" cmpd="sng">
            <a:solidFill>
              <a:srgbClr val="275799"/>
            </a:solidFill>
            <a:prstDash val="solid"/>
            <a:round/>
            <a:headEnd type="none" w="med" len="med"/>
            <a:tailEnd type="none" w="med" len="med"/>
          </a:ln>
        </p:spPr>
      </p:cxnSp>
      <p:cxnSp>
        <p:nvCxnSpPr>
          <p:cNvPr id="27" name="Google Shape;27;p3"/>
          <p:cNvCxnSpPr/>
          <p:nvPr/>
        </p:nvCxnSpPr>
        <p:spPr>
          <a:xfrm rot="10800000">
            <a:off x="5253213" y="4871100"/>
            <a:ext cx="0" cy="210000"/>
          </a:xfrm>
          <a:prstGeom prst="straightConnector1">
            <a:avLst/>
          </a:prstGeom>
          <a:noFill/>
          <a:ln w="19050" cap="flat" cmpd="sng">
            <a:solidFill>
              <a:srgbClr val="275799"/>
            </a:solidFill>
            <a:prstDash val="solid"/>
            <a:round/>
            <a:headEnd type="none" w="med" len="med"/>
            <a:tailEnd type="none" w="med" len="med"/>
          </a:ln>
        </p:spPr>
      </p:cxnSp>
      <p:sp>
        <p:nvSpPr>
          <p:cNvPr id="28" name="Google Shape;28;p3"/>
          <p:cNvSpPr txBox="1"/>
          <p:nvPr/>
        </p:nvSpPr>
        <p:spPr>
          <a:xfrm>
            <a:off x="5308850" y="4808700"/>
            <a:ext cx="8496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Results</a:t>
            </a:r>
            <a:endParaRPr sz="1200">
              <a:solidFill>
                <a:srgbClr val="666666"/>
              </a:solidFill>
              <a:latin typeface="Open Sans"/>
              <a:ea typeface="Open Sans"/>
              <a:cs typeface="Open Sans"/>
              <a:sym typeface="Open Sans"/>
            </a:endParaRPr>
          </a:p>
        </p:txBody>
      </p:sp>
      <p:cxnSp>
        <p:nvCxnSpPr>
          <p:cNvPr id="29" name="Google Shape;29;p3"/>
          <p:cNvCxnSpPr/>
          <p:nvPr/>
        </p:nvCxnSpPr>
        <p:spPr>
          <a:xfrm rot="10800000">
            <a:off x="6214088" y="4871100"/>
            <a:ext cx="0" cy="210000"/>
          </a:xfrm>
          <a:prstGeom prst="straightConnector1">
            <a:avLst/>
          </a:prstGeom>
          <a:noFill/>
          <a:ln w="19050" cap="flat" cmpd="sng">
            <a:solidFill>
              <a:srgbClr val="275799"/>
            </a:solidFill>
            <a:prstDash val="solid"/>
            <a:round/>
            <a:headEnd type="none" w="med" len="med"/>
            <a:tailEnd type="none" w="med" len="med"/>
          </a:ln>
        </p:spPr>
      </p:cxnSp>
      <p:sp>
        <p:nvSpPr>
          <p:cNvPr id="30" name="Google Shape;30;p3"/>
          <p:cNvSpPr txBox="1"/>
          <p:nvPr/>
        </p:nvSpPr>
        <p:spPr>
          <a:xfrm>
            <a:off x="6269725" y="4808700"/>
            <a:ext cx="11229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Discussion</a:t>
            </a:r>
            <a:endParaRPr sz="1200">
              <a:solidFill>
                <a:srgbClr val="666666"/>
              </a:solidFill>
              <a:latin typeface="Open Sans"/>
              <a:ea typeface="Open Sans"/>
              <a:cs typeface="Open Sans"/>
              <a:sym typeface="Open Sans"/>
            </a:endParaRPr>
          </a:p>
        </p:txBody>
      </p:sp>
      <p:cxnSp>
        <p:nvCxnSpPr>
          <p:cNvPr id="31" name="Google Shape;31;p3"/>
          <p:cNvCxnSpPr/>
          <p:nvPr/>
        </p:nvCxnSpPr>
        <p:spPr>
          <a:xfrm rot="10800000">
            <a:off x="7448263" y="4871100"/>
            <a:ext cx="0" cy="210000"/>
          </a:xfrm>
          <a:prstGeom prst="straightConnector1">
            <a:avLst/>
          </a:prstGeom>
          <a:noFill/>
          <a:ln w="19050" cap="flat" cmpd="sng">
            <a:solidFill>
              <a:srgbClr val="275799"/>
            </a:solidFill>
            <a:prstDash val="solid"/>
            <a:round/>
            <a:headEnd type="none" w="med" len="med"/>
            <a:tailEnd type="none" w="med" len="med"/>
          </a:ln>
        </p:spPr>
      </p:cxnSp>
      <p:sp>
        <p:nvSpPr>
          <p:cNvPr id="32" name="Google Shape;32;p3"/>
          <p:cNvSpPr txBox="1"/>
          <p:nvPr/>
        </p:nvSpPr>
        <p:spPr>
          <a:xfrm>
            <a:off x="7503900" y="4808700"/>
            <a:ext cx="12405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Conclusions</a:t>
            </a:r>
            <a:endParaRPr sz="1200">
              <a:solidFill>
                <a:srgbClr val="666666"/>
              </a:solidFill>
              <a:latin typeface="Open Sans"/>
              <a:ea typeface="Open Sans"/>
              <a:cs typeface="Open Sans"/>
              <a:sym typeface="Open Sans"/>
            </a:endParaRPr>
          </a:p>
        </p:txBody>
      </p:sp>
      <p:sp>
        <p:nvSpPr>
          <p:cNvPr id="33" name="Google Shape;33;p3"/>
          <p:cNvSpPr txBox="1"/>
          <p:nvPr/>
        </p:nvSpPr>
        <p:spPr>
          <a:xfrm>
            <a:off x="2845000" y="4808700"/>
            <a:ext cx="12780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Data Sources</a:t>
            </a:r>
            <a:endParaRPr sz="1200">
              <a:solidFill>
                <a:srgbClr val="666666"/>
              </a:solidFill>
              <a:latin typeface="Open Sans"/>
              <a:ea typeface="Open Sans"/>
              <a:cs typeface="Open Sans"/>
              <a:sym typeface="Open Sans"/>
            </a:endParaRPr>
          </a:p>
        </p:txBody>
      </p:sp>
      <p:cxnSp>
        <p:nvCxnSpPr>
          <p:cNvPr id="34" name="Google Shape;34;p3"/>
          <p:cNvCxnSpPr/>
          <p:nvPr/>
        </p:nvCxnSpPr>
        <p:spPr>
          <a:xfrm rot="10800000">
            <a:off x="4178638" y="4871100"/>
            <a:ext cx="0" cy="210000"/>
          </a:xfrm>
          <a:prstGeom prst="straightConnector1">
            <a:avLst/>
          </a:prstGeom>
          <a:noFill/>
          <a:ln w="19050" cap="flat" cmpd="sng">
            <a:solidFill>
              <a:srgbClr val="275799"/>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9"/>
        <p:cNvGrpSpPr/>
        <p:nvPr/>
      </p:nvGrpSpPr>
      <p:grpSpPr>
        <a:xfrm>
          <a:off x="0" y="0"/>
          <a:ext cx="0" cy="0"/>
          <a:chOff x="0" y="0"/>
          <a:chExt cx="0" cy="0"/>
        </a:xfrm>
      </p:grpSpPr>
      <p:sp>
        <p:nvSpPr>
          <p:cNvPr id="190" name="Google Shape;190;p2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Font typeface="Open Sans"/>
              <a:buNone/>
              <a:defRPr sz="2400">
                <a:latin typeface="Open Sans"/>
                <a:ea typeface="Open Sans"/>
                <a:cs typeface="Open Sans"/>
                <a:sym typeface="Open Sans"/>
              </a:defRPr>
            </a:lvl1pPr>
            <a:lvl2pPr lvl="1" rtl="0">
              <a:spcBef>
                <a:spcPts val="0"/>
              </a:spcBef>
              <a:spcAft>
                <a:spcPts val="0"/>
              </a:spcAft>
              <a:buSzPts val="2400"/>
              <a:buFont typeface="Open Sans"/>
              <a:buNone/>
              <a:defRPr sz="2400">
                <a:latin typeface="Open Sans"/>
                <a:ea typeface="Open Sans"/>
                <a:cs typeface="Open Sans"/>
                <a:sym typeface="Open Sans"/>
              </a:defRPr>
            </a:lvl2pPr>
            <a:lvl3pPr lvl="2" rtl="0">
              <a:spcBef>
                <a:spcPts val="0"/>
              </a:spcBef>
              <a:spcAft>
                <a:spcPts val="0"/>
              </a:spcAft>
              <a:buSzPts val="2400"/>
              <a:buFont typeface="Open Sans"/>
              <a:buNone/>
              <a:defRPr sz="2400">
                <a:latin typeface="Open Sans"/>
                <a:ea typeface="Open Sans"/>
                <a:cs typeface="Open Sans"/>
                <a:sym typeface="Open Sans"/>
              </a:defRPr>
            </a:lvl3pPr>
            <a:lvl4pPr lvl="3" rtl="0">
              <a:spcBef>
                <a:spcPts val="0"/>
              </a:spcBef>
              <a:spcAft>
                <a:spcPts val="0"/>
              </a:spcAft>
              <a:buSzPts val="2400"/>
              <a:buFont typeface="Open Sans"/>
              <a:buNone/>
              <a:defRPr sz="2400">
                <a:latin typeface="Open Sans"/>
                <a:ea typeface="Open Sans"/>
                <a:cs typeface="Open Sans"/>
                <a:sym typeface="Open Sans"/>
              </a:defRPr>
            </a:lvl4pPr>
            <a:lvl5pPr lvl="4" rtl="0">
              <a:spcBef>
                <a:spcPts val="0"/>
              </a:spcBef>
              <a:spcAft>
                <a:spcPts val="0"/>
              </a:spcAft>
              <a:buSzPts val="2400"/>
              <a:buFont typeface="Open Sans"/>
              <a:buNone/>
              <a:defRPr sz="2400">
                <a:latin typeface="Open Sans"/>
                <a:ea typeface="Open Sans"/>
                <a:cs typeface="Open Sans"/>
                <a:sym typeface="Open Sans"/>
              </a:defRPr>
            </a:lvl5pPr>
            <a:lvl6pPr lvl="5" rtl="0">
              <a:spcBef>
                <a:spcPts val="0"/>
              </a:spcBef>
              <a:spcAft>
                <a:spcPts val="0"/>
              </a:spcAft>
              <a:buSzPts val="2400"/>
              <a:buFont typeface="Open Sans"/>
              <a:buNone/>
              <a:defRPr sz="2400">
                <a:latin typeface="Open Sans"/>
                <a:ea typeface="Open Sans"/>
                <a:cs typeface="Open Sans"/>
                <a:sym typeface="Open Sans"/>
              </a:defRPr>
            </a:lvl6pPr>
            <a:lvl7pPr lvl="6" rtl="0">
              <a:spcBef>
                <a:spcPts val="0"/>
              </a:spcBef>
              <a:spcAft>
                <a:spcPts val="0"/>
              </a:spcAft>
              <a:buSzPts val="2400"/>
              <a:buFont typeface="Open Sans"/>
              <a:buNone/>
              <a:defRPr sz="2400">
                <a:latin typeface="Open Sans"/>
                <a:ea typeface="Open Sans"/>
                <a:cs typeface="Open Sans"/>
                <a:sym typeface="Open Sans"/>
              </a:defRPr>
            </a:lvl7pPr>
            <a:lvl8pPr lvl="7" rtl="0">
              <a:spcBef>
                <a:spcPts val="0"/>
              </a:spcBef>
              <a:spcAft>
                <a:spcPts val="0"/>
              </a:spcAft>
              <a:buSzPts val="2400"/>
              <a:buFont typeface="Open Sans"/>
              <a:buNone/>
              <a:defRPr sz="2400">
                <a:latin typeface="Open Sans"/>
                <a:ea typeface="Open Sans"/>
                <a:cs typeface="Open Sans"/>
                <a:sym typeface="Open Sans"/>
              </a:defRPr>
            </a:lvl8pPr>
            <a:lvl9pPr lvl="8" rtl="0">
              <a:spcBef>
                <a:spcPts val="0"/>
              </a:spcBef>
              <a:spcAft>
                <a:spcPts val="0"/>
              </a:spcAft>
              <a:buSzPts val="2400"/>
              <a:buFont typeface="Open Sans"/>
              <a:buNone/>
              <a:defRPr sz="2400">
                <a:latin typeface="Open Sans"/>
                <a:ea typeface="Open Sans"/>
                <a:cs typeface="Open Sans"/>
                <a:sym typeface="Open Sans"/>
              </a:defRPr>
            </a:lvl9pPr>
          </a:lstStyle>
          <a:p>
            <a:endParaRPr/>
          </a:p>
        </p:txBody>
      </p:sp>
      <p:sp>
        <p:nvSpPr>
          <p:cNvPr id="191" name="Google Shape;191;p2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Font typeface="Open Sans"/>
              <a:buChar char="●"/>
              <a:defRPr sz="1200">
                <a:latin typeface="Open Sans"/>
                <a:ea typeface="Open Sans"/>
                <a:cs typeface="Open Sans"/>
                <a:sym typeface="Open Sans"/>
              </a:defRPr>
            </a:lvl1pPr>
            <a:lvl2pPr marL="914400" lvl="1" indent="-304800" rtl="0">
              <a:spcBef>
                <a:spcPts val="1600"/>
              </a:spcBef>
              <a:spcAft>
                <a:spcPts val="0"/>
              </a:spcAft>
              <a:buSzPts val="1200"/>
              <a:buFont typeface="Open Sans"/>
              <a:buChar char="○"/>
              <a:defRPr sz="1200">
                <a:latin typeface="Open Sans"/>
                <a:ea typeface="Open Sans"/>
                <a:cs typeface="Open Sans"/>
                <a:sym typeface="Open Sans"/>
              </a:defRPr>
            </a:lvl2pPr>
            <a:lvl3pPr marL="1371600" lvl="2" indent="-304800" rtl="0">
              <a:spcBef>
                <a:spcPts val="1600"/>
              </a:spcBef>
              <a:spcAft>
                <a:spcPts val="0"/>
              </a:spcAft>
              <a:buSzPts val="1200"/>
              <a:buFont typeface="Open Sans"/>
              <a:buChar char="■"/>
              <a:defRPr sz="1200">
                <a:latin typeface="Open Sans"/>
                <a:ea typeface="Open Sans"/>
                <a:cs typeface="Open Sans"/>
                <a:sym typeface="Open Sans"/>
              </a:defRPr>
            </a:lvl3pPr>
            <a:lvl4pPr marL="1828800" lvl="3" indent="-304800" rtl="0">
              <a:spcBef>
                <a:spcPts val="1600"/>
              </a:spcBef>
              <a:spcAft>
                <a:spcPts val="0"/>
              </a:spcAft>
              <a:buSzPts val="1200"/>
              <a:buFont typeface="Open Sans"/>
              <a:buChar char="●"/>
              <a:defRPr sz="1200">
                <a:latin typeface="Open Sans"/>
                <a:ea typeface="Open Sans"/>
                <a:cs typeface="Open Sans"/>
                <a:sym typeface="Open Sans"/>
              </a:defRPr>
            </a:lvl4pPr>
            <a:lvl5pPr marL="2286000" lvl="4" indent="-304800" rtl="0">
              <a:spcBef>
                <a:spcPts val="1600"/>
              </a:spcBef>
              <a:spcAft>
                <a:spcPts val="0"/>
              </a:spcAft>
              <a:buSzPts val="1200"/>
              <a:buFont typeface="Open Sans"/>
              <a:buChar char="○"/>
              <a:defRPr sz="1200">
                <a:latin typeface="Open Sans"/>
                <a:ea typeface="Open Sans"/>
                <a:cs typeface="Open Sans"/>
                <a:sym typeface="Open Sans"/>
              </a:defRPr>
            </a:lvl5pPr>
            <a:lvl6pPr marL="2743200" lvl="5" indent="-304800" rtl="0">
              <a:spcBef>
                <a:spcPts val="1600"/>
              </a:spcBef>
              <a:spcAft>
                <a:spcPts val="0"/>
              </a:spcAft>
              <a:buSzPts val="1200"/>
              <a:buFont typeface="Open Sans"/>
              <a:buChar char="■"/>
              <a:defRPr sz="1200">
                <a:latin typeface="Open Sans"/>
                <a:ea typeface="Open Sans"/>
                <a:cs typeface="Open Sans"/>
                <a:sym typeface="Open Sans"/>
              </a:defRPr>
            </a:lvl6pPr>
            <a:lvl7pPr marL="3200400" lvl="6" indent="-304800" rtl="0">
              <a:spcBef>
                <a:spcPts val="1600"/>
              </a:spcBef>
              <a:spcAft>
                <a:spcPts val="0"/>
              </a:spcAft>
              <a:buSzPts val="1200"/>
              <a:buFont typeface="Open Sans"/>
              <a:buChar char="●"/>
              <a:defRPr sz="1200">
                <a:latin typeface="Open Sans"/>
                <a:ea typeface="Open Sans"/>
                <a:cs typeface="Open Sans"/>
                <a:sym typeface="Open Sans"/>
              </a:defRPr>
            </a:lvl7pPr>
            <a:lvl8pPr marL="3657600" lvl="7" indent="-304800" rtl="0">
              <a:spcBef>
                <a:spcPts val="1600"/>
              </a:spcBef>
              <a:spcAft>
                <a:spcPts val="0"/>
              </a:spcAft>
              <a:buSzPts val="1200"/>
              <a:buFont typeface="Open Sans"/>
              <a:buChar char="○"/>
              <a:defRPr sz="1200">
                <a:latin typeface="Open Sans"/>
                <a:ea typeface="Open Sans"/>
                <a:cs typeface="Open Sans"/>
                <a:sym typeface="Open Sans"/>
              </a:defRPr>
            </a:lvl8pPr>
            <a:lvl9pPr marL="4114800" lvl="8" indent="-304800" rtl="0">
              <a:spcBef>
                <a:spcPts val="1600"/>
              </a:spcBef>
              <a:spcAft>
                <a:spcPts val="1600"/>
              </a:spcAft>
              <a:buSzPts val="1200"/>
              <a:buFont typeface="Open Sans"/>
              <a:buChar char="■"/>
              <a:defRPr sz="1200">
                <a:latin typeface="Open Sans"/>
                <a:ea typeface="Open Sans"/>
                <a:cs typeface="Open Sans"/>
                <a:sym typeface="Open Sans"/>
              </a:defRPr>
            </a:lvl9pPr>
          </a:lstStyle>
          <a:p>
            <a:endParaRPr/>
          </a:p>
        </p:txBody>
      </p:sp>
      <p:sp>
        <p:nvSpPr>
          <p:cNvPr id="192" name="Google Shape;1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95" name="Google Shape;19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6"/>
        <p:cNvGrpSpPr/>
        <p:nvPr/>
      </p:nvGrpSpPr>
      <p:grpSpPr>
        <a:xfrm>
          <a:off x="0" y="0"/>
          <a:ext cx="0" cy="0"/>
          <a:chOff x="0" y="0"/>
          <a:chExt cx="0" cy="0"/>
        </a:xfrm>
      </p:grpSpPr>
      <p:sp>
        <p:nvSpPr>
          <p:cNvPr id="197" name="Google Shape;197;p2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99" name="Google Shape;199;p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0" name="Google Shape;200;p2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01" name="Google Shape;20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2"/>
        <p:cNvGrpSpPr/>
        <p:nvPr/>
      </p:nvGrpSpPr>
      <p:grpSpPr>
        <a:xfrm>
          <a:off x="0" y="0"/>
          <a:ext cx="0" cy="0"/>
          <a:chOff x="0" y="0"/>
          <a:chExt cx="0" cy="0"/>
        </a:xfrm>
      </p:grpSpPr>
      <p:sp>
        <p:nvSpPr>
          <p:cNvPr id="203" name="Google Shape;203;p2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04" name="Google Shape;20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5"/>
        <p:cNvGrpSpPr/>
        <p:nvPr/>
      </p:nvGrpSpPr>
      <p:grpSpPr>
        <a:xfrm>
          <a:off x="0" y="0"/>
          <a:ext cx="0" cy="0"/>
          <a:chOff x="0" y="0"/>
          <a:chExt cx="0" cy="0"/>
        </a:xfrm>
      </p:grpSpPr>
      <p:sp>
        <p:nvSpPr>
          <p:cNvPr id="206" name="Google Shape;206;p2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7" name="Google Shape;207;p2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08" name="Google Shape;20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9"/>
        <p:cNvGrpSpPr/>
        <p:nvPr/>
      </p:nvGrpSpPr>
      <p:grpSpPr>
        <a:xfrm>
          <a:off x="0" y="0"/>
          <a:ext cx="0" cy="0"/>
          <a:chOff x="0" y="0"/>
          <a:chExt cx="0" cy="0"/>
        </a:xfrm>
      </p:grpSpPr>
      <p:sp>
        <p:nvSpPr>
          <p:cNvPr id="210" name="Google Shape;21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5"/>
        <p:cNvGrpSpPr/>
        <p:nvPr/>
      </p:nvGrpSpPr>
      <p:grpSpPr>
        <a:xfrm>
          <a:off x="0" y="0"/>
          <a:ext cx="0" cy="0"/>
          <a:chOff x="0" y="0"/>
          <a:chExt cx="0" cy="0"/>
        </a:xfrm>
      </p:grpSpPr>
      <p:sp>
        <p:nvSpPr>
          <p:cNvPr id="216" name="Google Shape;216;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17" name="Google Shape;217;p29"/>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
        <p:nvSpPr>
          <p:cNvPr id="218" name="Google Shape;218;p29"/>
          <p:cNvSpPr txBox="1"/>
          <p:nvPr/>
        </p:nvSpPr>
        <p:spPr>
          <a:xfrm>
            <a:off x="1772825" y="2992238"/>
            <a:ext cx="68112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200">
                <a:solidFill>
                  <a:srgbClr val="434343"/>
                </a:solidFill>
                <a:latin typeface="Open Sans"/>
                <a:ea typeface="Open Sans"/>
                <a:cs typeface="Open Sans"/>
                <a:sym typeface="Open Sans"/>
              </a:rPr>
              <a:t> </a:t>
            </a:r>
            <a:r>
              <a:rPr lang="en" sz="1200" b="1">
                <a:solidFill>
                  <a:srgbClr val="434343"/>
                </a:solidFill>
                <a:latin typeface="Open Sans"/>
                <a:ea typeface="Open Sans"/>
                <a:cs typeface="Open Sans"/>
                <a:sym typeface="Open Sans"/>
              </a:rPr>
              <a:t>Morgan McCarthy</a:t>
            </a:r>
            <a:r>
              <a:rPr lang="en" sz="1200" b="1" baseline="30000">
                <a:solidFill>
                  <a:srgbClr val="434343"/>
                </a:solidFill>
                <a:latin typeface="Open Sans"/>
                <a:ea typeface="Open Sans"/>
                <a:cs typeface="Open Sans"/>
                <a:sym typeface="Open Sans"/>
              </a:rPr>
              <a:t>1</a:t>
            </a:r>
            <a:r>
              <a:rPr lang="en" sz="1200">
                <a:solidFill>
                  <a:srgbClr val="434343"/>
                </a:solidFill>
                <a:latin typeface="Open Sans"/>
                <a:ea typeface="Open Sans"/>
                <a:cs typeface="Open Sans"/>
                <a:sym typeface="Open Sans"/>
              </a:rPr>
              <a:t>,Julie Shortridge</a:t>
            </a:r>
            <a:r>
              <a:rPr lang="en" sz="1200" baseline="30000">
                <a:solidFill>
                  <a:srgbClr val="434343"/>
                </a:solidFill>
                <a:latin typeface="Open Sans"/>
                <a:ea typeface="Open Sans"/>
                <a:cs typeface="Open Sans"/>
                <a:sym typeface="Open Sans"/>
              </a:rPr>
              <a:t>1</a:t>
            </a:r>
            <a:r>
              <a:rPr lang="en" sz="1200">
                <a:solidFill>
                  <a:srgbClr val="434343"/>
                </a:solidFill>
                <a:latin typeface="Open Sans"/>
                <a:ea typeface="Open Sans"/>
                <a:cs typeface="Open Sans"/>
                <a:sym typeface="Open Sans"/>
              </a:rPr>
              <a:t>,</a:t>
            </a:r>
            <a:r>
              <a:rPr lang="en" sz="1200" b="1" baseline="30000">
                <a:solidFill>
                  <a:srgbClr val="434343"/>
                </a:solidFill>
                <a:latin typeface="Open Sans"/>
                <a:ea typeface="Open Sans"/>
                <a:cs typeface="Open Sans"/>
                <a:sym typeface="Open Sans"/>
              </a:rPr>
              <a:t> </a:t>
            </a:r>
            <a:r>
              <a:rPr lang="en" sz="1200">
                <a:solidFill>
                  <a:srgbClr val="434343"/>
                </a:solidFill>
                <a:latin typeface="Open Sans"/>
                <a:ea typeface="Open Sans"/>
                <a:cs typeface="Open Sans"/>
                <a:sym typeface="Open Sans"/>
              </a:rPr>
              <a:t>Robert Burgholzer</a:t>
            </a:r>
            <a:r>
              <a:rPr lang="en" sz="1200" baseline="30000">
                <a:solidFill>
                  <a:srgbClr val="434343"/>
                </a:solidFill>
                <a:latin typeface="Open Sans"/>
                <a:ea typeface="Open Sans"/>
                <a:cs typeface="Open Sans"/>
                <a:sym typeface="Open Sans"/>
              </a:rPr>
              <a:t>2</a:t>
            </a:r>
            <a:r>
              <a:rPr lang="en" sz="1200">
                <a:solidFill>
                  <a:srgbClr val="434343"/>
                </a:solidFill>
                <a:latin typeface="Open Sans"/>
                <a:ea typeface="Open Sans"/>
                <a:cs typeface="Open Sans"/>
                <a:sym typeface="Open Sans"/>
              </a:rPr>
              <a:t>, Durelle Scott</a:t>
            </a:r>
            <a:r>
              <a:rPr lang="en" sz="1200" baseline="30000">
                <a:solidFill>
                  <a:srgbClr val="434343"/>
                </a:solidFill>
                <a:latin typeface="Open Sans"/>
                <a:ea typeface="Open Sans"/>
                <a:cs typeface="Open Sans"/>
                <a:sym typeface="Open Sans"/>
              </a:rPr>
              <a:t>1</a:t>
            </a:r>
            <a:r>
              <a:rPr lang="en" sz="1200">
                <a:solidFill>
                  <a:srgbClr val="434343"/>
                </a:solidFill>
                <a:latin typeface="Open Sans"/>
                <a:ea typeface="Open Sans"/>
                <a:cs typeface="Open Sans"/>
                <a:sym typeface="Open Sans"/>
              </a:rPr>
              <a:t>, Joseph Kleiner</a:t>
            </a:r>
            <a:r>
              <a:rPr lang="en" sz="1200" baseline="30000">
                <a:solidFill>
                  <a:srgbClr val="434343"/>
                </a:solidFill>
                <a:latin typeface="Open Sans"/>
                <a:ea typeface="Open Sans"/>
                <a:cs typeface="Open Sans"/>
                <a:sym typeface="Open Sans"/>
              </a:rPr>
              <a:t>2</a:t>
            </a:r>
            <a:endParaRPr/>
          </a:p>
        </p:txBody>
      </p:sp>
      <p:pic>
        <p:nvPicPr>
          <p:cNvPr id="219" name="Google Shape;219;p29"/>
          <p:cNvPicPr preferRelativeResize="0"/>
          <p:nvPr/>
        </p:nvPicPr>
        <p:blipFill rotWithShape="1">
          <a:blip r:embed="rId2">
            <a:alphaModFix/>
          </a:blip>
          <a:srcRect l="16342" t="23534" r="13668" b="24249"/>
          <a:stretch/>
        </p:blipFill>
        <p:spPr>
          <a:xfrm>
            <a:off x="1" y="4485289"/>
            <a:ext cx="1341676" cy="633074"/>
          </a:xfrm>
          <a:prstGeom prst="rect">
            <a:avLst/>
          </a:prstGeom>
          <a:noFill/>
          <a:ln>
            <a:noFill/>
          </a:ln>
        </p:spPr>
      </p:pic>
      <p:pic>
        <p:nvPicPr>
          <p:cNvPr id="220" name="Google Shape;220;p29"/>
          <p:cNvPicPr preferRelativeResize="0"/>
          <p:nvPr/>
        </p:nvPicPr>
        <p:blipFill>
          <a:blip r:embed="rId3">
            <a:alphaModFix/>
          </a:blip>
          <a:stretch>
            <a:fillRect/>
          </a:stretch>
        </p:blipFill>
        <p:spPr>
          <a:xfrm>
            <a:off x="1314850" y="4510425"/>
            <a:ext cx="1532383" cy="633075"/>
          </a:xfrm>
          <a:prstGeom prst="rect">
            <a:avLst/>
          </a:prstGeom>
          <a:noFill/>
          <a:ln>
            <a:noFill/>
          </a:ln>
        </p:spPr>
      </p:pic>
      <p:pic>
        <p:nvPicPr>
          <p:cNvPr id="221" name="Google Shape;221;p29"/>
          <p:cNvPicPr preferRelativeResize="0"/>
          <p:nvPr/>
        </p:nvPicPr>
        <p:blipFill>
          <a:blip r:embed="rId4">
            <a:alphaModFix/>
          </a:blip>
          <a:stretch>
            <a:fillRect/>
          </a:stretch>
        </p:blipFill>
        <p:spPr>
          <a:xfrm>
            <a:off x="2847225" y="4465850"/>
            <a:ext cx="1680013" cy="672000"/>
          </a:xfrm>
          <a:prstGeom prst="rect">
            <a:avLst/>
          </a:prstGeom>
          <a:noFill/>
          <a:ln>
            <a:noFill/>
          </a:ln>
        </p:spPr>
      </p:pic>
      <p:sp>
        <p:nvSpPr>
          <p:cNvPr id="222" name="Google Shape;222;p29"/>
          <p:cNvSpPr txBox="1"/>
          <p:nvPr/>
        </p:nvSpPr>
        <p:spPr>
          <a:xfrm>
            <a:off x="5723200" y="4613275"/>
            <a:ext cx="3705000" cy="4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34343"/>
                </a:solidFill>
                <a:latin typeface="Open Sans"/>
                <a:ea typeface="Open Sans"/>
                <a:cs typeface="Open Sans"/>
                <a:sym typeface="Open Sans"/>
              </a:rPr>
              <a:t>Virginia Polytechnic Institute and State University</a:t>
            </a:r>
            <a:r>
              <a:rPr lang="en" sz="1000" baseline="30000">
                <a:solidFill>
                  <a:srgbClr val="434343"/>
                </a:solidFill>
                <a:latin typeface="Open Sans"/>
                <a:ea typeface="Open Sans"/>
                <a:cs typeface="Open Sans"/>
                <a:sym typeface="Open Sans"/>
              </a:rPr>
              <a:t>1</a:t>
            </a:r>
            <a:endParaRPr sz="1000" baseline="30000">
              <a:solidFill>
                <a:srgbClr val="434343"/>
              </a:solidFill>
              <a:latin typeface="Open Sans"/>
              <a:ea typeface="Open Sans"/>
              <a:cs typeface="Open Sans"/>
              <a:sym typeface="Open Sans"/>
            </a:endParaRPr>
          </a:p>
          <a:p>
            <a:pPr marL="0" lvl="0" indent="0" algn="l" rtl="0">
              <a:spcBef>
                <a:spcPts val="0"/>
              </a:spcBef>
              <a:spcAft>
                <a:spcPts val="0"/>
              </a:spcAft>
              <a:buNone/>
            </a:pPr>
            <a:r>
              <a:rPr lang="en" sz="1000">
                <a:solidFill>
                  <a:srgbClr val="434343"/>
                </a:solidFill>
                <a:latin typeface="Open Sans"/>
                <a:ea typeface="Open Sans"/>
                <a:cs typeface="Open Sans"/>
                <a:sym typeface="Open Sans"/>
              </a:rPr>
              <a:t>Virginia Department of Environmental Quality</a:t>
            </a:r>
            <a:r>
              <a:rPr lang="en" sz="1000" baseline="30000">
                <a:solidFill>
                  <a:srgbClr val="434343"/>
                </a:solidFill>
                <a:latin typeface="Open Sans"/>
                <a:ea typeface="Open Sans"/>
                <a:cs typeface="Open Sans"/>
                <a:sym typeface="Open Sans"/>
              </a:rPr>
              <a:t>2</a:t>
            </a:r>
            <a:endParaRPr sz="1000" baseline="30000">
              <a:solidFill>
                <a:srgbClr val="434343"/>
              </a:solidFill>
              <a:latin typeface="Open Sans"/>
              <a:ea typeface="Open Sans"/>
              <a:cs typeface="Open Sans"/>
              <a:sym typeface="Open Sans"/>
            </a:endParaRPr>
          </a:p>
          <a:p>
            <a:pPr marL="0" lvl="0" indent="0" algn="l" rtl="0">
              <a:spcBef>
                <a:spcPts val="0"/>
              </a:spcBef>
              <a:spcAft>
                <a:spcPts val="0"/>
              </a:spcAft>
              <a:buNone/>
            </a:pPr>
            <a:endParaRPr sz="1100" baseline="30000"/>
          </a:p>
        </p:txBody>
      </p:sp>
      <p:sp>
        <p:nvSpPr>
          <p:cNvPr id="223" name="Google Shape;223;p29"/>
          <p:cNvSpPr txBox="1"/>
          <p:nvPr/>
        </p:nvSpPr>
        <p:spPr>
          <a:xfrm>
            <a:off x="311700" y="1017050"/>
            <a:ext cx="8520600" cy="69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a:latin typeface="Open Sans"/>
                <a:ea typeface="Open Sans"/>
                <a:cs typeface="Open Sans"/>
                <a:sym typeface="Open Sans"/>
              </a:rPr>
              <a:t>Consumption Analysis: 2010-2016</a:t>
            </a:r>
            <a:endParaRPr sz="3600">
              <a:solidFill>
                <a:srgbClr val="000000"/>
              </a:solidFill>
              <a:latin typeface="Open Sans"/>
              <a:ea typeface="Open Sans"/>
              <a:cs typeface="Open Sans"/>
              <a:sym typeface="Open Sans"/>
            </a:endParaRPr>
          </a:p>
        </p:txBody>
      </p:sp>
      <p:cxnSp>
        <p:nvCxnSpPr>
          <p:cNvPr id="224" name="Google Shape;224;p29"/>
          <p:cNvCxnSpPr/>
          <p:nvPr/>
        </p:nvCxnSpPr>
        <p:spPr>
          <a:xfrm rot="10800000" flipH="1">
            <a:off x="332850" y="1607700"/>
            <a:ext cx="7887900" cy="12600"/>
          </a:xfrm>
          <a:prstGeom prst="straightConnector1">
            <a:avLst/>
          </a:prstGeom>
          <a:noFill/>
          <a:ln w="9525" cap="flat" cmpd="sng">
            <a:solidFill>
              <a:srgbClr val="275799"/>
            </a:solidFill>
            <a:prstDash val="solid"/>
            <a:round/>
            <a:headEnd type="none" w="med" len="med"/>
            <a:tailEnd type="none" w="med" len="med"/>
          </a:ln>
        </p:spPr>
      </p:cxnSp>
      <p:sp>
        <p:nvSpPr>
          <p:cNvPr id="225" name="Google Shape;225;p29"/>
          <p:cNvSpPr txBox="1"/>
          <p:nvPr/>
        </p:nvSpPr>
        <p:spPr>
          <a:xfrm>
            <a:off x="1020850" y="2067175"/>
            <a:ext cx="57339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595959"/>
                </a:solidFill>
                <a:latin typeface="Open Sans"/>
                <a:ea typeface="Open Sans"/>
                <a:cs typeface="Open Sans"/>
                <a:sym typeface="Open Sans"/>
              </a:rPr>
              <a:t>Using Data from VWUDS and ECHO</a:t>
            </a:r>
            <a:endParaRPr sz="2400">
              <a:solidFill>
                <a:srgbClr val="595959"/>
              </a:solidFill>
              <a:latin typeface="Open Sans"/>
              <a:ea typeface="Open Sans"/>
              <a:cs typeface="Open Sans"/>
              <a:sym typeface="Open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226"/>
        <p:cNvGrpSpPr/>
        <p:nvPr/>
      </p:nvGrpSpPr>
      <p:grpSpPr>
        <a:xfrm>
          <a:off x="0" y="0"/>
          <a:ext cx="0" cy="0"/>
          <a:chOff x="0" y="0"/>
          <a:chExt cx="0" cy="0"/>
        </a:xfrm>
      </p:grpSpPr>
      <p:sp>
        <p:nvSpPr>
          <p:cNvPr id="227" name="Google Shape;227;p30"/>
          <p:cNvSpPr txBox="1"/>
          <p:nvPr/>
        </p:nvSpPr>
        <p:spPr>
          <a:xfrm>
            <a:off x="311700" y="2150850"/>
            <a:ext cx="5657400" cy="8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000000"/>
              </a:solidFill>
              <a:latin typeface="Open Sans"/>
              <a:ea typeface="Open Sans"/>
              <a:cs typeface="Open Sans"/>
              <a:sym typeface="Open Sans"/>
            </a:endParaRPr>
          </a:p>
        </p:txBody>
      </p:sp>
      <p:cxnSp>
        <p:nvCxnSpPr>
          <p:cNvPr id="228" name="Google Shape;228;p30"/>
          <p:cNvCxnSpPr/>
          <p:nvPr/>
        </p:nvCxnSpPr>
        <p:spPr>
          <a:xfrm rot="10800000" flipH="1">
            <a:off x="417275" y="2907025"/>
            <a:ext cx="7887900" cy="12600"/>
          </a:xfrm>
          <a:prstGeom prst="straightConnector1">
            <a:avLst/>
          </a:prstGeom>
          <a:noFill/>
          <a:ln w="9525" cap="flat" cmpd="sng">
            <a:solidFill>
              <a:srgbClr val="275799"/>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229"/>
        <p:cNvGrpSpPr/>
        <p:nvPr/>
      </p:nvGrpSpPr>
      <p:grpSpPr>
        <a:xfrm>
          <a:off x="0" y="0"/>
          <a:ext cx="0" cy="0"/>
          <a:chOff x="0" y="0"/>
          <a:chExt cx="0" cy="0"/>
        </a:xfrm>
      </p:grpSpPr>
      <p:sp>
        <p:nvSpPr>
          <p:cNvPr id="230" name="Google Shape;23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None/>
              <a:defRPr sz="2400">
                <a:latin typeface="Open Sans"/>
                <a:ea typeface="Open Sans"/>
                <a:cs typeface="Open Sans"/>
                <a:sym typeface="Open Sans"/>
              </a:defRPr>
            </a:lvl1pPr>
            <a:lvl2pPr lvl="1" rtl="0">
              <a:spcBef>
                <a:spcPts val="0"/>
              </a:spcBef>
              <a:spcAft>
                <a:spcPts val="0"/>
              </a:spcAft>
              <a:buNone/>
              <a:defRPr sz="2400">
                <a:latin typeface="Open Sans"/>
                <a:ea typeface="Open Sans"/>
                <a:cs typeface="Open Sans"/>
                <a:sym typeface="Open Sans"/>
              </a:defRPr>
            </a:lvl2pPr>
            <a:lvl3pPr lvl="2" rtl="0">
              <a:spcBef>
                <a:spcPts val="0"/>
              </a:spcBef>
              <a:spcAft>
                <a:spcPts val="0"/>
              </a:spcAft>
              <a:buNone/>
              <a:defRPr sz="2400">
                <a:latin typeface="Open Sans"/>
                <a:ea typeface="Open Sans"/>
                <a:cs typeface="Open Sans"/>
                <a:sym typeface="Open Sans"/>
              </a:defRPr>
            </a:lvl3pPr>
            <a:lvl4pPr lvl="3" rtl="0">
              <a:spcBef>
                <a:spcPts val="0"/>
              </a:spcBef>
              <a:spcAft>
                <a:spcPts val="0"/>
              </a:spcAft>
              <a:buNone/>
              <a:defRPr sz="2400">
                <a:latin typeface="Open Sans"/>
                <a:ea typeface="Open Sans"/>
                <a:cs typeface="Open Sans"/>
                <a:sym typeface="Open Sans"/>
              </a:defRPr>
            </a:lvl4pPr>
            <a:lvl5pPr lvl="4" rtl="0">
              <a:spcBef>
                <a:spcPts val="0"/>
              </a:spcBef>
              <a:spcAft>
                <a:spcPts val="0"/>
              </a:spcAft>
              <a:buNone/>
              <a:defRPr sz="2400">
                <a:latin typeface="Open Sans"/>
                <a:ea typeface="Open Sans"/>
                <a:cs typeface="Open Sans"/>
                <a:sym typeface="Open Sans"/>
              </a:defRPr>
            </a:lvl5pPr>
            <a:lvl6pPr lvl="5" rtl="0">
              <a:spcBef>
                <a:spcPts val="0"/>
              </a:spcBef>
              <a:spcAft>
                <a:spcPts val="0"/>
              </a:spcAft>
              <a:buNone/>
              <a:defRPr sz="2400">
                <a:latin typeface="Open Sans"/>
                <a:ea typeface="Open Sans"/>
                <a:cs typeface="Open Sans"/>
                <a:sym typeface="Open Sans"/>
              </a:defRPr>
            </a:lvl6pPr>
            <a:lvl7pPr lvl="6" rtl="0">
              <a:spcBef>
                <a:spcPts val="0"/>
              </a:spcBef>
              <a:spcAft>
                <a:spcPts val="0"/>
              </a:spcAft>
              <a:buNone/>
              <a:defRPr sz="2400">
                <a:latin typeface="Open Sans"/>
                <a:ea typeface="Open Sans"/>
                <a:cs typeface="Open Sans"/>
                <a:sym typeface="Open Sans"/>
              </a:defRPr>
            </a:lvl7pPr>
            <a:lvl8pPr lvl="7" rtl="0">
              <a:spcBef>
                <a:spcPts val="0"/>
              </a:spcBef>
              <a:spcAft>
                <a:spcPts val="0"/>
              </a:spcAft>
              <a:buNone/>
              <a:defRPr sz="2400">
                <a:latin typeface="Open Sans"/>
                <a:ea typeface="Open Sans"/>
                <a:cs typeface="Open Sans"/>
                <a:sym typeface="Open Sans"/>
              </a:defRPr>
            </a:lvl8pPr>
            <a:lvl9pPr lvl="8" rtl="0">
              <a:spcBef>
                <a:spcPts val="0"/>
              </a:spcBef>
              <a:spcAft>
                <a:spcPts val="0"/>
              </a:spcAft>
              <a:buNone/>
              <a:defRPr sz="2400">
                <a:latin typeface="Open Sans"/>
                <a:ea typeface="Open Sans"/>
                <a:cs typeface="Open Sans"/>
                <a:sym typeface="Open Sans"/>
              </a:defRPr>
            </a:lvl9pPr>
          </a:lstStyle>
          <a:p>
            <a:endParaRPr/>
          </a:p>
        </p:txBody>
      </p:sp>
      <p:cxnSp>
        <p:nvCxnSpPr>
          <p:cNvPr id="231" name="Google Shape;231;p31"/>
          <p:cNvCxnSpPr/>
          <p:nvPr/>
        </p:nvCxnSpPr>
        <p:spPr>
          <a:xfrm rot="10800000" flipH="1">
            <a:off x="311700" y="933675"/>
            <a:ext cx="7887900" cy="12600"/>
          </a:xfrm>
          <a:prstGeom prst="straightConnector1">
            <a:avLst/>
          </a:prstGeom>
          <a:noFill/>
          <a:ln w="9525" cap="flat" cmpd="sng">
            <a:solidFill>
              <a:srgbClr val="275799"/>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2"/>
        <p:cNvGrpSpPr/>
        <p:nvPr/>
      </p:nvGrpSpPr>
      <p:grpSpPr>
        <a:xfrm>
          <a:off x="0" y="0"/>
          <a:ext cx="0" cy="0"/>
          <a:chOff x="0" y="0"/>
          <a:chExt cx="0" cy="0"/>
        </a:xfrm>
      </p:grpSpPr>
      <p:sp>
        <p:nvSpPr>
          <p:cNvPr id="233" name="Google Shape;233;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it review">
  <p:cSld name="TITLE_AND_BODY_1">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38" name="Google Shape;38;p4"/>
          <p:cNvCxnSpPr/>
          <p:nvPr/>
        </p:nvCxnSpPr>
        <p:spPr>
          <a:xfrm rot="10800000" flipH="1">
            <a:off x="288725" y="584475"/>
            <a:ext cx="7887900" cy="12600"/>
          </a:xfrm>
          <a:prstGeom prst="straightConnector1">
            <a:avLst/>
          </a:prstGeom>
          <a:noFill/>
          <a:ln w="9525" cap="flat" cmpd="sng">
            <a:solidFill>
              <a:srgbClr val="275799"/>
            </a:solidFill>
            <a:prstDash val="solid"/>
            <a:round/>
            <a:headEnd type="none" w="med" len="med"/>
            <a:tailEnd type="none" w="med" len="med"/>
          </a:ln>
        </p:spPr>
      </p:cxnSp>
      <p:sp>
        <p:nvSpPr>
          <p:cNvPr id="39" name="Google Shape;39;p4"/>
          <p:cNvSpPr txBox="1"/>
          <p:nvPr/>
        </p:nvSpPr>
        <p:spPr>
          <a:xfrm>
            <a:off x="70050" y="4808700"/>
            <a:ext cx="9258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Purpose</a:t>
            </a:r>
            <a:endParaRPr sz="1200">
              <a:solidFill>
                <a:srgbClr val="666666"/>
              </a:solidFill>
              <a:latin typeface="Open Sans"/>
              <a:ea typeface="Open Sans"/>
              <a:cs typeface="Open Sans"/>
              <a:sym typeface="Open Sans"/>
            </a:endParaRPr>
          </a:p>
        </p:txBody>
      </p:sp>
      <p:sp>
        <p:nvSpPr>
          <p:cNvPr id="40" name="Google Shape;40;p4"/>
          <p:cNvSpPr txBox="1"/>
          <p:nvPr/>
        </p:nvSpPr>
        <p:spPr>
          <a:xfrm>
            <a:off x="1107125" y="4808700"/>
            <a:ext cx="16266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Literature Review</a:t>
            </a:r>
            <a:endParaRPr sz="1200">
              <a:latin typeface="Open Sans"/>
              <a:ea typeface="Open Sans"/>
              <a:cs typeface="Open Sans"/>
              <a:sym typeface="Open Sans"/>
            </a:endParaRPr>
          </a:p>
        </p:txBody>
      </p:sp>
      <p:sp>
        <p:nvSpPr>
          <p:cNvPr id="41" name="Google Shape;41;p4"/>
          <p:cNvSpPr txBox="1"/>
          <p:nvPr/>
        </p:nvSpPr>
        <p:spPr>
          <a:xfrm>
            <a:off x="4234275" y="4830450"/>
            <a:ext cx="963300" cy="29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Methods</a:t>
            </a:r>
            <a:endParaRPr sz="1200">
              <a:solidFill>
                <a:srgbClr val="666666"/>
              </a:solidFill>
              <a:latin typeface="Open Sans"/>
              <a:ea typeface="Open Sans"/>
              <a:cs typeface="Open Sans"/>
              <a:sym typeface="Open Sans"/>
            </a:endParaRPr>
          </a:p>
        </p:txBody>
      </p:sp>
      <p:cxnSp>
        <p:nvCxnSpPr>
          <p:cNvPr id="42" name="Google Shape;42;p4"/>
          <p:cNvCxnSpPr/>
          <p:nvPr/>
        </p:nvCxnSpPr>
        <p:spPr>
          <a:xfrm rot="10800000">
            <a:off x="1051488" y="4871100"/>
            <a:ext cx="0" cy="210000"/>
          </a:xfrm>
          <a:prstGeom prst="straightConnector1">
            <a:avLst/>
          </a:prstGeom>
          <a:noFill/>
          <a:ln w="19050" cap="flat" cmpd="sng">
            <a:solidFill>
              <a:srgbClr val="275799"/>
            </a:solidFill>
            <a:prstDash val="solid"/>
            <a:round/>
            <a:headEnd type="none" w="med" len="med"/>
            <a:tailEnd type="none" w="med" len="med"/>
          </a:ln>
        </p:spPr>
      </p:cxnSp>
      <p:cxnSp>
        <p:nvCxnSpPr>
          <p:cNvPr id="43" name="Google Shape;43;p4"/>
          <p:cNvCxnSpPr/>
          <p:nvPr/>
        </p:nvCxnSpPr>
        <p:spPr>
          <a:xfrm rot="10800000">
            <a:off x="2789363" y="4871100"/>
            <a:ext cx="0" cy="210000"/>
          </a:xfrm>
          <a:prstGeom prst="straightConnector1">
            <a:avLst/>
          </a:prstGeom>
          <a:noFill/>
          <a:ln w="19050" cap="flat" cmpd="sng">
            <a:solidFill>
              <a:srgbClr val="275799"/>
            </a:solidFill>
            <a:prstDash val="solid"/>
            <a:round/>
            <a:headEnd type="none" w="med" len="med"/>
            <a:tailEnd type="none" w="med" len="med"/>
          </a:ln>
        </p:spPr>
      </p:cxnSp>
      <p:cxnSp>
        <p:nvCxnSpPr>
          <p:cNvPr id="44" name="Google Shape;44;p4"/>
          <p:cNvCxnSpPr/>
          <p:nvPr/>
        </p:nvCxnSpPr>
        <p:spPr>
          <a:xfrm rot="10800000">
            <a:off x="5253213" y="4871100"/>
            <a:ext cx="0" cy="210000"/>
          </a:xfrm>
          <a:prstGeom prst="straightConnector1">
            <a:avLst/>
          </a:prstGeom>
          <a:noFill/>
          <a:ln w="19050" cap="flat" cmpd="sng">
            <a:solidFill>
              <a:srgbClr val="275799"/>
            </a:solidFill>
            <a:prstDash val="solid"/>
            <a:round/>
            <a:headEnd type="none" w="med" len="med"/>
            <a:tailEnd type="none" w="med" len="med"/>
          </a:ln>
        </p:spPr>
      </p:cxnSp>
      <p:sp>
        <p:nvSpPr>
          <p:cNvPr id="45" name="Google Shape;45;p4"/>
          <p:cNvSpPr txBox="1"/>
          <p:nvPr/>
        </p:nvSpPr>
        <p:spPr>
          <a:xfrm>
            <a:off x="5308850" y="4808700"/>
            <a:ext cx="8496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Results</a:t>
            </a:r>
            <a:endParaRPr sz="1200">
              <a:solidFill>
                <a:srgbClr val="666666"/>
              </a:solidFill>
              <a:latin typeface="Open Sans"/>
              <a:ea typeface="Open Sans"/>
              <a:cs typeface="Open Sans"/>
              <a:sym typeface="Open Sans"/>
            </a:endParaRPr>
          </a:p>
        </p:txBody>
      </p:sp>
      <p:cxnSp>
        <p:nvCxnSpPr>
          <p:cNvPr id="46" name="Google Shape;46;p4"/>
          <p:cNvCxnSpPr/>
          <p:nvPr/>
        </p:nvCxnSpPr>
        <p:spPr>
          <a:xfrm rot="10800000">
            <a:off x="6214088" y="4871100"/>
            <a:ext cx="0" cy="210000"/>
          </a:xfrm>
          <a:prstGeom prst="straightConnector1">
            <a:avLst/>
          </a:prstGeom>
          <a:noFill/>
          <a:ln w="19050" cap="flat" cmpd="sng">
            <a:solidFill>
              <a:srgbClr val="275799"/>
            </a:solidFill>
            <a:prstDash val="solid"/>
            <a:round/>
            <a:headEnd type="none" w="med" len="med"/>
            <a:tailEnd type="none" w="med" len="med"/>
          </a:ln>
        </p:spPr>
      </p:cxnSp>
      <p:sp>
        <p:nvSpPr>
          <p:cNvPr id="47" name="Google Shape;47;p4"/>
          <p:cNvSpPr txBox="1"/>
          <p:nvPr/>
        </p:nvSpPr>
        <p:spPr>
          <a:xfrm>
            <a:off x="6269725" y="4808700"/>
            <a:ext cx="11229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Discussion</a:t>
            </a:r>
            <a:endParaRPr sz="1200">
              <a:solidFill>
                <a:srgbClr val="666666"/>
              </a:solidFill>
              <a:latin typeface="Open Sans"/>
              <a:ea typeface="Open Sans"/>
              <a:cs typeface="Open Sans"/>
              <a:sym typeface="Open Sans"/>
            </a:endParaRPr>
          </a:p>
        </p:txBody>
      </p:sp>
      <p:cxnSp>
        <p:nvCxnSpPr>
          <p:cNvPr id="48" name="Google Shape;48;p4"/>
          <p:cNvCxnSpPr/>
          <p:nvPr/>
        </p:nvCxnSpPr>
        <p:spPr>
          <a:xfrm rot="10800000">
            <a:off x="7448263" y="4871100"/>
            <a:ext cx="0" cy="210000"/>
          </a:xfrm>
          <a:prstGeom prst="straightConnector1">
            <a:avLst/>
          </a:prstGeom>
          <a:noFill/>
          <a:ln w="19050" cap="flat" cmpd="sng">
            <a:solidFill>
              <a:srgbClr val="275799"/>
            </a:solidFill>
            <a:prstDash val="solid"/>
            <a:round/>
            <a:headEnd type="none" w="med" len="med"/>
            <a:tailEnd type="none" w="med" len="med"/>
          </a:ln>
        </p:spPr>
      </p:cxnSp>
      <p:sp>
        <p:nvSpPr>
          <p:cNvPr id="49" name="Google Shape;49;p4"/>
          <p:cNvSpPr txBox="1"/>
          <p:nvPr/>
        </p:nvSpPr>
        <p:spPr>
          <a:xfrm>
            <a:off x="7503900" y="4808700"/>
            <a:ext cx="12405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Conclusions</a:t>
            </a:r>
            <a:endParaRPr sz="1200">
              <a:solidFill>
                <a:srgbClr val="666666"/>
              </a:solidFill>
              <a:latin typeface="Open Sans"/>
              <a:ea typeface="Open Sans"/>
              <a:cs typeface="Open Sans"/>
              <a:sym typeface="Open Sans"/>
            </a:endParaRPr>
          </a:p>
        </p:txBody>
      </p:sp>
      <p:sp>
        <p:nvSpPr>
          <p:cNvPr id="50" name="Google Shape;50;p4"/>
          <p:cNvSpPr txBox="1"/>
          <p:nvPr/>
        </p:nvSpPr>
        <p:spPr>
          <a:xfrm>
            <a:off x="2845000" y="4808700"/>
            <a:ext cx="12780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Data Sources</a:t>
            </a:r>
            <a:endParaRPr sz="1200">
              <a:solidFill>
                <a:srgbClr val="666666"/>
              </a:solidFill>
              <a:latin typeface="Open Sans"/>
              <a:ea typeface="Open Sans"/>
              <a:cs typeface="Open Sans"/>
              <a:sym typeface="Open Sans"/>
            </a:endParaRPr>
          </a:p>
        </p:txBody>
      </p:sp>
      <p:cxnSp>
        <p:nvCxnSpPr>
          <p:cNvPr id="51" name="Google Shape;51;p4"/>
          <p:cNvCxnSpPr/>
          <p:nvPr/>
        </p:nvCxnSpPr>
        <p:spPr>
          <a:xfrm rot="10800000">
            <a:off x="4178638" y="4871100"/>
            <a:ext cx="0" cy="210000"/>
          </a:xfrm>
          <a:prstGeom prst="straightConnector1">
            <a:avLst/>
          </a:prstGeom>
          <a:noFill/>
          <a:ln w="19050" cap="flat" cmpd="sng">
            <a:solidFill>
              <a:srgbClr val="275799"/>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8"/>
        <p:cNvGrpSpPr/>
        <p:nvPr/>
      </p:nvGrpSpPr>
      <p:grpSpPr>
        <a:xfrm>
          <a:off x="0" y="0"/>
          <a:ext cx="0" cy="0"/>
          <a:chOff x="0" y="0"/>
          <a:chExt cx="0" cy="0"/>
        </a:xfrm>
      </p:grpSpPr>
      <p:sp>
        <p:nvSpPr>
          <p:cNvPr id="239" name="Google Shape;239;p34"/>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sp>
        <p:nvSpPr>
          <p:cNvPr id="240" name="Google Shape;240;p34"/>
          <p:cNvSpPr txBox="1"/>
          <p:nvPr/>
        </p:nvSpPr>
        <p:spPr>
          <a:xfrm>
            <a:off x="1772825" y="2992238"/>
            <a:ext cx="68112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200">
                <a:solidFill>
                  <a:srgbClr val="434343"/>
                </a:solidFill>
                <a:latin typeface="Open Sans"/>
                <a:ea typeface="Open Sans"/>
                <a:cs typeface="Open Sans"/>
                <a:sym typeface="Open Sans"/>
              </a:rPr>
              <a:t> </a:t>
            </a:r>
            <a:r>
              <a:rPr lang="en" sz="1200" b="1">
                <a:solidFill>
                  <a:srgbClr val="434343"/>
                </a:solidFill>
                <a:latin typeface="Open Sans"/>
                <a:ea typeface="Open Sans"/>
                <a:cs typeface="Open Sans"/>
                <a:sym typeface="Open Sans"/>
              </a:rPr>
              <a:t>Morgan McCarthy</a:t>
            </a:r>
            <a:r>
              <a:rPr lang="en" sz="1200" b="1" baseline="30000">
                <a:solidFill>
                  <a:srgbClr val="434343"/>
                </a:solidFill>
                <a:latin typeface="Open Sans"/>
                <a:ea typeface="Open Sans"/>
                <a:cs typeface="Open Sans"/>
                <a:sym typeface="Open Sans"/>
              </a:rPr>
              <a:t>1</a:t>
            </a:r>
            <a:r>
              <a:rPr lang="en" sz="1200">
                <a:solidFill>
                  <a:srgbClr val="434343"/>
                </a:solidFill>
                <a:latin typeface="Open Sans"/>
                <a:ea typeface="Open Sans"/>
                <a:cs typeface="Open Sans"/>
                <a:sym typeface="Open Sans"/>
              </a:rPr>
              <a:t>,Julie Shortridge</a:t>
            </a:r>
            <a:r>
              <a:rPr lang="en" sz="1200" baseline="30000">
                <a:solidFill>
                  <a:srgbClr val="434343"/>
                </a:solidFill>
                <a:latin typeface="Open Sans"/>
                <a:ea typeface="Open Sans"/>
                <a:cs typeface="Open Sans"/>
                <a:sym typeface="Open Sans"/>
              </a:rPr>
              <a:t>1</a:t>
            </a:r>
            <a:r>
              <a:rPr lang="en" sz="1200">
                <a:solidFill>
                  <a:srgbClr val="434343"/>
                </a:solidFill>
                <a:latin typeface="Open Sans"/>
                <a:ea typeface="Open Sans"/>
                <a:cs typeface="Open Sans"/>
                <a:sym typeface="Open Sans"/>
              </a:rPr>
              <a:t>,</a:t>
            </a:r>
            <a:r>
              <a:rPr lang="en" sz="1200" b="1" baseline="30000">
                <a:solidFill>
                  <a:srgbClr val="434343"/>
                </a:solidFill>
                <a:latin typeface="Open Sans"/>
                <a:ea typeface="Open Sans"/>
                <a:cs typeface="Open Sans"/>
                <a:sym typeface="Open Sans"/>
              </a:rPr>
              <a:t> </a:t>
            </a:r>
            <a:r>
              <a:rPr lang="en" sz="1200">
                <a:solidFill>
                  <a:srgbClr val="434343"/>
                </a:solidFill>
                <a:latin typeface="Open Sans"/>
                <a:ea typeface="Open Sans"/>
                <a:cs typeface="Open Sans"/>
                <a:sym typeface="Open Sans"/>
              </a:rPr>
              <a:t>Robert Burgholzer</a:t>
            </a:r>
            <a:r>
              <a:rPr lang="en" sz="1200" baseline="30000">
                <a:solidFill>
                  <a:srgbClr val="434343"/>
                </a:solidFill>
                <a:latin typeface="Open Sans"/>
                <a:ea typeface="Open Sans"/>
                <a:cs typeface="Open Sans"/>
                <a:sym typeface="Open Sans"/>
              </a:rPr>
              <a:t>2</a:t>
            </a:r>
            <a:r>
              <a:rPr lang="en" sz="1200">
                <a:solidFill>
                  <a:srgbClr val="434343"/>
                </a:solidFill>
                <a:latin typeface="Open Sans"/>
                <a:ea typeface="Open Sans"/>
                <a:cs typeface="Open Sans"/>
                <a:sym typeface="Open Sans"/>
              </a:rPr>
              <a:t>, Durelle Scott</a:t>
            </a:r>
            <a:r>
              <a:rPr lang="en" sz="1200" baseline="30000">
                <a:solidFill>
                  <a:srgbClr val="434343"/>
                </a:solidFill>
                <a:latin typeface="Open Sans"/>
                <a:ea typeface="Open Sans"/>
                <a:cs typeface="Open Sans"/>
                <a:sym typeface="Open Sans"/>
              </a:rPr>
              <a:t>1</a:t>
            </a:r>
            <a:r>
              <a:rPr lang="en" sz="1200">
                <a:solidFill>
                  <a:srgbClr val="434343"/>
                </a:solidFill>
                <a:latin typeface="Open Sans"/>
                <a:ea typeface="Open Sans"/>
                <a:cs typeface="Open Sans"/>
                <a:sym typeface="Open Sans"/>
              </a:rPr>
              <a:t>, Joseph Kleiner</a:t>
            </a:r>
            <a:r>
              <a:rPr lang="en" sz="1200" baseline="30000">
                <a:solidFill>
                  <a:srgbClr val="434343"/>
                </a:solidFill>
                <a:latin typeface="Open Sans"/>
                <a:ea typeface="Open Sans"/>
                <a:cs typeface="Open Sans"/>
                <a:sym typeface="Open Sans"/>
              </a:rPr>
              <a:t>2</a:t>
            </a:r>
            <a:endParaRPr/>
          </a:p>
        </p:txBody>
      </p:sp>
      <p:pic>
        <p:nvPicPr>
          <p:cNvPr id="241" name="Google Shape;241;p34"/>
          <p:cNvPicPr preferRelativeResize="0"/>
          <p:nvPr/>
        </p:nvPicPr>
        <p:blipFill rotWithShape="1">
          <a:blip r:embed="rId2">
            <a:alphaModFix/>
          </a:blip>
          <a:srcRect l="16342" t="23534" r="13668" b="24249"/>
          <a:stretch/>
        </p:blipFill>
        <p:spPr>
          <a:xfrm>
            <a:off x="1" y="4485289"/>
            <a:ext cx="1341676" cy="633074"/>
          </a:xfrm>
          <a:prstGeom prst="rect">
            <a:avLst/>
          </a:prstGeom>
          <a:noFill/>
          <a:ln>
            <a:noFill/>
          </a:ln>
        </p:spPr>
      </p:pic>
      <p:pic>
        <p:nvPicPr>
          <p:cNvPr id="242" name="Google Shape;242;p34"/>
          <p:cNvPicPr preferRelativeResize="0"/>
          <p:nvPr/>
        </p:nvPicPr>
        <p:blipFill>
          <a:blip r:embed="rId3">
            <a:alphaModFix/>
          </a:blip>
          <a:stretch>
            <a:fillRect/>
          </a:stretch>
        </p:blipFill>
        <p:spPr>
          <a:xfrm>
            <a:off x="1314850" y="4510425"/>
            <a:ext cx="1532383" cy="633075"/>
          </a:xfrm>
          <a:prstGeom prst="rect">
            <a:avLst/>
          </a:prstGeom>
          <a:noFill/>
          <a:ln>
            <a:noFill/>
          </a:ln>
        </p:spPr>
      </p:pic>
      <p:pic>
        <p:nvPicPr>
          <p:cNvPr id="243" name="Google Shape;243;p34"/>
          <p:cNvPicPr preferRelativeResize="0"/>
          <p:nvPr/>
        </p:nvPicPr>
        <p:blipFill>
          <a:blip r:embed="rId4">
            <a:alphaModFix/>
          </a:blip>
          <a:stretch>
            <a:fillRect/>
          </a:stretch>
        </p:blipFill>
        <p:spPr>
          <a:xfrm>
            <a:off x="2847225" y="4465850"/>
            <a:ext cx="1680013" cy="672000"/>
          </a:xfrm>
          <a:prstGeom prst="rect">
            <a:avLst/>
          </a:prstGeom>
          <a:noFill/>
          <a:ln>
            <a:noFill/>
          </a:ln>
        </p:spPr>
      </p:pic>
      <p:sp>
        <p:nvSpPr>
          <p:cNvPr id="244" name="Google Shape;244;p34"/>
          <p:cNvSpPr txBox="1"/>
          <p:nvPr/>
        </p:nvSpPr>
        <p:spPr>
          <a:xfrm>
            <a:off x="5723200" y="4613275"/>
            <a:ext cx="3705000" cy="4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34343"/>
                </a:solidFill>
                <a:latin typeface="Open Sans"/>
                <a:ea typeface="Open Sans"/>
                <a:cs typeface="Open Sans"/>
                <a:sym typeface="Open Sans"/>
              </a:rPr>
              <a:t>Virginia Polytechnic Institute and State University</a:t>
            </a:r>
            <a:r>
              <a:rPr lang="en" sz="1000" baseline="30000">
                <a:solidFill>
                  <a:srgbClr val="434343"/>
                </a:solidFill>
                <a:latin typeface="Open Sans"/>
                <a:ea typeface="Open Sans"/>
                <a:cs typeface="Open Sans"/>
                <a:sym typeface="Open Sans"/>
              </a:rPr>
              <a:t>1</a:t>
            </a:r>
            <a:endParaRPr sz="1000" baseline="30000">
              <a:solidFill>
                <a:srgbClr val="434343"/>
              </a:solidFill>
              <a:latin typeface="Open Sans"/>
              <a:ea typeface="Open Sans"/>
              <a:cs typeface="Open Sans"/>
              <a:sym typeface="Open Sans"/>
            </a:endParaRPr>
          </a:p>
          <a:p>
            <a:pPr marL="0" lvl="0" indent="0" algn="l" rtl="0">
              <a:spcBef>
                <a:spcPts val="0"/>
              </a:spcBef>
              <a:spcAft>
                <a:spcPts val="0"/>
              </a:spcAft>
              <a:buNone/>
            </a:pPr>
            <a:r>
              <a:rPr lang="en" sz="1000">
                <a:solidFill>
                  <a:srgbClr val="434343"/>
                </a:solidFill>
                <a:latin typeface="Open Sans"/>
                <a:ea typeface="Open Sans"/>
                <a:cs typeface="Open Sans"/>
                <a:sym typeface="Open Sans"/>
              </a:rPr>
              <a:t>Virginia Department of Environmental Quality</a:t>
            </a:r>
            <a:r>
              <a:rPr lang="en" sz="1000" baseline="30000">
                <a:solidFill>
                  <a:srgbClr val="434343"/>
                </a:solidFill>
                <a:latin typeface="Open Sans"/>
                <a:ea typeface="Open Sans"/>
                <a:cs typeface="Open Sans"/>
                <a:sym typeface="Open Sans"/>
              </a:rPr>
              <a:t>2</a:t>
            </a:r>
            <a:endParaRPr sz="1000" baseline="30000">
              <a:solidFill>
                <a:srgbClr val="434343"/>
              </a:solidFill>
              <a:latin typeface="Open Sans"/>
              <a:ea typeface="Open Sans"/>
              <a:cs typeface="Open Sans"/>
              <a:sym typeface="Open Sans"/>
            </a:endParaRPr>
          </a:p>
          <a:p>
            <a:pPr marL="0" lvl="0" indent="0" algn="l" rtl="0">
              <a:spcBef>
                <a:spcPts val="0"/>
              </a:spcBef>
              <a:spcAft>
                <a:spcPts val="0"/>
              </a:spcAft>
              <a:buNone/>
            </a:pPr>
            <a:endParaRPr sz="1100" baseline="30000"/>
          </a:p>
        </p:txBody>
      </p:sp>
      <p:sp>
        <p:nvSpPr>
          <p:cNvPr id="245" name="Google Shape;245;p34"/>
          <p:cNvSpPr txBox="1"/>
          <p:nvPr/>
        </p:nvSpPr>
        <p:spPr>
          <a:xfrm>
            <a:off x="311700" y="1017050"/>
            <a:ext cx="8520600" cy="69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a:latin typeface="Open Sans"/>
                <a:ea typeface="Open Sans"/>
                <a:cs typeface="Open Sans"/>
                <a:sym typeface="Open Sans"/>
              </a:rPr>
              <a:t>Progress Report</a:t>
            </a:r>
            <a:endParaRPr sz="3600">
              <a:solidFill>
                <a:srgbClr val="000000"/>
              </a:solidFill>
              <a:latin typeface="Open Sans"/>
              <a:ea typeface="Open Sans"/>
              <a:cs typeface="Open Sans"/>
              <a:sym typeface="Open Sans"/>
            </a:endParaRPr>
          </a:p>
        </p:txBody>
      </p:sp>
      <p:cxnSp>
        <p:nvCxnSpPr>
          <p:cNvPr id="246" name="Google Shape;246;p34"/>
          <p:cNvCxnSpPr/>
          <p:nvPr/>
        </p:nvCxnSpPr>
        <p:spPr>
          <a:xfrm rot="10800000" flipH="1">
            <a:off x="332850" y="1607700"/>
            <a:ext cx="7887900" cy="12600"/>
          </a:xfrm>
          <a:prstGeom prst="straightConnector1">
            <a:avLst/>
          </a:prstGeom>
          <a:noFill/>
          <a:ln w="9525" cap="flat" cmpd="sng">
            <a:solidFill>
              <a:srgbClr val="275799"/>
            </a:solidFill>
            <a:prstDash val="solid"/>
            <a:round/>
            <a:headEnd type="none" w="med" len="med"/>
            <a:tailEnd type="none" w="med" len="med"/>
          </a:ln>
        </p:spPr>
      </p:cxnSp>
      <p:sp>
        <p:nvSpPr>
          <p:cNvPr id="247" name="Google Shape;247;p34"/>
          <p:cNvSpPr txBox="1"/>
          <p:nvPr/>
        </p:nvSpPr>
        <p:spPr>
          <a:xfrm>
            <a:off x="1020850" y="2067175"/>
            <a:ext cx="49509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595959"/>
                </a:solidFill>
                <a:latin typeface="Open Sans"/>
                <a:ea typeface="Open Sans"/>
                <a:cs typeface="Open Sans"/>
                <a:sym typeface="Open Sans"/>
              </a:rPr>
              <a:t>Feb 26 - Mar 24</a:t>
            </a:r>
            <a:endParaRPr sz="2400">
              <a:solidFill>
                <a:srgbClr val="595959"/>
              </a:solidFill>
              <a:latin typeface="Open Sans"/>
              <a:ea typeface="Open Sans"/>
              <a:cs typeface="Open Sans"/>
              <a:sym typeface="Open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ew sec" type="secHead">
  <p:cSld name="SECTION_HEADER">
    <p:spTree>
      <p:nvGrpSpPr>
        <p:cNvPr id="1" name="Shape 248"/>
        <p:cNvGrpSpPr/>
        <p:nvPr/>
      </p:nvGrpSpPr>
      <p:grpSpPr>
        <a:xfrm>
          <a:off x="0" y="0"/>
          <a:ext cx="0" cy="0"/>
          <a:chOff x="0" y="0"/>
          <a:chExt cx="0" cy="0"/>
        </a:xfrm>
      </p:grpSpPr>
      <p:sp>
        <p:nvSpPr>
          <p:cNvPr id="249" name="Google Shape;249;p35"/>
          <p:cNvSpPr txBox="1">
            <a:spLocks noGrp="1"/>
          </p:cNvSpPr>
          <p:nvPr>
            <p:ph type="title"/>
          </p:nvPr>
        </p:nvSpPr>
        <p:spPr>
          <a:xfrm>
            <a:off x="311700" y="2150850"/>
            <a:ext cx="5657400" cy="841800"/>
          </a:xfrm>
          <a:prstGeom prst="rect">
            <a:avLst/>
          </a:prstGeom>
        </p:spPr>
        <p:txBody>
          <a:bodyPr spcFirstLastPara="1" wrap="square" lIns="91425" tIns="91425" rIns="91425" bIns="91425" anchor="ctr" anchorCtr="0"/>
          <a:lstStyle>
            <a:lvl1pPr lvl="0" rtl="0">
              <a:spcBef>
                <a:spcPts val="0"/>
              </a:spcBef>
              <a:spcAft>
                <a:spcPts val="0"/>
              </a:spcAft>
              <a:buSzPts val="3000"/>
              <a:buFont typeface="Open Sans"/>
              <a:buNone/>
              <a:defRPr sz="3000">
                <a:latin typeface="Open Sans"/>
                <a:ea typeface="Open Sans"/>
                <a:cs typeface="Open Sans"/>
                <a:sym typeface="Ope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0" name="Google Shape;250;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251" name="Google Shape;251;p35"/>
          <p:cNvCxnSpPr/>
          <p:nvPr/>
        </p:nvCxnSpPr>
        <p:spPr>
          <a:xfrm rot="10800000" flipH="1">
            <a:off x="417275" y="2907025"/>
            <a:ext cx="7887900" cy="12600"/>
          </a:xfrm>
          <a:prstGeom prst="straightConnector1">
            <a:avLst/>
          </a:prstGeom>
          <a:noFill/>
          <a:ln w="9525" cap="flat" cmpd="sng">
            <a:solidFill>
              <a:srgbClr val="275799"/>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400"/>
              <a:buFont typeface="Open Sans"/>
              <a:buNone/>
              <a:defRPr sz="2400">
                <a:latin typeface="Open Sans"/>
                <a:ea typeface="Open Sans"/>
                <a:cs typeface="Open Sans"/>
                <a:sym typeface="Ope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Open Sans"/>
              <a:buChar char="●"/>
              <a:defRPr>
                <a:latin typeface="Open Sans"/>
                <a:ea typeface="Open Sans"/>
                <a:cs typeface="Open Sans"/>
                <a:sym typeface="Open Sans"/>
              </a:defRPr>
            </a:lvl1pPr>
            <a:lvl2pPr marL="914400" lvl="1" indent="-317500" rtl="0">
              <a:spcBef>
                <a:spcPts val="1600"/>
              </a:spcBef>
              <a:spcAft>
                <a:spcPts val="0"/>
              </a:spcAft>
              <a:buSzPts val="1400"/>
              <a:buFont typeface="Open Sans"/>
              <a:buChar char="○"/>
              <a:defRPr>
                <a:latin typeface="Open Sans"/>
                <a:ea typeface="Open Sans"/>
                <a:cs typeface="Open Sans"/>
                <a:sym typeface="Open Sans"/>
              </a:defRPr>
            </a:lvl2pPr>
            <a:lvl3pPr marL="1371600" lvl="2" indent="-317500" rtl="0">
              <a:spcBef>
                <a:spcPts val="1600"/>
              </a:spcBef>
              <a:spcAft>
                <a:spcPts val="0"/>
              </a:spcAft>
              <a:buSzPts val="1400"/>
              <a:buFont typeface="Open Sans"/>
              <a:buChar char="■"/>
              <a:defRPr>
                <a:latin typeface="Open Sans"/>
                <a:ea typeface="Open Sans"/>
                <a:cs typeface="Open Sans"/>
                <a:sym typeface="Open Sans"/>
              </a:defRPr>
            </a:lvl3pPr>
            <a:lvl4pPr marL="1828800" lvl="3" indent="-317500" rtl="0">
              <a:spcBef>
                <a:spcPts val="1600"/>
              </a:spcBef>
              <a:spcAft>
                <a:spcPts val="0"/>
              </a:spcAft>
              <a:buSzPts val="1400"/>
              <a:buFont typeface="Open Sans"/>
              <a:buChar char="●"/>
              <a:defRPr>
                <a:latin typeface="Open Sans"/>
                <a:ea typeface="Open Sans"/>
                <a:cs typeface="Open Sans"/>
                <a:sym typeface="Open Sans"/>
              </a:defRPr>
            </a:lvl4pPr>
            <a:lvl5pPr marL="2286000" lvl="4" indent="-317500" rtl="0">
              <a:spcBef>
                <a:spcPts val="1600"/>
              </a:spcBef>
              <a:spcAft>
                <a:spcPts val="0"/>
              </a:spcAft>
              <a:buSzPts val="1400"/>
              <a:buFont typeface="Open Sans"/>
              <a:buChar char="○"/>
              <a:defRPr>
                <a:latin typeface="Open Sans"/>
                <a:ea typeface="Open Sans"/>
                <a:cs typeface="Open Sans"/>
                <a:sym typeface="Open Sans"/>
              </a:defRPr>
            </a:lvl5pPr>
            <a:lvl6pPr marL="2743200" lvl="5" indent="-317500" rtl="0">
              <a:spcBef>
                <a:spcPts val="1600"/>
              </a:spcBef>
              <a:spcAft>
                <a:spcPts val="0"/>
              </a:spcAft>
              <a:buSzPts val="1400"/>
              <a:buFont typeface="Open Sans"/>
              <a:buChar char="■"/>
              <a:defRPr>
                <a:latin typeface="Open Sans"/>
                <a:ea typeface="Open Sans"/>
                <a:cs typeface="Open Sans"/>
                <a:sym typeface="Open Sans"/>
              </a:defRPr>
            </a:lvl6pPr>
            <a:lvl7pPr marL="3200400" lvl="6" indent="-317500" rtl="0">
              <a:spcBef>
                <a:spcPts val="1600"/>
              </a:spcBef>
              <a:spcAft>
                <a:spcPts val="0"/>
              </a:spcAft>
              <a:buSzPts val="1400"/>
              <a:buFont typeface="Open Sans"/>
              <a:buChar char="●"/>
              <a:defRPr>
                <a:latin typeface="Open Sans"/>
                <a:ea typeface="Open Sans"/>
                <a:cs typeface="Open Sans"/>
                <a:sym typeface="Open Sans"/>
              </a:defRPr>
            </a:lvl7pPr>
            <a:lvl8pPr marL="3657600" lvl="7" indent="-317500" rtl="0">
              <a:spcBef>
                <a:spcPts val="1600"/>
              </a:spcBef>
              <a:spcAft>
                <a:spcPts val="0"/>
              </a:spcAft>
              <a:buSzPts val="1400"/>
              <a:buFont typeface="Open Sans"/>
              <a:buChar char="○"/>
              <a:defRPr>
                <a:latin typeface="Open Sans"/>
                <a:ea typeface="Open Sans"/>
                <a:cs typeface="Open Sans"/>
                <a:sym typeface="Open Sans"/>
              </a:defRPr>
            </a:lvl8pPr>
            <a:lvl9pPr marL="4114800" lvl="8" indent="-317500" rtl="0">
              <a:spcBef>
                <a:spcPts val="1600"/>
              </a:spcBef>
              <a:spcAft>
                <a:spcPts val="1600"/>
              </a:spcAft>
              <a:buSzPts val="1400"/>
              <a:buFont typeface="Open Sans"/>
              <a:buChar char="■"/>
              <a:defRPr>
                <a:latin typeface="Open Sans"/>
                <a:ea typeface="Open Sans"/>
                <a:cs typeface="Open Sans"/>
                <a:sym typeface="Open Sans"/>
              </a:defRPr>
            </a:lvl9pPr>
          </a:lstStyle>
          <a:p>
            <a:endParaRPr/>
          </a:p>
        </p:txBody>
      </p:sp>
      <p:sp>
        <p:nvSpPr>
          <p:cNvPr id="255" name="Google Shape;25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256" name="Google Shape;256;p36"/>
          <p:cNvCxnSpPr/>
          <p:nvPr/>
        </p:nvCxnSpPr>
        <p:spPr>
          <a:xfrm rot="10800000" flipH="1">
            <a:off x="311700" y="933675"/>
            <a:ext cx="7887900" cy="12600"/>
          </a:xfrm>
          <a:prstGeom prst="straightConnector1">
            <a:avLst/>
          </a:prstGeom>
          <a:noFill/>
          <a:ln w="9525" cap="flat" cmpd="sng">
            <a:solidFill>
              <a:srgbClr val="275799"/>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7"/>
        <p:cNvGrpSpPr/>
        <p:nvPr/>
      </p:nvGrpSpPr>
      <p:grpSpPr>
        <a:xfrm>
          <a:off x="0" y="0"/>
          <a:ext cx="0" cy="0"/>
          <a:chOff x="0" y="0"/>
          <a:chExt cx="0" cy="0"/>
        </a:xfrm>
      </p:grpSpPr>
      <p:sp>
        <p:nvSpPr>
          <p:cNvPr id="258" name="Google Shape;258;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ata Sources">
  <p:cSld name="TITLE_AND_BODY_1_1">
    <p:spTree>
      <p:nvGrpSpPr>
        <p:cNvPr id="1" name="Shape 52"/>
        <p:cNvGrpSpPr/>
        <p:nvPr/>
      </p:nvGrpSpPr>
      <p:grpSpPr>
        <a:xfrm>
          <a:off x="0" y="0"/>
          <a:ext cx="0" cy="0"/>
          <a:chOff x="0" y="0"/>
          <a:chExt cx="0" cy="0"/>
        </a:xfrm>
      </p:grpSpPr>
      <p:sp>
        <p:nvSpPr>
          <p:cNvPr id="53" name="Google Shape;53;p5"/>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 name="Google Shape;5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55" name="Google Shape;55;p5"/>
          <p:cNvCxnSpPr/>
          <p:nvPr/>
        </p:nvCxnSpPr>
        <p:spPr>
          <a:xfrm rot="10800000" flipH="1">
            <a:off x="288725" y="584475"/>
            <a:ext cx="7887900" cy="12600"/>
          </a:xfrm>
          <a:prstGeom prst="straightConnector1">
            <a:avLst/>
          </a:prstGeom>
          <a:noFill/>
          <a:ln w="9525" cap="flat" cmpd="sng">
            <a:solidFill>
              <a:srgbClr val="275799"/>
            </a:solidFill>
            <a:prstDash val="solid"/>
            <a:round/>
            <a:headEnd type="none" w="med" len="med"/>
            <a:tailEnd type="none" w="med" len="med"/>
          </a:ln>
        </p:spPr>
      </p:cxnSp>
      <p:sp>
        <p:nvSpPr>
          <p:cNvPr id="56" name="Google Shape;56;p5"/>
          <p:cNvSpPr txBox="1"/>
          <p:nvPr/>
        </p:nvSpPr>
        <p:spPr>
          <a:xfrm>
            <a:off x="70050" y="4808700"/>
            <a:ext cx="9258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Purpose</a:t>
            </a:r>
            <a:endParaRPr sz="1200">
              <a:solidFill>
                <a:srgbClr val="666666"/>
              </a:solidFill>
              <a:latin typeface="Open Sans"/>
              <a:ea typeface="Open Sans"/>
              <a:cs typeface="Open Sans"/>
              <a:sym typeface="Open Sans"/>
            </a:endParaRPr>
          </a:p>
        </p:txBody>
      </p:sp>
      <p:sp>
        <p:nvSpPr>
          <p:cNvPr id="57" name="Google Shape;57;p5"/>
          <p:cNvSpPr txBox="1"/>
          <p:nvPr/>
        </p:nvSpPr>
        <p:spPr>
          <a:xfrm>
            <a:off x="1107125" y="4808700"/>
            <a:ext cx="16266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Literature Review</a:t>
            </a:r>
            <a:endParaRPr sz="1200">
              <a:solidFill>
                <a:srgbClr val="666666"/>
              </a:solidFill>
              <a:latin typeface="Open Sans"/>
              <a:ea typeface="Open Sans"/>
              <a:cs typeface="Open Sans"/>
              <a:sym typeface="Open Sans"/>
            </a:endParaRPr>
          </a:p>
        </p:txBody>
      </p:sp>
      <p:sp>
        <p:nvSpPr>
          <p:cNvPr id="58" name="Google Shape;58;p5"/>
          <p:cNvSpPr txBox="1"/>
          <p:nvPr/>
        </p:nvSpPr>
        <p:spPr>
          <a:xfrm>
            <a:off x="4234275" y="4830450"/>
            <a:ext cx="963300" cy="29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Methods</a:t>
            </a:r>
            <a:endParaRPr sz="1200">
              <a:solidFill>
                <a:srgbClr val="666666"/>
              </a:solidFill>
              <a:latin typeface="Open Sans"/>
              <a:ea typeface="Open Sans"/>
              <a:cs typeface="Open Sans"/>
              <a:sym typeface="Open Sans"/>
            </a:endParaRPr>
          </a:p>
        </p:txBody>
      </p:sp>
      <p:cxnSp>
        <p:nvCxnSpPr>
          <p:cNvPr id="59" name="Google Shape;59;p5"/>
          <p:cNvCxnSpPr/>
          <p:nvPr/>
        </p:nvCxnSpPr>
        <p:spPr>
          <a:xfrm rot="10800000">
            <a:off x="1051488" y="4871100"/>
            <a:ext cx="0" cy="210000"/>
          </a:xfrm>
          <a:prstGeom prst="straightConnector1">
            <a:avLst/>
          </a:prstGeom>
          <a:noFill/>
          <a:ln w="19050" cap="flat" cmpd="sng">
            <a:solidFill>
              <a:srgbClr val="275799"/>
            </a:solidFill>
            <a:prstDash val="solid"/>
            <a:round/>
            <a:headEnd type="none" w="med" len="med"/>
            <a:tailEnd type="none" w="med" len="med"/>
          </a:ln>
        </p:spPr>
      </p:cxnSp>
      <p:cxnSp>
        <p:nvCxnSpPr>
          <p:cNvPr id="60" name="Google Shape;60;p5"/>
          <p:cNvCxnSpPr/>
          <p:nvPr/>
        </p:nvCxnSpPr>
        <p:spPr>
          <a:xfrm rot="10800000">
            <a:off x="2789363" y="4871100"/>
            <a:ext cx="0" cy="210000"/>
          </a:xfrm>
          <a:prstGeom prst="straightConnector1">
            <a:avLst/>
          </a:prstGeom>
          <a:noFill/>
          <a:ln w="19050" cap="flat" cmpd="sng">
            <a:solidFill>
              <a:srgbClr val="275799"/>
            </a:solidFill>
            <a:prstDash val="solid"/>
            <a:round/>
            <a:headEnd type="none" w="med" len="med"/>
            <a:tailEnd type="none" w="med" len="med"/>
          </a:ln>
        </p:spPr>
      </p:cxnSp>
      <p:cxnSp>
        <p:nvCxnSpPr>
          <p:cNvPr id="61" name="Google Shape;61;p5"/>
          <p:cNvCxnSpPr/>
          <p:nvPr/>
        </p:nvCxnSpPr>
        <p:spPr>
          <a:xfrm rot="10800000">
            <a:off x="5253213" y="4871100"/>
            <a:ext cx="0" cy="210000"/>
          </a:xfrm>
          <a:prstGeom prst="straightConnector1">
            <a:avLst/>
          </a:prstGeom>
          <a:noFill/>
          <a:ln w="19050" cap="flat" cmpd="sng">
            <a:solidFill>
              <a:srgbClr val="275799"/>
            </a:solidFill>
            <a:prstDash val="solid"/>
            <a:round/>
            <a:headEnd type="none" w="med" len="med"/>
            <a:tailEnd type="none" w="med" len="med"/>
          </a:ln>
        </p:spPr>
      </p:cxnSp>
      <p:sp>
        <p:nvSpPr>
          <p:cNvPr id="62" name="Google Shape;62;p5"/>
          <p:cNvSpPr txBox="1"/>
          <p:nvPr/>
        </p:nvSpPr>
        <p:spPr>
          <a:xfrm>
            <a:off x="5308850" y="4808700"/>
            <a:ext cx="8496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Results</a:t>
            </a:r>
            <a:endParaRPr sz="1200">
              <a:solidFill>
                <a:srgbClr val="666666"/>
              </a:solidFill>
              <a:latin typeface="Open Sans"/>
              <a:ea typeface="Open Sans"/>
              <a:cs typeface="Open Sans"/>
              <a:sym typeface="Open Sans"/>
            </a:endParaRPr>
          </a:p>
        </p:txBody>
      </p:sp>
      <p:cxnSp>
        <p:nvCxnSpPr>
          <p:cNvPr id="63" name="Google Shape;63;p5"/>
          <p:cNvCxnSpPr/>
          <p:nvPr/>
        </p:nvCxnSpPr>
        <p:spPr>
          <a:xfrm rot="10800000">
            <a:off x="6214088" y="4871100"/>
            <a:ext cx="0" cy="210000"/>
          </a:xfrm>
          <a:prstGeom prst="straightConnector1">
            <a:avLst/>
          </a:prstGeom>
          <a:noFill/>
          <a:ln w="19050" cap="flat" cmpd="sng">
            <a:solidFill>
              <a:srgbClr val="275799"/>
            </a:solidFill>
            <a:prstDash val="solid"/>
            <a:round/>
            <a:headEnd type="none" w="med" len="med"/>
            <a:tailEnd type="none" w="med" len="med"/>
          </a:ln>
        </p:spPr>
      </p:cxnSp>
      <p:sp>
        <p:nvSpPr>
          <p:cNvPr id="64" name="Google Shape;64;p5"/>
          <p:cNvSpPr txBox="1"/>
          <p:nvPr/>
        </p:nvSpPr>
        <p:spPr>
          <a:xfrm>
            <a:off x="6269725" y="4808700"/>
            <a:ext cx="11229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Discussion</a:t>
            </a:r>
            <a:endParaRPr sz="1200">
              <a:solidFill>
                <a:srgbClr val="666666"/>
              </a:solidFill>
              <a:latin typeface="Open Sans"/>
              <a:ea typeface="Open Sans"/>
              <a:cs typeface="Open Sans"/>
              <a:sym typeface="Open Sans"/>
            </a:endParaRPr>
          </a:p>
        </p:txBody>
      </p:sp>
      <p:cxnSp>
        <p:nvCxnSpPr>
          <p:cNvPr id="65" name="Google Shape;65;p5"/>
          <p:cNvCxnSpPr/>
          <p:nvPr/>
        </p:nvCxnSpPr>
        <p:spPr>
          <a:xfrm rot="10800000">
            <a:off x="7448263" y="4871100"/>
            <a:ext cx="0" cy="210000"/>
          </a:xfrm>
          <a:prstGeom prst="straightConnector1">
            <a:avLst/>
          </a:prstGeom>
          <a:noFill/>
          <a:ln w="19050" cap="flat" cmpd="sng">
            <a:solidFill>
              <a:srgbClr val="275799"/>
            </a:solidFill>
            <a:prstDash val="solid"/>
            <a:round/>
            <a:headEnd type="none" w="med" len="med"/>
            <a:tailEnd type="none" w="med" len="med"/>
          </a:ln>
        </p:spPr>
      </p:cxnSp>
      <p:sp>
        <p:nvSpPr>
          <p:cNvPr id="66" name="Google Shape;66;p5"/>
          <p:cNvSpPr txBox="1"/>
          <p:nvPr/>
        </p:nvSpPr>
        <p:spPr>
          <a:xfrm>
            <a:off x="7503900" y="4808700"/>
            <a:ext cx="12405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Conclusions</a:t>
            </a:r>
            <a:endParaRPr sz="1200">
              <a:solidFill>
                <a:srgbClr val="666666"/>
              </a:solidFill>
              <a:latin typeface="Open Sans"/>
              <a:ea typeface="Open Sans"/>
              <a:cs typeface="Open Sans"/>
              <a:sym typeface="Open Sans"/>
            </a:endParaRPr>
          </a:p>
        </p:txBody>
      </p:sp>
      <p:sp>
        <p:nvSpPr>
          <p:cNvPr id="67" name="Google Shape;67;p5"/>
          <p:cNvSpPr txBox="1"/>
          <p:nvPr/>
        </p:nvSpPr>
        <p:spPr>
          <a:xfrm>
            <a:off x="2845000" y="4808700"/>
            <a:ext cx="12780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Data Sources</a:t>
            </a:r>
            <a:endParaRPr sz="1200">
              <a:latin typeface="Open Sans"/>
              <a:ea typeface="Open Sans"/>
              <a:cs typeface="Open Sans"/>
              <a:sym typeface="Open Sans"/>
            </a:endParaRPr>
          </a:p>
        </p:txBody>
      </p:sp>
      <p:cxnSp>
        <p:nvCxnSpPr>
          <p:cNvPr id="68" name="Google Shape;68;p5"/>
          <p:cNvCxnSpPr/>
          <p:nvPr/>
        </p:nvCxnSpPr>
        <p:spPr>
          <a:xfrm rot="10800000">
            <a:off x="4178638" y="4871100"/>
            <a:ext cx="0" cy="210000"/>
          </a:xfrm>
          <a:prstGeom prst="straightConnector1">
            <a:avLst/>
          </a:prstGeom>
          <a:noFill/>
          <a:ln w="19050" cap="flat" cmpd="sng">
            <a:solidFill>
              <a:srgbClr val="275799"/>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ethods">
  <p:cSld name="TITLE_AND_BODY_1_1_1">
    <p:spTree>
      <p:nvGrpSpPr>
        <p:cNvPr id="1" name="Shape 69"/>
        <p:cNvGrpSpPr/>
        <p:nvPr/>
      </p:nvGrpSpPr>
      <p:grpSpPr>
        <a:xfrm>
          <a:off x="0" y="0"/>
          <a:ext cx="0" cy="0"/>
          <a:chOff x="0" y="0"/>
          <a:chExt cx="0" cy="0"/>
        </a:xfrm>
      </p:grpSpPr>
      <p:sp>
        <p:nvSpPr>
          <p:cNvPr id="70" name="Google Shape;70;p6"/>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72" name="Google Shape;72;p6"/>
          <p:cNvCxnSpPr/>
          <p:nvPr/>
        </p:nvCxnSpPr>
        <p:spPr>
          <a:xfrm rot="10800000" flipH="1">
            <a:off x="288725" y="584475"/>
            <a:ext cx="7887900" cy="12600"/>
          </a:xfrm>
          <a:prstGeom prst="straightConnector1">
            <a:avLst/>
          </a:prstGeom>
          <a:noFill/>
          <a:ln w="9525" cap="flat" cmpd="sng">
            <a:solidFill>
              <a:srgbClr val="275799"/>
            </a:solidFill>
            <a:prstDash val="solid"/>
            <a:round/>
            <a:headEnd type="none" w="med" len="med"/>
            <a:tailEnd type="none" w="med" len="med"/>
          </a:ln>
        </p:spPr>
      </p:cxnSp>
      <p:sp>
        <p:nvSpPr>
          <p:cNvPr id="73" name="Google Shape;73;p6"/>
          <p:cNvSpPr txBox="1"/>
          <p:nvPr/>
        </p:nvSpPr>
        <p:spPr>
          <a:xfrm>
            <a:off x="70050" y="4808700"/>
            <a:ext cx="9258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Purpose</a:t>
            </a:r>
            <a:endParaRPr sz="1200">
              <a:solidFill>
                <a:srgbClr val="666666"/>
              </a:solidFill>
              <a:latin typeface="Open Sans"/>
              <a:ea typeface="Open Sans"/>
              <a:cs typeface="Open Sans"/>
              <a:sym typeface="Open Sans"/>
            </a:endParaRPr>
          </a:p>
        </p:txBody>
      </p:sp>
      <p:sp>
        <p:nvSpPr>
          <p:cNvPr id="74" name="Google Shape;74;p6"/>
          <p:cNvSpPr txBox="1"/>
          <p:nvPr/>
        </p:nvSpPr>
        <p:spPr>
          <a:xfrm>
            <a:off x="1107125" y="4808700"/>
            <a:ext cx="16266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Literature Review</a:t>
            </a:r>
            <a:endParaRPr sz="1200">
              <a:solidFill>
                <a:srgbClr val="666666"/>
              </a:solidFill>
              <a:latin typeface="Open Sans"/>
              <a:ea typeface="Open Sans"/>
              <a:cs typeface="Open Sans"/>
              <a:sym typeface="Open Sans"/>
            </a:endParaRPr>
          </a:p>
        </p:txBody>
      </p:sp>
      <p:sp>
        <p:nvSpPr>
          <p:cNvPr id="75" name="Google Shape;75;p6"/>
          <p:cNvSpPr txBox="1"/>
          <p:nvPr/>
        </p:nvSpPr>
        <p:spPr>
          <a:xfrm>
            <a:off x="4234275" y="4830450"/>
            <a:ext cx="963300" cy="29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Methods</a:t>
            </a:r>
            <a:endParaRPr sz="1200">
              <a:latin typeface="Open Sans"/>
              <a:ea typeface="Open Sans"/>
              <a:cs typeface="Open Sans"/>
              <a:sym typeface="Open Sans"/>
            </a:endParaRPr>
          </a:p>
        </p:txBody>
      </p:sp>
      <p:cxnSp>
        <p:nvCxnSpPr>
          <p:cNvPr id="76" name="Google Shape;76;p6"/>
          <p:cNvCxnSpPr/>
          <p:nvPr/>
        </p:nvCxnSpPr>
        <p:spPr>
          <a:xfrm rot="10800000">
            <a:off x="1051488" y="4871100"/>
            <a:ext cx="0" cy="210000"/>
          </a:xfrm>
          <a:prstGeom prst="straightConnector1">
            <a:avLst/>
          </a:prstGeom>
          <a:noFill/>
          <a:ln w="19050" cap="flat" cmpd="sng">
            <a:solidFill>
              <a:srgbClr val="275799"/>
            </a:solidFill>
            <a:prstDash val="solid"/>
            <a:round/>
            <a:headEnd type="none" w="med" len="med"/>
            <a:tailEnd type="none" w="med" len="med"/>
          </a:ln>
        </p:spPr>
      </p:cxnSp>
      <p:cxnSp>
        <p:nvCxnSpPr>
          <p:cNvPr id="77" name="Google Shape;77;p6"/>
          <p:cNvCxnSpPr/>
          <p:nvPr/>
        </p:nvCxnSpPr>
        <p:spPr>
          <a:xfrm rot="10800000">
            <a:off x="2789363" y="4871100"/>
            <a:ext cx="0" cy="210000"/>
          </a:xfrm>
          <a:prstGeom prst="straightConnector1">
            <a:avLst/>
          </a:prstGeom>
          <a:noFill/>
          <a:ln w="19050" cap="flat" cmpd="sng">
            <a:solidFill>
              <a:srgbClr val="275799"/>
            </a:solidFill>
            <a:prstDash val="solid"/>
            <a:round/>
            <a:headEnd type="none" w="med" len="med"/>
            <a:tailEnd type="none" w="med" len="med"/>
          </a:ln>
        </p:spPr>
      </p:cxnSp>
      <p:cxnSp>
        <p:nvCxnSpPr>
          <p:cNvPr id="78" name="Google Shape;78;p6"/>
          <p:cNvCxnSpPr/>
          <p:nvPr/>
        </p:nvCxnSpPr>
        <p:spPr>
          <a:xfrm rot="10800000">
            <a:off x="5253213" y="4871100"/>
            <a:ext cx="0" cy="210000"/>
          </a:xfrm>
          <a:prstGeom prst="straightConnector1">
            <a:avLst/>
          </a:prstGeom>
          <a:noFill/>
          <a:ln w="19050" cap="flat" cmpd="sng">
            <a:solidFill>
              <a:srgbClr val="275799"/>
            </a:solidFill>
            <a:prstDash val="solid"/>
            <a:round/>
            <a:headEnd type="none" w="med" len="med"/>
            <a:tailEnd type="none" w="med" len="med"/>
          </a:ln>
        </p:spPr>
      </p:cxnSp>
      <p:sp>
        <p:nvSpPr>
          <p:cNvPr id="79" name="Google Shape;79;p6"/>
          <p:cNvSpPr txBox="1"/>
          <p:nvPr/>
        </p:nvSpPr>
        <p:spPr>
          <a:xfrm>
            <a:off x="5308850" y="4808700"/>
            <a:ext cx="8496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Results</a:t>
            </a:r>
            <a:endParaRPr sz="1200">
              <a:solidFill>
                <a:srgbClr val="666666"/>
              </a:solidFill>
              <a:latin typeface="Open Sans"/>
              <a:ea typeface="Open Sans"/>
              <a:cs typeface="Open Sans"/>
              <a:sym typeface="Open Sans"/>
            </a:endParaRPr>
          </a:p>
        </p:txBody>
      </p:sp>
      <p:cxnSp>
        <p:nvCxnSpPr>
          <p:cNvPr id="80" name="Google Shape;80;p6"/>
          <p:cNvCxnSpPr/>
          <p:nvPr/>
        </p:nvCxnSpPr>
        <p:spPr>
          <a:xfrm rot="10800000">
            <a:off x="6214088" y="4871100"/>
            <a:ext cx="0" cy="210000"/>
          </a:xfrm>
          <a:prstGeom prst="straightConnector1">
            <a:avLst/>
          </a:prstGeom>
          <a:noFill/>
          <a:ln w="19050" cap="flat" cmpd="sng">
            <a:solidFill>
              <a:srgbClr val="275799"/>
            </a:solidFill>
            <a:prstDash val="solid"/>
            <a:round/>
            <a:headEnd type="none" w="med" len="med"/>
            <a:tailEnd type="none" w="med" len="med"/>
          </a:ln>
        </p:spPr>
      </p:cxnSp>
      <p:sp>
        <p:nvSpPr>
          <p:cNvPr id="81" name="Google Shape;81;p6"/>
          <p:cNvSpPr txBox="1"/>
          <p:nvPr/>
        </p:nvSpPr>
        <p:spPr>
          <a:xfrm>
            <a:off x="6269725" y="4808700"/>
            <a:ext cx="11229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Discussion</a:t>
            </a:r>
            <a:endParaRPr sz="1200">
              <a:solidFill>
                <a:srgbClr val="666666"/>
              </a:solidFill>
              <a:latin typeface="Open Sans"/>
              <a:ea typeface="Open Sans"/>
              <a:cs typeface="Open Sans"/>
              <a:sym typeface="Open Sans"/>
            </a:endParaRPr>
          </a:p>
        </p:txBody>
      </p:sp>
      <p:cxnSp>
        <p:nvCxnSpPr>
          <p:cNvPr id="82" name="Google Shape;82;p6"/>
          <p:cNvCxnSpPr/>
          <p:nvPr/>
        </p:nvCxnSpPr>
        <p:spPr>
          <a:xfrm rot="10800000">
            <a:off x="7448263" y="4871100"/>
            <a:ext cx="0" cy="210000"/>
          </a:xfrm>
          <a:prstGeom prst="straightConnector1">
            <a:avLst/>
          </a:prstGeom>
          <a:noFill/>
          <a:ln w="19050" cap="flat" cmpd="sng">
            <a:solidFill>
              <a:srgbClr val="275799"/>
            </a:solidFill>
            <a:prstDash val="solid"/>
            <a:round/>
            <a:headEnd type="none" w="med" len="med"/>
            <a:tailEnd type="none" w="med" len="med"/>
          </a:ln>
        </p:spPr>
      </p:cxnSp>
      <p:sp>
        <p:nvSpPr>
          <p:cNvPr id="83" name="Google Shape;83;p6"/>
          <p:cNvSpPr txBox="1"/>
          <p:nvPr/>
        </p:nvSpPr>
        <p:spPr>
          <a:xfrm>
            <a:off x="7503900" y="4808700"/>
            <a:ext cx="12405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Conclusions</a:t>
            </a:r>
            <a:endParaRPr sz="1200">
              <a:solidFill>
                <a:srgbClr val="666666"/>
              </a:solidFill>
              <a:latin typeface="Open Sans"/>
              <a:ea typeface="Open Sans"/>
              <a:cs typeface="Open Sans"/>
              <a:sym typeface="Open Sans"/>
            </a:endParaRPr>
          </a:p>
        </p:txBody>
      </p:sp>
      <p:sp>
        <p:nvSpPr>
          <p:cNvPr id="84" name="Google Shape;84;p6"/>
          <p:cNvSpPr txBox="1"/>
          <p:nvPr/>
        </p:nvSpPr>
        <p:spPr>
          <a:xfrm>
            <a:off x="2845000" y="4808700"/>
            <a:ext cx="12780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Data Sources</a:t>
            </a:r>
            <a:endParaRPr sz="1200">
              <a:solidFill>
                <a:srgbClr val="666666"/>
              </a:solidFill>
              <a:latin typeface="Open Sans"/>
              <a:ea typeface="Open Sans"/>
              <a:cs typeface="Open Sans"/>
              <a:sym typeface="Open Sans"/>
            </a:endParaRPr>
          </a:p>
        </p:txBody>
      </p:sp>
      <p:cxnSp>
        <p:nvCxnSpPr>
          <p:cNvPr id="85" name="Google Shape;85;p6"/>
          <p:cNvCxnSpPr/>
          <p:nvPr/>
        </p:nvCxnSpPr>
        <p:spPr>
          <a:xfrm rot="10800000">
            <a:off x="4178638" y="4871100"/>
            <a:ext cx="0" cy="210000"/>
          </a:xfrm>
          <a:prstGeom prst="straightConnector1">
            <a:avLst/>
          </a:prstGeom>
          <a:noFill/>
          <a:ln w="19050" cap="flat" cmpd="sng">
            <a:solidFill>
              <a:srgbClr val="275799"/>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sults">
  <p:cSld name="TITLE_AND_BODY_1_1_1_1">
    <p:spTree>
      <p:nvGrpSpPr>
        <p:cNvPr id="1" name="Shape 86"/>
        <p:cNvGrpSpPr/>
        <p:nvPr/>
      </p:nvGrpSpPr>
      <p:grpSpPr>
        <a:xfrm>
          <a:off x="0" y="0"/>
          <a:ext cx="0" cy="0"/>
          <a:chOff x="0" y="0"/>
          <a:chExt cx="0" cy="0"/>
        </a:xfrm>
      </p:grpSpPr>
      <p:sp>
        <p:nvSpPr>
          <p:cNvPr id="87" name="Google Shape;87;p7"/>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 name="Google Shape;8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89" name="Google Shape;89;p7"/>
          <p:cNvCxnSpPr/>
          <p:nvPr/>
        </p:nvCxnSpPr>
        <p:spPr>
          <a:xfrm rot="10800000" flipH="1">
            <a:off x="288725" y="584475"/>
            <a:ext cx="7887900" cy="12600"/>
          </a:xfrm>
          <a:prstGeom prst="straightConnector1">
            <a:avLst/>
          </a:prstGeom>
          <a:noFill/>
          <a:ln w="9525" cap="flat" cmpd="sng">
            <a:solidFill>
              <a:srgbClr val="275799"/>
            </a:solidFill>
            <a:prstDash val="solid"/>
            <a:round/>
            <a:headEnd type="none" w="med" len="med"/>
            <a:tailEnd type="none" w="med" len="med"/>
          </a:ln>
        </p:spPr>
      </p:cxnSp>
      <p:sp>
        <p:nvSpPr>
          <p:cNvPr id="90" name="Google Shape;90;p7"/>
          <p:cNvSpPr txBox="1"/>
          <p:nvPr/>
        </p:nvSpPr>
        <p:spPr>
          <a:xfrm>
            <a:off x="70050" y="4808700"/>
            <a:ext cx="9258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Purpose</a:t>
            </a:r>
            <a:endParaRPr sz="1200">
              <a:solidFill>
                <a:srgbClr val="666666"/>
              </a:solidFill>
              <a:latin typeface="Open Sans"/>
              <a:ea typeface="Open Sans"/>
              <a:cs typeface="Open Sans"/>
              <a:sym typeface="Open Sans"/>
            </a:endParaRPr>
          </a:p>
        </p:txBody>
      </p:sp>
      <p:sp>
        <p:nvSpPr>
          <p:cNvPr id="91" name="Google Shape;91;p7"/>
          <p:cNvSpPr txBox="1"/>
          <p:nvPr/>
        </p:nvSpPr>
        <p:spPr>
          <a:xfrm>
            <a:off x="1107125" y="4808700"/>
            <a:ext cx="16266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Literature Review</a:t>
            </a:r>
            <a:endParaRPr sz="1200">
              <a:solidFill>
                <a:srgbClr val="666666"/>
              </a:solidFill>
              <a:latin typeface="Open Sans"/>
              <a:ea typeface="Open Sans"/>
              <a:cs typeface="Open Sans"/>
              <a:sym typeface="Open Sans"/>
            </a:endParaRPr>
          </a:p>
        </p:txBody>
      </p:sp>
      <p:sp>
        <p:nvSpPr>
          <p:cNvPr id="92" name="Google Shape;92;p7"/>
          <p:cNvSpPr txBox="1"/>
          <p:nvPr/>
        </p:nvSpPr>
        <p:spPr>
          <a:xfrm>
            <a:off x="4234275" y="4830450"/>
            <a:ext cx="963300" cy="29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Methods</a:t>
            </a:r>
            <a:endParaRPr sz="1200">
              <a:solidFill>
                <a:srgbClr val="666666"/>
              </a:solidFill>
              <a:latin typeface="Open Sans"/>
              <a:ea typeface="Open Sans"/>
              <a:cs typeface="Open Sans"/>
              <a:sym typeface="Open Sans"/>
            </a:endParaRPr>
          </a:p>
        </p:txBody>
      </p:sp>
      <p:cxnSp>
        <p:nvCxnSpPr>
          <p:cNvPr id="93" name="Google Shape;93;p7"/>
          <p:cNvCxnSpPr/>
          <p:nvPr/>
        </p:nvCxnSpPr>
        <p:spPr>
          <a:xfrm rot="10800000">
            <a:off x="1051488" y="4871100"/>
            <a:ext cx="0" cy="210000"/>
          </a:xfrm>
          <a:prstGeom prst="straightConnector1">
            <a:avLst/>
          </a:prstGeom>
          <a:noFill/>
          <a:ln w="19050" cap="flat" cmpd="sng">
            <a:solidFill>
              <a:srgbClr val="275799"/>
            </a:solidFill>
            <a:prstDash val="solid"/>
            <a:round/>
            <a:headEnd type="none" w="med" len="med"/>
            <a:tailEnd type="none" w="med" len="med"/>
          </a:ln>
        </p:spPr>
      </p:cxnSp>
      <p:cxnSp>
        <p:nvCxnSpPr>
          <p:cNvPr id="94" name="Google Shape;94;p7"/>
          <p:cNvCxnSpPr/>
          <p:nvPr/>
        </p:nvCxnSpPr>
        <p:spPr>
          <a:xfrm rot="10800000">
            <a:off x="2789363" y="4871100"/>
            <a:ext cx="0" cy="210000"/>
          </a:xfrm>
          <a:prstGeom prst="straightConnector1">
            <a:avLst/>
          </a:prstGeom>
          <a:noFill/>
          <a:ln w="19050" cap="flat" cmpd="sng">
            <a:solidFill>
              <a:srgbClr val="275799"/>
            </a:solidFill>
            <a:prstDash val="solid"/>
            <a:round/>
            <a:headEnd type="none" w="med" len="med"/>
            <a:tailEnd type="none" w="med" len="med"/>
          </a:ln>
        </p:spPr>
      </p:cxnSp>
      <p:cxnSp>
        <p:nvCxnSpPr>
          <p:cNvPr id="95" name="Google Shape;95;p7"/>
          <p:cNvCxnSpPr/>
          <p:nvPr/>
        </p:nvCxnSpPr>
        <p:spPr>
          <a:xfrm rot="10800000">
            <a:off x="5253213" y="4871100"/>
            <a:ext cx="0" cy="210000"/>
          </a:xfrm>
          <a:prstGeom prst="straightConnector1">
            <a:avLst/>
          </a:prstGeom>
          <a:noFill/>
          <a:ln w="19050" cap="flat" cmpd="sng">
            <a:solidFill>
              <a:srgbClr val="275799"/>
            </a:solidFill>
            <a:prstDash val="solid"/>
            <a:round/>
            <a:headEnd type="none" w="med" len="med"/>
            <a:tailEnd type="none" w="med" len="med"/>
          </a:ln>
        </p:spPr>
      </p:cxnSp>
      <p:sp>
        <p:nvSpPr>
          <p:cNvPr id="96" name="Google Shape;96;p7"/>
          <p:cNvSpPr txBox="1"/>
          <p:nvPr/>
        </p:nvSpPr>
        <p:spPr>
          <a:xfrm>
            <a:off x="5308850" y="4808700"/>
            <a:ext cx="8496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Results</a:t>
            </a:r>
            <a:endParaRPr sz="1200">
              <a:latin typeface="Open Sans"/>
              <a:ea typeface="Open Sans"/>
              <a:cs typeface="Open Sans"/>
              <a:sym typeface="Open Sans"/>
            </a:endParaRPr>
          </a:p>
        </p:txBody>
      </p:sp>
      <p:cxnSp>
        <p:nvCxnSpPr>
          <p:cNvPr id="97" name="Google Shape;97;p7"/>
          <p:cNvCxnSpPr/>
          <p:nvPr/>
        </p:nvCxnSpPr>
        <p:spPr>
          <a:xfrm rot="10800000">
            <a:off x="6214088" y="4871100"/>
            <a:ext cx="0" cy="210000"/>
          </a:xfrm>
          <a:prstGeom prst="straightConnector1">
            <a:avLst/>
          </a:prstGeom>
          <a:noFill/>
          <a:ln w="19050" cap="flat" cmpd="sng">
            <a:solidFill>
              <a:srgbClr val="275799"/>
            </a:solidFill>
            <a:prstDash val="solid"/>
            <a:round/>
            <a:headEnd type="none" w="med" len="med"/>
            <a:tailEnd type="none" w="med" len="med"/>
          </a:ln>
        </p:spPr>
      </p:cxnSp>
      <p:sp>
        <p:nvSpPr>
          <p:cNvPr id="98" name="Google Shape;98;p7"/>
          <p:cNvSpPr txBox="1"/>
          <p:nvPr/>
        </p:nvSpPr>
        <p:spPr>
          <a:xfrm>
            <a:off x="6269725" y="4808700"/>
            <a:ext cx="11229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Discussion</a:t>
            </a:r>
            <a:endParaRPr sz="1200">
              <a:solidFill>
                <a:srgbClr val="666666"/>
              </a:solidFill>
              <a:latin typeface="Open Sans"/>
              <a:ea typeface="Open Sans"/>
              <a:cs typeface="Open Sans"/>
              <a:sym typeface="Open Sans"/>
            </a:endParaRPr>
          </a:p>
        </p:txBody>
      </p:sp>
      <p:cxnSp>
        <p:nvCxnSpPr>
          <p:cNvPr id="99" name="Google Shape;99;p7"/>
          <p:cNvCxnSpPr/>
          <p:nvPr/>
        </p:nvCxnSpPr>
        <p:spPr>
          <a:xfrm rot="10800000">
            <a:off x="7448263" y="4871100"/>
            <a:ext cx="0" cy="210000"/>
          </a:xfrm>
          <a:prstGeom prst="straightConnector1">
            <a:avLst/>
          </a:prstGeom>
          <a:noFill/>
          <a:ln w="19050" cap="flat" cmpd="sng">
            <a:solidFill>
              <a:srgbClr val="275799"/>
            </a:solidFill>
            <a:prstDash val="solid"/>
            <a:round/>
            <a:headEnd type="none" w="med" len="med"/>
            <a:tailEnd type="none" w="med" len="med"/>
          </a:ln>
        </p:spPr>
      </p:cxnSp>
      <p:sp>
        <p:nvSpPr>
          <p:cNvPr id="100" name="Google Shape;100;p7"/>
          <p:cNvSpPr txBox="1"/>
          <p:nvPr/>
        </p:nvSpPr>
        <p:spPr>
          <a:xfrm>
            <a:off x="7503900" y="4808700"/>
            <a:ext cx="12405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Conclusions</a:t>
            </a:r>
            <a:endParaRPr sz="1200">
              <a:solidFill>
                <a:srgbClr val="666666"/>
              </a:solidFill>
              <a:latin typeface="Open Sans"/>
              <a:ea typeface="Open Sans"/>
              <a:cs typeface="Open Sans"/>
              <a:sym typeface="Open Sans"/>
            </a:endParaRPr>
          </a:p>
        </p:txBody>
      </p:sp>
      <p:sp>
        <p:nvSpPr>
          <p:cNvPr id="101" name="Google Shape;101;p7"/>
          <p:cNvSpPr txBox="1"/>
          <p:nvPr/>
        </p:nvSpPr>
        <p:spPr>
          <a:xfrm>
            <a:off x="2845000" y="4808700"/>
            <a:ext cx="12780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Data Sources</a:t>
            </a:r>
            <a:endParaRPr sz="1200">
              <a:solidFill>
                <a:srgbClr val="666666"/>
              </a:solidFill>
              <a:latin typeface="Open Sans"/>
              <a:ea typeface="Open Sans"/>
              <a:cs typeface="Open Sans"/>
              <a:sym typeface="Open Sans"/>
            </a:endParaRPr>
          </a:p>
        </p:txBody>
      </p:sp>
      <p:cxnSp>
        <p:nvCxnSpPr>
          <p:cNvPr id="102" name="Google Shape;102;p7"/>
          <p:cNvCxnSpPr/>
          <p:nvPr/>
        </p:nvCxnSpPr>
        <p:spPr>
          <a:xfrm rot="10800000">
            <a:off x="4178638" y="4871100"/>
            <a:ext cx="0" cy="210000"/>
          </a:xfrm>
          <a:prstGeom prst="straightConnector1">
            <a:avLst/>
          </a:prstGeom>
          <a:noFill/>
          <a:ln w="19050" cap="flat" cmpd="sng">
            <a:solidFill>
              <a:srgbClr val="275799"/>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scussion">
  <p:cSld name="TITLE_AND_BODY_1_1_1_1_1">
    <p:spTree>
      <p:nvGrpSpPr>
        <p:cNvPr id="1" name="Shape 103"/>
        <p:cNvGrpSpPr/>
        <p:nvPr/>
      </p:nvGrpSpPr>
      <p:grpSpPr>
        <a:xfrm>
          <a:off x="0" y="0"/>
          <a:ext cx="0" cy="0"/>
          <a:chOff x="0" y="0"/>
          <a:chExt cx="0" cy="0"/>
        </a:xfrm>
      </p:grpSpPr>
      <p:sp>
        <p:nvSpPr>
          <p:cNvPr id="104" name="Google Shape;104;p8"/>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106" name="Google Shape;106;p8"/>
          <p:cNvCxnSpPr/>
          <p:nvPr/>
        </p:nvCxnSpPr>
        <p:spPr>
          <a:xfrm rot="10800000" flipH="1">
            <a:off x="288725" y="584475"/>
            <a:ext cx="7887900" cy="12600"/>
          </a:xfrm>
          <a:prstGeom prst="straightConnector1">
            <a:avLst/>
          </a:prstGeom>
          <a:noFill/>
          <a:ln w="9525" cap="flat" cmpd="sng">
            <a:solidFill>
              <a:srgbClr val="275799"/>
            </a:solidFill>
            <a:prstDash val="solid"/>
            <a:round/>
            <a:headEnd type="none" w="med" len="med"/>
            <a:tailEnd type="none" w="med" len="med"/>
          </a:ln>
        </p:spPr>
      </p:cxnSp>
      <p:sp>
        <p:nvSpPr>
          <p:cNvPr id="107" name="Google Shape;107;p8"/>
          <p:cNvSpPr txBox="1"/>
          <p:nvPr/>
        </p:nvSpPr>
        <p:spPr>
          <a:xfrm>
            <a:off x="70050" y="4808700"/>
            <a:ext cx="9258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Purpose</a:t>
            </a:r>
            <a:endParaRPr sz="1200">
              <a:solidFill>
                <a:srgbClr val="666666"/>
              </a:solidFill>
              <a:latin typeface="Open Sans"/>
              <a:ea typeface="Open Sans"/>
              <a:cs typeface="Open Sans"/>
              <a:sym typeface="Open Sans"/>
            </a:endParaRPr>
          </a:p>
        </p:txBody>
      </p:sp>
      <p:sp>
        <p:nvSpPr>
          <p:cNvPr id="108" name="Google Shape;108;p8"/>
          <p:cNvSpPr txBox="1"/>
          <p:nvPr/>
        </p:nvSpPr>
        <p:spPr>
          <a:xfrm>
            <a:off x="1107125" y="4808700"/>
            <a:ext cx="16266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Literature Review</a:t>
            </a:r>
            <a:endParaRPr sz="1200">
              <a:solidFill>
                <a:srgbClr val="666666"/>
              </a:solidFill>
              <a:latin typeface="Open Sans"/>
              <a:ea typeface="Open Sans"/>
              <a:cs typeface="Open Sans"/>
              <a:sym typeface="Open Sans"/>
            </a:endParaRPr>
          </a:p>
        </p:txBody>
      </p:sp>
      <p:sp>
        <p:nvSpPr>
          <p:cNvPr id="109" name="Google Shape;109;p8"/>
          <p:cNvSpPr txBox="1"/>
          <p:nvPr/>
        </p:nvSpPr>
        <p:spPr>
          <a:xfrm>
            <a:off x="4234275" y="4830450"/>
            <a:ext cx="963300" cy="29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Methods</a:t>
            </a:r>
            <a:endParaRPr sz="1200">
              <a:solidFill>
                <a:srgbClr val="666666"/>
              </a:solidFill>
              <a:latin typeface="Open Sans"/>
              <a:ea typeface="Open Sans"/>
              <a:cs typeface="Open Sans"/>
              <a:sym typeface="Open Sans"/>
            </a:endParaRPr>
          </a:p>
        </p:txBody>
      </p:sp>
      <p:cxnSp>
        <p:nvCxnSpPr>
          <p:cNvPr id="110" name="Google Shape;110;p8"/>
          <p:cNvCxnSpPr/>
          <p:nvPr/>
        </p:nvCxnSpPr>
        <p:spPr>
          <a:xfrm rot="10800000">
            <a:off x="1051488" y="4871100"/>
            <a:ext cx="0" cy="210000"/>
          </a:xfrm>
          <a:prstGeom prst="straightConnector1">
            <a:avLst/>
          </a:prstGeom>
          <a:noFill/>
          <a:ln w="19050" cap="flat" cmpd="sng">
            <a:solidFill>
              <a:srgbClr val="275799"/>
            </a:solidFill>
            <a:prstDash val="solid"/>
            <a:round/>
            <a:headEnd type="none" w="med" len="med"/>
            <a:tailEnd type="none" w="med" len="med"/>
          </a:ln>
        </p:spPr>
      </p:cxnSp>
      <p:cxnSp>
        <p:nvCxnSpPr>
          <p:cNvPr id="111" name="Google Shape;111;p8"/>
          <p:cNvCxnSpPr/>
          <p:nvPr/>
        </p:nvCxnSpPr>
        <p:spPr>
          <a:xfrm rot="10800000">
            <a:off x="2789363" y="4871100"/>
            <a:ext cx="0" cy="210000"/>
          </a:xfrm>
          <a:prstGeom prst="straightConnector1">
            <a:avLst/>
          </a:prstGeom>
          <a:noFill/>
          <a:ln w="19050" cap="flat" cmpd="sng">
            <a:solidFill>
              <a:srgbClr val="275799"/>
            </a:solidFill>
            <a:prstDash val="solid"/>
            <a:round/>
            <a:headEnd type="none" w="med" len="med"/>
            <a:tailEnd type="none" w="med" len="med"/>
          </a:ln>
        </p:spPr>
      </p:cxnSp>
      <p:cxnSp>
        <p:nvCxnSpPr>
          <p:cNvPr id="112" name="Google Shape;112;p8"/>
          <p:cNvCxnSpPr/>
          <p:nvPr/>
        </p:nvCxnSpPr>
        <p:spPr>
          <a:xfrm rot="10800000">
            <a:off x="5253213" y="4871100"/>
            <a:ext cx="0" cy="210000"/>
          </a:xfrm>
          <a:prstGeom prst="straightConnector1">
            <a:avLst/>
          </a:prstGeom>
          <a:noFill/>
          <a:ln w="19050" cap="flat" cmpd="sng">
            <a:solidFill>
              <a:srgbClr val="275799"/>
            </a:solidFill>
            <a:prstDash val="solid"/>
            <a:round/>
            <a:headEnd type="none" w="med" len="med"/>
            <a:tailEnd type="none" w="med" len="med"/>
          </a:ln>
        </p:spPr>
      </p:cxnSp>
      <p:sp>
        <p:nvSpPr>
          <p:cNvPr id="113" name="Google Shape;113;p8"/>
          <p:cNvSpPr txBox="1"/>
          <p:nvPr/>
        </p:nvSpPr>
        <p:spPr>
          <a:xfrm>
            <a:off x="5308850" y="4808700"/>
            <a:ext cx="8496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Results</a:t>
            </a:r>
            <a:endParaRPr sz="1200">
              <a:solidFill>
                <a:srgbClr val="666666"/>
              </a:solidFill>
              <a:latin typeface="Open Sans"/>
              <a:ea typeface="Open Sans"/>
              <a:cs typeface="Open Sans"/>
              <a:sym typeface="Open Sans"/>
            </a:endParaRPr>
          </a:p>
        </p:txBody>
      </p:sp>
      <p:cxnSp>
        <p:nvCxnSpPr>
          <p:cNvPr id="114" name="Google Shape;114;p8"/>
          <p:cNvCxnSpPr/>
          <p:nvPr/>
        </p:nvCxnSpPr>
        <p:spPr>
          <a:xfrm rot="10800000">
            <a:off x="6214088" y="4871100"/>
            <a:ext cx="0" cy="210000"/>
          </a:xfrm>
          <a:prstGeom prst="straightConnector1">
            <a:avLst/>
          </a:prstGeom>
          <a:noFill/>
          <a:ln w="19050" cap="flat" cmpd="sng">
            <a:solidFill>
              <a:srgbClr val="275799"/>
            </a:solidFill>
            <a:prstDash val="solid"/>
            <a:round/>
            <a:headEnd type="none" w="med" len="med"/>
            <a:tailEnd type="none" w="med" len="med"/>
          </a:ln>
        </p:spPr>
      </p:cxnSp>
      <p:sp>
        <p:nvSpPr>
          <p:cNvPr id="115" name="Google Shape;115;p8"/>
          <p:cNvSpPr txBox="1"/>
          <p:nvPr/>
        </p:nvSpPr>
        <p:spPr>
          <a:xfrm>
            <a:off x="6269725" y="4808700"/>
            <a:ext cx="11229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Discussion</a:t>
            </a:r>
            <a:endParaRPr sz="1200">
              <a:latin typeface="Open Sans"/>
              <a:ea typeface="Open Sans"/>
              <a:cs typeface="Open Sans"/>
              <a:sym typeface="Open Sans"/>
            </a:endParaRPr>
          </a:p>
        </p:txBody>
      </p:sp>
      <p:cxnSp>
        <p:nvCxnSpPr>
          <p:cNvPr id="116" name="Google Shape;116;p8"/>
          <p:cNvCxnSpPr/>
          <p:nvPr/>
        </p:nvCxnSpPr>
        <p:spPr>
          <a:xfrm rot="10800000">
            <a:off x="7448263" y="4871100"/>
            <a:ext cx="0" cy="210000"/>
          </a:xfrm>
          <a:prstGeom prst="straightConnector1">
            <a:avLst/>
          </a:prstGeom>
          <a:noFill/>
          <a:ln w="19050" cap="flat" cmpd="sng">
            <a:solidFill>
              <a:srgbClr val="275799"/>
            </a:solidFill>
            <a:prstDash val="solid"/>
            <a:round/>
            <a:headEnd type="none" w="med" len="med"/>
            <a:tailEnd type="none" w="med" len="med"/>
          </a:ln>
        </p:spPr>
      </p:cxnSp>
      <p:sp>
        <p:nvSpPr>
          <p:cNvPr id="117" name="Google Shape;117;p8"/>
          <p:cNvSpPr txBox="1"/>
          <p:nvPr/>
        </p:nvSpPr>
        <p:spPr>
          <a:xfrm>
            <a:off x="7503900" y="4808700"/>
            <a:ext cx="12405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Conclusions</a:t>
            </a:r>
            <a:endParaRPr sz="1200">
              <a:solidFill>
                <a:srgbClr val="666666"/>
              </a:solidFill>
              <a:latin typeface="Open Sans"/>
              <a:ea typeface="Open Sans"/>
              <a:cs typeface="Open Sans"/>
              <a:sym typeface="Open Sans"/>
            </a:endParaRPr>
          </a:p>
        </p:txBody>
      </p:sp>
      <p:sp>
        <p:nvSpPr>
          <p:cNvPr id="118" name="Google Shape;118;p8"/>
          <p:cNvSpPr txBox="1"/>
          <p:nvPr/>
        </p:nvSpPr>
        <p:spPr>
          <a:xfrm>
            <a:off x="2845000" y="4808700"/>
            <a:ext cx="12780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Data Sources</a:t>
            </a:r>
            <a:endParaRPr sz="1200">
              <a:solidFill>
                <a:srgbClr val="666666"/>
              </a:solidFill>
              <a:latin typeface="Open Sans"/>
              <a:ea typeface="Open Sans"/>
              <a:cs typeface="Open Sans"/>
              <a:sym typeface="Open Sans"/>
            </a:endParaRPr>
          </a:p>
        </p:txBody>
      </p:sp>
      <p:cxnSp>
        <p:nvCxnSpPr>
          <p:cNvPr id="119" name="Google Shape;119;p8"/>
          <p:cNvCxnSpPr/>
          <p:nvPr/>
        </p:nvCxnSpPr>
        <p:spPr>
          <a:xfrm rot="10800000">
            <a:off x="4178638" y="4871100"/>
            <a:ext cx="0" cy="210000"/>
          </a:xfrm>
          <a:prstGeom prst="straightConnector1">
            <a:avLst/>
          </a:prstGeom>
          <a:noFill/>
          <a:ln w="19050" cap="flat" cmpd="sng">
            <a:solidFill>
              <a:srgbClr val="275799"/>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clusions">
  <p:cSld name="TITLE_AND_BODY_1_1_1_1_1_1">
    <p:spTree>
      <p:nvGrpSpPr>
        <p:cNvPr id="1" name="Shape 120"/>
        <p:cNvGrpSpPr/>
        <p:nvPr/>
      </p:nvGrpSpPr>
      <p:grpSpPr>
        <a:xfrm>
          <a:off x="0" y="0"/>
          <a:ext cx="0" cy="0"/>
          <a:chOff x="0" y="0"/>
          <a:chExt cx="0" cy="0"/>
        </a:xfrm>
      </p:grpSpPr>
      <p:sp>
        <p:nvSpPr>
          <p:cNvPr id="121" name="Google Shape;121;p9"/>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Google Shape;12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123" name="Google Shape;123;p9"/>
          <p:cNvCxnSpPr/>
          <p:nvPr/>
        </p:nvCxnSpPr>
        <p:spPr>
          <a:xfrm rot="10800000" flipH="1">
            <a:off x="288725" y="584475"/>
            <a:ext cx="7887900" cy="12600"/>
          </a:xfrm>
          <a:prstGeom prst="straightConnector1">
            <a:avLst/>
          </a:prstGeom>
          <a:noFill/>
          <a:ln w="9525" cap="flat" cmpd="sng">
            <a:solidFill>
              <a:srgbClr val="275799"/>
            </a:solidFill>
            <a:prstDash val="solid"/>
            <a:round/>
            <a:headEnd type="none" w="med" len="med"/>
            <a:tailEnd type="none" w="med" len="med"/>
          </a:ln>
        </p:spPr>
      </p:cxnSp>
      <p:sp>
        <p:nvSpPr>
          <p:cNvPr id="124" name="Google Shape;124;p9"/>
          <p:cNvSpPr txBox="1"/>
          <p:nvPr/>
        </p:nvSpPr>
        <p:spPr>
          <a:xfrm>
            <a:off x="70050" y="4808700"/>
            <a:ext cx="9258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Purpose</a:t>
            </a:r>
            <a:endParaRPr sz="1200">
              <a:solidFill>
                <a:srgbClr val="666666"/>
              </a:solidFill>
              <a:latin typeface="Open Sans"/>
              <a:ea typeface="Open Sans"/>
              <a:cs typeface="Open Sans"/>
              <a:sym typeface="Open Sans"/>
            </a:endParaRPr>
          </a:p>
        </p:txBody>
      </p:sp>
      <p:sp>
        <p:nvSpPr>
          <p:cNvPr id="125" name="Google Shape;125;p9"/>
          <p:cNvSpPr txBox="1"/>
          <p:nvPr/>
        </p:nvSpPr>
        <p:spPr>
          <a:xfrm>
            <a:off x="1107125" y="4808700"/>
            <a:ext cx="16266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Literature Review</a:t>
            </a:r>
            <a:endParaRPr sz="1200">
              <a:solidFill>
                <a:srgbClr val="666666"/>
              </a:solidFill>
              <a:latin typeface="Open Sans"/>
              <a:ea typeface="Open Sans"/>
              <a:cs typeface="Open Sans"/>
              <a:sym typeface="Open Sans"/>
            </a:endParaRPr>
          </a:p>
        </p:txBody>
      </p:sp>
      <p:sp>
        <p:nvSpPr>
          <p:cNvPr id="126" name="Google Shape;126;p9"/>
          <p:cNvSpPr txBox="1"/>
          <p:nvPr/>
        </p:nvSpPr>
        <p:spPr>
          <a:xfrm>
            <a:off x="4234275" y="4830450"/>
            <a:ext cx="963300" cy="29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Methods</a:t>
            </a:r>
            <a:endParaRPr sz="1200">
              <a:solidFill>
                <a:srgbClr val="666666"/>
              </a:solidFill>
              <a:latin typeface="Open Sans"/>
              <a:ea typeface="Open Sans"/>
              <a:cs typeface="Open Sans"/>
              <a:sym typeface="Open Sans"/>
            </a:endParaRPr>
          </a:p>
        </p:txBody>
      </p:sp>
      <p:cxnSp>
        <p:nvCxnSpPr>
          <p:cNvPr id="127" name="Google Shape;127;p9"/>
          <p:cNvCxnSpPr/>
          <p:nvPr/>
        </p:nvCxnSpPr>
        <p:spPr>
          <a:xfrm rot="10800000">
            <a:off x="1051488" y="4871100"/>
            <a:ext cx="0" cy="210000"/>
          </a:xfrm>
          <a:prstGeom prst="straightConnector1">
            <a:avLst/>
          </a:prstGeom>
          <a:noFill/>
          <a:ln w="19050" cap="flat" cmpd="sng">
            <a:solidFill>
              <a:srgbClr val="275799"/>
            </a:solidFill>
            <a:prstDash val="solid"/>
            <a:round/>
            <a:headEnd type="none" w="med" len="med"/>
            <a:tailEnd type="none" w="med" len="med"/>
          </a:ln>
        </p:spPr>
      </p:cxnSp>
      <p:cxnSp>
        <p:nvCxnSpPr>
          <p:cNvPr id="128" name="Google Shape;128;p9"/>
          <p:cNvCxnSpPr/>
          <p:nvPr/>
        </p:nvCxnSpPr>
        <p:spPr>
          <a:xfrm rot="10800000">
            <a:off x="2789363" y="4871100"/>
            <a:ext cx="0" cy="210000"/>
          </a:xfrm>
          <a:prstGeom prst="straightConnector1">
            <a:avLst/>
          </a:prstGeom>
          <a:noFill/>
          <a:ln w="19050" cap="flat" cmpd="sng">
            <a:solidFill>
              <a:srgbClr val="275799"/>
            </a:solidFill>
            <a:prstDash val="solid"/>
            <a:round/>
            <a:headEnd type="none" w="med" len="med"/>
            <a:tailEnd type="none" w="med" len="med"/>
          </a:ln>
        </p:spPr>
      </p:cxnSp>
      <p:cxnSp>
        <p:nvCxnSpPr>
          <p:cNvPr id="129" name="Google Shape;129;p9"/>
          <p:cNvCxnSpPr/>
          <p:nvPr/>
        </p:nvCxnSpPr>
        <p:spPr>
          <a:xfrm rot="10800000">
            <a:off x="5253213" y="4871100"/>
            <a:ext cx="0" cy="210000"/>
          </a:xfrm>
          <a:prstGeom prst="straightConnector1">
            <a:avLst/>
          </a:prstGeom>
          <a:noFill/>
          <a:ln w="19050" cap="flat" cmpd="sng">
            <a:solidFill>
              <a:srgbClr val="275799"/>
            </a:solidFill>
            <a:prstDash val="solid"/>
            <a:round/>
            <a:headEnd type="none" w="med" len="med"/>
            <a:tailEnd type="none" w="med" len="med"/>
          </a:ln>
        </p:spPr>
      </p:cxnSp>
      <p:sp>
        <p:nvSpPr>
          <p:cNvPr id="130" name="Google Shape;130;p9"/>
          <p:cNvSpPr txBox="1"/>
          <p:nvPr/>
        </p:nvSpPr>
        <p:spPr>
          <a:xfrm>
            <a:off x="5308850" y="4808700"/>
            <a:ext cx="8496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Results</a:t>
            </a:r>
            <a:endParaRPr sz="1200">
              <a:solidFill>
                <a:srgbClr val="666666"/>
              </a:solidFill>
              <a:latin typeface="Open Sans"/>
              <a:ea typeface="Open Sans"/>
              <a:cs typeface="Open Sans"/>
              <a:sym typeface="Open Sans"/>
            </a:endParaRPr>
          </a:p>
        </p:txBody>
      </p:sp>
      <p:cxnSp>
        <p:nvCxnSpPr>
          <p:cNvPr id="131" name="Google Shape;131;p9"/>
          <p:cNvCxnSpPr/>
          <p:nvPr/>
        </p:nvCxnSpPr>
        <p:spPr>
          <a:xfrm rot="10800000">
            <a:off x="6214088" y="4871100"/>
            <a:ext cx="0" cy="210000"/>
          </a:xfrm>
          <a:prstGeom prst="straightConnector1">
            <a:avLst/>
          </a:prstGeom>
          <a:noFill/>
          <a:ln w="19050" cap="flat" cmpd="sng">
            <a:solidFill>
              <a:srgbClr val="275799"/>
            </a:solidFill>
            <a:prstDash val="solid"/>
            <a:round/>
            <a:headEnd type="none" w="med" len="med"/>
            <a:tailEnd type="none" w="med" len="med"/>
          </a:ln>
        </p:spPr>
      </p:cxnSp>
      <p:sp>
        <p:nvSpPr>
          <p:cNvPr id="132" name="Google Shape;132;p9"/>
          <p:cNvSpPr txBox="1"/>
          <p:nvPr/>
        </p:nvSpPr>
        <p:spPr>
          <a:xfrm>
            <a:off x="6269725" y="4808700"/>
            <a:ext cx="11229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Discussion</a:t>
            </a:r>
            <a:endParaRPr sz="1200">
              <a:solidFill>
                <a:srgbClr val="666666"/>
              </a:solidFill>
              <a:latin typeface="Open Sans"/>
              <a:ea typeface="Open Sans"/>
              <a:cs typeface="Open Sans"/>
              <a:sym typeface="Open Sans"/>
            </a:endParaRPr>
          </a:p>
        </p:txBody>
      </p:sp>
      <p:cxnSp>
        <p:nvCxnSpPr>
          <p:cNvPr id="133" name="Google Shape;133;p9"/>
          <p:cNvCxnSpPr/>
          <p:nvPr/>
        </p:nvCxnSpPr>
        <p:spPr>
          <a:xfrm rot="10800000">
            <a:off x="7448263" y="4871100"/>
            <a:ext cx="0" cy="210000"/>
          </a:xfrm>
          <a:prstGeom prst="straightConnector1">
            <a:avLst/>
          </a:prstGeom>
          <a:noFill/>
          <a:ln w="19050" cap="flat" cmpd="sng">
            <a:solidFill>
              <a:srgbClr val="275799"/>
            </a:solidFill>
            <a:prstDash val="solid"/>
            <a:round/>
            <a:headEnd type="none" w="med" len="med"/>
            <a:tailEnd type="none" w="med" len="med"/>
          </a:ln>
        </p:spPr>
      </p:cxnSp>
      <p:sp>
        <p:nvSpPr>
          <p:cNvPr id="134" name="Google Shape;134;p9"/>
          <p:cNvSpPr txBox="1"/>
          <p:nvPr/>
        </p:nvSpPr>
        <p:spPr>
          <a:xfrm>
            <a:off x="7503900" y="4808700"/>
            <a:ext cx="12405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Open Sans"/>
                <a:ea typeface="Open Sans"/>
                <a:cs typeface="Open Sans"/>
                <a:sym typeface="Open Sans"/>
              </a:rPr>
              <a:t>Conclusions</a:t>
            </a:r>
            <a:endParaRPr sz="1200">
              <a:latin typeface="Open Sans"/>
              <a:ea typeface="Open Sans"/>
              <a:cs typeface="Open Sans"/>
              <a:sym typeface="Open Sans"/>
            </a:endParaRPr>
          </a:p>
        </p:txBody>
      </p:sp>
      <p:sp>
        <p:nvSpPr>
          <p:cNvPr id="135" name="Google Shape;135;p9"/>
          <p:cNvSpPr txBox="1"/>
          <p:nvPr/>
        </p:nvSpPr>
        <p:spPr>
          <a:xfrm>
            <a:off x="2845000" y="4808700"/>
            <a:ext cx="1278000" cy="3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Data Sources</a:t>
            </a:r>
            <a:endParaRPr sz="1200">
              <a:solidFill>
                <a:srgbClr val="666666"/>
              </a:solidFill>
              <a:latin typeface="Open Sans"/>
              <a:ea typeface="Open Sans"/>
              <a:cs typeface="Open Sans"/>
              <a:sym typeface="Open Sans"/>
            </a:endParaRPr>
          </a:p>
        </p:txBody>
      </p:sp>
      <p:cxnSp>
        <p:nvCxnSpPr>
          <p:cNvPr id="136" name="Google Shape;136;p9"/>
          <p:cNvCxnSpPr/>
          <p:nvPr/>
        </p:nvCxnSpPr>
        <p:spPr>
          <a:xfrm rot="10800000">
            <a:off x="4178638" y="4871100"/>
            <a:ext cx="0" cy="210000"/>
          </a:xfrm>
          <a:prstGeom prst="straightConnector1">
            <a:avLst/>
          </a:prstGeom>
          <a:noFill/>
          <a:ln w="19050" cap="flat" cmpd="sng">
            <a:solidFill>
              <a:srgbClr val="275799"/>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cknowledgements" type="blank">
  <p:cSld name="BLANK">
    <p:spTree>
      <p:nvGrpSpPr>
        <p:cNvPr id="1" name="Shape 137"/>
        <p:cNvGrpSpPr/>
        <p:nvPr/>
      </p:nvGrpSpPr>
      <p:grpSpPr>
        <a:xfrm>
          <a:off x="0" y="0"/>
          <a:ext cx="0" cy="0"/>
          <a:chOff x="0" y="0"/>
          <a:chExt cx="0" cy="0"/>
        </a:xfrm>
      </p:grpSpPr>
      <p:sp>
        <p:nvSpPr>
          <p:cNvPr id="138" name="Google Shape;13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0"/>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40" name="Google Shape;140;p10"/>
          <p:cNvCxnSpPr/>
          <p:nvPr/>
        </p:nvCxnSpPr>
        <p:spPr>
          <a:xfrm rot="10800000" flipH="1">
            <a:off x="288725" y="584475"/>
            <a:ext cx="7887900" cy="12600"/>
          </a:xfrm>
          <a:prstGeom prst="straightConnector1">
            <a:avLst/>
          </a:prstGeom>
          <a:noFill/>
          <a:ln w="9525" cap="flat" cmpd="sng">
            <a:solidFill>
              <a:srgbClr val="275799"/>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theme" Target="../theme/theme3.xml"/><Relationship Id="rId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5" Type="http://schemas.openxmlformats.org/officeDocument/2006/relationships/theme" Target="../theme/theme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8750"/>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59"/>
        <p:cNvGrpSpPr/>
        <p:nvPr/>
      </p:nvGrpSpPr>
      <p:grpSpPr>
        <a:xfrm>
          <a:off x="0" y="0"/>
          <a:ext cx="0" cy="0"/>
          <a:chOff x="0" y="0"/>
          <a:chExt cx="0" cy="0"/>
        </a:xfrm>
      </p:grpSpPr>
      <p:sp>
        <p:nvSpPr>
          <p:cNvPr id="160" name="Google Shape;160;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161" name="Google Shape;161;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162" name="Google Shape;16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11"/>
        <p:cNvGrpSpPr/>
        <p:nvPr/>
      </p:nvGrpSpPr>
      <p:grpSpPr>
        <a:xfrm>
          <a:off x="0" y="0"/>
          <a:ext cx="0" cy="0"/>
          <a:chOff x="0" y="0"/>
          <a:chExt cx="0" cy="0"/>
        </a:xfrm>
      </p:grpSpPr>
      <p:sp>
        <p:nvSpPr>
          <p:cNvPr id="212" name="Google Shape;212;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13" name="Google Shape;213;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214" name="Google Shape;21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34"/>
        <p:cNvGrpSpPr/>
        <p:nvPr/>
      </p:nvGrpSpPr>
      <p:grpSpPr>
        <a:xfrm>
          <a:off x="0" y="0"/>
          <a:ext cx="0" cy="0"/>
          <a:chOff x="0" y="0"/>
          <a:chExt cx="0" cy="0"/>
        </a:xfrm>
      </p:grpSpPr>
      <p:sp>
        <p:nvSpPr>
          <p:cNvPr id="235" name="Google Shape;235;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236" name="Google Shape;236;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237" name="Google Shape;237;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0.xml"/><Relationship Id="rId1" Type="http://schemas.openxmlformats.org/officeDocument/2006/relationships/slideLayout" Target="../slideLayouts/slideLayout3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0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1.xml"/><Relationship Id="rId1" Type="http://schemas.openxmlformats.org/officeDocument/2006/relationships/slideLayout" Target="../slideLayouts/slideLayout3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0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2.xml"/><Relationship Id="rId1" Type="http://schemas.openxmlformats.org/officeDocument/2006/relationships/slideLayout" Target="../slideLayouts/slideLayout3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1.xml"/></Relationships>
</file>

<file path=ppt/slides/_rels/slide10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4.xml"/><Relationship Id="rId1" Type="http://schemas.openxmlformats.org/officeDocument/2006/relationships/slideLayout" Target="../slideLayouts/slideLayout33.xml"/></Relationships>
</file>

<file path=ppt/slides/_rels/slide10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5.xml"/><Relationship Id="rId1" Type="http://schemas.openxmlformats.org/officeDocument/2006/relationships/slideLayout" Target="../slideLayouts/slideLayout3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6.xml"/><Relationship Id="rId1" Type="http://schemas.openxmlformats.org/officeDocument/2006/relationships/slideLayout" Target="../slideLayouts/slideLayout33.xml"/><Relationship Id="rId4" Type="http://schemas.openxmlformats.org/officeDocument/2006/relationships/image" Target="../media/image131.png"/></Relationships>
</file>

<file path=ppt/slides/_rels/slide10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7.xml"/><Relationship Id="rId1" Type="http://schemas.openxmlformats.org/officeDocument/2006/relationships/slideLayout" Target="../slideLayouts/slideLayout33.xml"/><Relationship Id="rId4" Type="http://schemas.openxmlformats.org/officeDocument/2006/relationships/image" Target="../media/image133.png"/></Relationships>
</file>

<file path=ppt/slides/_rels/slide10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8.xml"/><Relationship Id="rId1" Type="http://schemas.openxmlformats.org/officeDocument/2006/relationships/slideLayout" Target="../slideLayouts/slideLayout3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9.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0.xml"/><Relationship Id="rId1" Type="http://schemas.openxmlformats.org/officeDocument/2006/relationships/slideLayout" Target="../slideLayouts/slideLayout12.xml"/><Relationship Id="rId4" Type="http://schemas.openxmlformats.org/officeDocument/2006/relationships/comments" Target="../comments/commen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1.xml"/><Relationship Id="rId1" Type="http://schemas.openxmlformats.org/officeDocument/2006/relationships/slideLayout" Target="../slideLayouts/slideLayout33.xml"/></Relationships>
</file>

<file path=ppt/slides/_rels/slide11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2.xml"/><Relationship Id="rId1" Type="http://schemas.openxmlformats.org/officeDocument/2006/relationships/slideLayout" Target="../slideLayouts/slideLayout33.xml"/></Relationships>
</file>

<file path=ppt/slides/_rels/slide11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3.xml"/><Relationship Id="rId1" Type="http://schemas.openxmlformats.org/officeDocument/2006/relationships/slideLayout" Target="../slideLayouts/slideLayout33.xml"/></Relationships>
</file>

<file path=ppt/slides/_rels/slide1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4.xml"/><Relationship Id="rId1" Type="http://schemas.openxmlformats.org/officeDocument/2006/relationships/slideLayout" Target="../slideLayouts/slideLayout33.xml"/></Relationships>
</file>

<file path=ppt/slides/_rels/slide11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5.xml"/><Relationship Id="rId1" Type="http://schemas.openxmlformats.org/officeDocument/2006/relationships/slideLayout" Target="../slideLayouts/slideLayout33.xml"/></Relationships>
</file>

<file path=ppt/slides/_rels/slide11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6.xml"/><Relationship Id="rId1" Type="http://schemas.openxmlformats.org/officeDocument/2006/relationships/slideLayout" Target="../slideLayouts/slideLayout33.xml"/></Relationships>
</file>

<file path=ppt/slides/_rels/slide11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7.xml"/><Relationship Id="rId1" Type="http://schemas.openxmlformats.org/officeDocument/2006/relationships/slideLayout" Target="../slideLayouts/slideLayout33.xml"/></Relationships>
</file>

<file path=ppt/slides/_rels/slide11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8.xml"/><Relationship Id="rId1" Type="http://schemas.openxmlformats.org/officeDocument/2006/relationships/slideLayout" Target="../slideLayouts/slideLayout33.xml"/><Relationship Id="rId4" Type="http://schemas.openxmlformats.org/officeDocument/2006/relationships/image" Target="../media/image145.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0.xml"/><Relationship Id="rId1" Type="http://schemas.openxmlformats.org/officeDocument/2006/relationships/slideLayout" Target="../slideLayouts/slideLayout33.xml"/><Relationship Id="rId4" Type="http://schemas.openxmlformats.org/officeDocument/2006/relationships/image" Target="../media/image147.png"/></Relationships>
</file>

<file path=ppt/slides/_rels/slide12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21.xml"/><Relationship Id="rId1" Type="http://schemas.openxmlformats.org/officeDocument/2006/relationships/slideLayout" Target="../slideLayouts/slideLayout33.xml"/></Relationships>
</file>

<file path=ppt/slides/_rels/slide12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22.xml"/><Relationship Id="rId1" Type="http://schemas.openxmlformats.org/officeDocument/2006/relationships/slideLayout" Target="../slideLayouts/slideLayout33.xml"/><Relationship Id="rId4" Type="http://schemas.openxmlformats.org/officeDocument/2006/relationships/image" Target="../media/image150.png"/></Relationships>
</file>

<file path=ppt/slides/_rels/slide12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3.xml"/><Relationship Id="rId1" Type="http://schemas.openxmlformats.org/officeDocument/2006/relationships/slideLayout" Target="../slideLayouts/slideLayout3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1.xml"/></Relationships>
</file>

<file path=ppt/slides/_rels/slide12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7.xml"/><Relationship Id="rId1" Type="http://schemas.openxmlformats.org/officeDocument/2006/relationships/slideLayout" Target="../slideLayouts/slideLayout33.xml"/><Relationship Id="rId4" Type="http://schemas.openxmlformats.org/officeDocument/2006/relationships/image" Target="../media/image155.png"/></Relationships>
</file>

<file path=ppt/slides/_rels/slide12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28.xml"/><Relationship Id="rId1" Type="http://schemas.openxmlformats.org/officeDocument/2006/relationships/slideLayout" Target="../slideLayouts/slideLayout33.xml"/><Relationship Id="rId5" Type="http://schemas.openxmlformats.org/officeDocument/2006/relationships/image" Target="../media/image158.png"/><Relationship Id="rId4" Type="http://schemas.openxmlformats.org/officeDocument/2006/relationships/image" Target="../media/image157.png"/></Relationships>
</file>

<file path=ppt/slides/_rels/slide12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9.xml"/><Relationship Id="rId1" Type="http://schemas.openxmlformats.org/officeDocument/2006/relationships/slideLayout" Target="../slideLayouts/slideLayout33.xml"/><Relationship Id="rId5" Type="http://schemas.openxmlformats.org/officeDocument/2006/relationships/image" Target="../media/image161.png"/><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comments" Target="../comments/comment4.xml"/><Relationship Id="rId4" Type="http://schemas.openxmlformats.org/officeDocument/2006/relationships/image" Target="../media/image26.png"/></Relationships>
</file>

<file path=ppt/slides/_rels/slide13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30.xml"/><Relationship Id="rId1" Type="http://schemas.openxmlformats.org/officeDocument/2006/relationships/slideLayout" Target="../slideLayouts/slideLayout33.xml"/><Relationship Id="rId4" Type="http://schemas.openxmlformats.org/officeDocument/2006/relationships/image" Target="../media/image163.png"/></Relationships>
</file>

<file path=ppt/slides/_rels/slide13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31.xml"/><Relationship Id="rId1" Type="http://schemas.openxmlformats.org/officeDocument/2006/relationships/slideLayout" Target="../slideLayouts/slideLayout33.xml"/></Relationships>
</file>

<file path=ppt/slides/_rels/slide13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32.xml"/><Relationship Id="rId1" Type="http://schemas.openxmlformats.org/officeDocument/2006/relationships/slideLayout" Target="../slideLayouts/slideLayout33.xml"/></Relationships>
</file>

<file path=ppt/slides/_rels/slide13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33.xml"/><Relationship Id="rId1" Type="http://schemas.openxmlformats.org/officeDocument/2006/relationships/slideLayout" Target="../slideLayouts/slideLayout33.xml"/></Relationships>
</file>

<file path=ppt/slides/_rels/slide13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34.xml"/><Relationship Id="rId1" Type="http://schemas.openxmlformats.org/officeDocument/2006/relationships/slideLayout" Target="../slideLayouts/slideLayout3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1.xml"/></Relationships>
</file>

<file path=ppt/slides/_rels/slide13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36.xml"/><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37.xml"/><Relationship Id="rId1" Type="http://schemas.openxmlformats.org/officeDocument/2006/relationships/slideLayout" Target="../slideLayouts/slideLayout3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9.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14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40.xml"/><Relationship Id="rId1" Type="http://schemas.openxmlformats.org/officeDocument/2006/relationships/slideLayout" Target="../slideLayouts/slideLayout17.xml"/><Relationship Id="rId4" Type="http://schemas.openxmlformats.org/officeDocument/2006/relationships/image" Target="../media/image172.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1.xml"/></Relationships>
</file>

<file path=ppt/slides/_rels/slide14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42.xml"/><Relationship Id="rId1" Type="http://schemas.openxmlformats.org/officeDocument/2006/relationships/slideLayout" Target="../slideLayouts/slideLayout33.xml"/></Relationships>
</file>

<file path=ppt/slides/_rels/slide14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43.xml"/><Relationship Id="rId1" Type="http://schemas.openxmlformats.org/officeDocument/2006/relationships/slideLayout" Target="../slideLayouts/slideLayout3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1.xml"/></Relationships>
</file>

<file path=ppt/slides/_rels/slide14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5.xml"/><Relationship Id="rId1" Type="http://schemas.openxmlformats.org/officeDocument/2006/relationships/slideLayout" Target="../slideLayouts/slideLayout33.xml"/></Relationships>
</file>

<file path=ppt/slides/_rels/slide14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46.xml"/><Relationship Id="rId1" Type="http://schemas.openxmlformats.org/officeDocument/2006/relationships/slideLayout" Target="../slideLayouts/slideLayout33.xml"/></Relationships>
</file>

<file path=ppt/slides/_rels/slide14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7.xml"/><Relationship Id="rId1" Type="http://schemas.openxmlformats.org/officeDocument/2006/relationships/slideLayout" Target="../slideLayouts/slideLayout33.xml"/></Relationships>
</file>

<file path=ppt/slides/_rels/slide14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48.xml"/><Relationship Id="rId1" Type="http://schemas.openxmlformats.org/officeDocument/2006/relationships/slideLayout" Target="../slideLayouts/slideLayout3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comments" Target="../comments/comment5.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comments" Target="../comments/comment6.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comments" Target="../comments/commen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6.jpg"/><Relationship Id="rId7" Type="http://schemas.openxmlformats.org/officeDocument/2006/relationships/image" Target="../media/image3.png"/><Relationship Id="rId12"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2.png"/><Relationship Id="rId11" Type="http://schemas.openxmlformats.org/officeDocument/2006/relationships/image" Target="../media/image51.png"/><Relationship Id="rId5" Type="http://schemas.openxmlformats.org/officeDocument/2006/relationships/image" Target="../media/image1.jpg"/><Relationship Id="rId10" Type="http://schemas.openxmlformats.org/officeDocument/2006/relationships/image" Target="../media/image50.png"/><Relationship Id="rId4" Type="http://schemas.openxmlformats.org/officeDocument/2006/relationships/image" Target="../media/image47.jp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mccartma/Consumptive-Water-Use-Refining-State-Water-Supply-Estimates-with-Discharge-and-Withdrawal-Data" TargetMode="External"/><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1029/2018EF001091"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hyperlink" Target="https://doi.org/3002001154"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8.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3" Type="http://schemas.openxmlformats.org/officeDocument/2006/relationships/hyperlink" Target="https://echo.epa.gov/tools/web-services/facility-search-water" TargetMode="External"/><Relationship Id="rId2" Type="http://schemas.openxmlformats.org/officeDocument/2006/relationships/notesSlide" Target="../notesSlides/notesSlide45.xml"/><Relationship Id="rId1" Type="http://schemas.openxmlformats.org/officeDocument/2006/relationships/slideLayout" Target="../slideLayouts/slideLayout32.xml"/><Relationship Id="rId4" Type="http://schemas.openxmlformats.org/officeDocument/2006/relationships/hyperlink" Target="https://echo.epa.gov/tools/web-services/effluent-chart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32.xml"/><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32.xml"/><Relationship Id="rId5" Type="http://schemas.openxmlformats.org/officeDocument/2006/relationships/image" Target="../media/image7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33.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32.xml"/><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6.xml"/><Relationship Id="rId1" Type="http://schemas.openxmlformats.org/officeDocument/2006/relationships/slideLayout" Target="../slideLayouts/slideLayout32.xml"/><Relationship Id="rId5" Type="http://schemas.openxmlformats.org/officeDocument/2006/relationships/image" Target="../media/image79.png"/><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8.xml"/><Relationship Id="rId1" Type="http://schemas.openxmlformats.org/officeDocument/2006/relationships/slideLayout" Target="../slideLayouts/slideLayout32.xml"/><Relationship Id="rId4" Type="http://schemas.openxmlformats.org/officeDocument/2006/relationships/hyperlink" Target="https://github.com/mccartma/USGS_Consumptive_Use/wiki/Manual-Correction-of-Erroneous-VWUDS-Source-Coordinates"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1.xml"/><Relationship Id="rId1" Type="http://schemas.openxmlformats.org/officeDocument/2006/relationships/slideLayout" Target="../slideLayouts/slideLayout33.xml"/></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2.xml"/><Relationship Id="rId1" Type="http://schemas.openxmlformats.org/officeDocument/2006/relationships/slideLayout" Target="../slideLayouts/slideLayout33.xml"/></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3.xml"/><Relationship Id="rId1" Type="http://schemas.openxmlformats.org/officeDocument/2006/relationships/slideLayout" Target="../slideLayouts/slideLayout33.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4.xml"/><Relationship Id="rId1" Type="http://schemas.openxmlformats.org/officeDocument/2006/relationships/slideLayout" Target="../slideLayouts/slideLayout3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2.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8.xml"/><Relationship Id="rId1" Type="http://schemas.openxmlformats.org/officeDocument/2006/relationships/slideLayout" Target="../slideLayouts/slideLayout9.xml"/><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9.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0.xml"/><Relationship Id="rId1" Type="http://schemas.openxmlformats.org/officeDocument/2006/relationships/slideLayout" Target="../slideLayouts/slideLayout3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2.xml"/></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32.xml"/><Relationship Id="rId4" Type="http://schemas.openxmlformats.org/officeDocument/2006/relationships/image" Target="../media/image96.png"/></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3.xml"/><Relationship Id="rId1" Type="http://schemas.openxmlformats.org/officeDocument/2006/relationships/slideLayout" Target="../slideLayouts/slideLayout32.xml"/><Relationship Id="rId4" Type="http://schemas.openxmlformats.org/officeDocument/2006/relationships/image" Target="../media/image97.png"/></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3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1.xml"/></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6.xml"/><Relationship Id="rId1" Type="http://schemas.openxmlformats.org/officeDocument/2006/relationships/slideLayout" Target="../slideLayouts/slideLayout32.xml"/></Relationships>
</file>

<file path=ppt/slides/_rels/slide8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7.xml"/><Relationship Id="rId1" Type="http://schemas.openxmlformats.org/officeDocument/2006/relationships/slideLayout" Target="../slideLayouts/slideLayout33.xml"/></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8.xml"/><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9.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0.xml"/><Relationship Id="rId1" Type="http://schemas.openxmlformats.org/officeDocument/2006/relationships/slideLayout" Target="../slideLayouts/slideLayout32.xml"/></Relationships>
</file>

<file path=ppt/slides/_rels/slide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1.xml"/><Relationship Id="rId1" Type="http://schemas.openxmlformats.org/officeDocument/2006/relationships/slideLayout" Target="../slideLayouts/slideLayout32.xml"/></Relationships>
</file>

<file path=ppt/slides/_rels/slide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2.xml"/><Relationship Id="rId1" Type="http://schemas.openxmlformats.org/officeDocument/2006/relationships/slideLayout" Target="../slideLayouts/slideLayout33.xml"/></Relationships>
</file>

<file path=ppt/slides/_rels/slide9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3.xml"/><Relationship Id="rId1" Type="http://schemas.openxmlformats.org/officeDocument/2006/relationships/slideLayout" Target="../slideLayouts/slideLayout33.xml"/><Relationship Id="rId4" Type="http://schemas.openxmlformats.org/officeDocument/2006/relationships/image" Target="../media/image106.png"/></Relationships>
</file>

<file path=ppt/slides/_rels/slide9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4.xml"/><Relationship Id="rId1" Type="http://schemas.openxmlformats.org/officeDocument/2006/relationships/slideLayout" Target="../slideLayouts/slideLayout33.xml"/><Relationship Id="rId5" Type="http://schemas.openxmlformats.org/officeDocument/2006/relationships/image" Target="../media/image109.png"/><Relationship Id="rId4" Type="http://schemas.openxmlformats.org/officeDocument/2006/relationships/image" Target="../media/image108.png"/></Relationships>
</file>

<file path=ppt/slides/_rels/slide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5.xml"/><Relationship Id="rId1" Type="http://schemas.openxmlformats.org/officeDocument/2006/relationships/slideLayout" Target="../slideLayouts/slideLayout33.xml"/><Relationship Id="rId5" Type="http://schemas.openxmlformats.org/officeDocument/2006/relationships/image" Target="../media/image112.png"/><Relationship Id="rId4" Type="http://schemas.openxmlformats.org/officeDocument/2006/relationships/image" Target="../media/image111.png"/></Relationships>
</file>

<file path=ppt/slides/_rels/slide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6.xml"/><Relationship Id="rId1" Type="http://schemas.openxmlformats.org/officeDocument/2006/relationships/slideLayout" Target="../slideLayouts/slideLayout33.xml"/></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7.xml"/><Relationship Id="rId1" Type="http://schemas.openxmlformats.org/officeDocument/2006/relationships/slideLayout" Target="../slideLayouts/slideLayout33.xml"/></Relationships>
</file>

<file path=ppt/slides/_rels/slide9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8.xml"/><Relationship Id="rId1" Type="http://schemas.openxmlformats.org/officeDocument/2006/relationships/slideLayout" Target="../slideLayouts/slideLayout33.xml"/><Relationship Id="rId4" Type="http://schemas.openxmlformats.org/officeDocument/2006/relationships/image" Target="../media/image114.png"/></Relationships>
</file>

<file path=ppt/slides/_rels/slide9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9.xml"/><Relationship Id="rId1" Type="http://schemas.openxmlformats.org/officeDocument/2006/relationships/slideLayout" Target="../slideLayouts/slideLayout33.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7"/>
          <p:cNvSpPr/>
          <p:nvPr/>
        </p:nvSpPr>
        <p:spPr>
          <a:xfrm>
            <a:off x="1228694" y="2905231"/>
            <a:ext cx="1262100" cy="349200"/>
          </a:xfrm>
          <a:prstGeom prst="roundRect">
            <a:avLst>
              <a:gd name="adj" fmla="val 16667"/>
            </a:avLst>
          </a:prstGeom>
          <a:noFill/>
          <a:ln w="19050" cap="flat" cmpd="sng">
            <a:solidFill>
              <a:srgbClr val="98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7"/>
          <p:cNvSpPr txBox="1"/>
          <p:nvPr/>
        </p:nvSpPr>
        <p:spPr>
          <a:xfrm>
            <a:off x="1302713" y="2899231"/>
            <a:ext cx="1016100" cy="3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Open Sans"/>
                <a:ea typeface="Open Sans"/>
                <a:cs typeface="Open Sans"/>
                <a:sym typeface="Open Sans"/>
              </a:rPr>
              <a:t>1982-2016</a:t>
            </a:r>
            <a:endParaRPr sz="1200">
              <a:solidFill>
                <a:srgbClr val="434343"/>
              </a:solidFill>
              <a:latin typeface="Open Sans"/>
              <a:ea typeface="Open Sans"/>
              <a:cs typeface="Open Sans"/>
              <a:sym typeface="Open Sans"/>
            </a:endParaRPr>
          </a:p>
        </p:txBody>
      </p:sp>
      <p:sp>
        <p:nvSpPr>
          <p:cNvPr id="502" name="Google Shape;502;p47"/>
          <p:cNvSpPr/>
          <p:nvPr/>
        </p:nvSpPr>
        <p:spPr>
          <a:xfrm>
            <a:off x="6714188" y="2913244"/>
            <a:ext cx="1262100" cy="349200"/>
          </a:xfrm>
          <a:prstGeom prst="roundRect">
            <a:avLst>
              <a:gd name="adj" fmla="val 16667"/>
            </a:avLst>
          </a:prstGeom>
          <a:noFill/>
          <a:ln w="19050" cap="flat" cmpd="sng">
            <a:solidFill>
              <a:srgbClr val="98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7"/>
          <p:cNvSpPr txBox="1"/>
          <p:nvPr/>
        </p:nvSpPr>
        <p:spPr>
          <a:xfrm>
            <a:off x="6749288" y="2886081"/>
            <a:ext cx="11919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Open Sans"/>
                <a:ea typeface="Open Sans"/>
                <a:cs typeface="Open Sans"/>
                <a:sym typeface="Open Sans"/>
              </a:rPr>
              <a:t>2010-Present</a:t>
            </a:r>
            <a:endParaRPr sz="1200">
              <a:solidFill>
                <a:srgbClr val="434343"/>
              </a:solidFill>
              <a:latin typeface="Open Sans"/>
              <a:ea typeface="Open Sans"/>
              <a:cs typeface="Open Sans"/>
              <a:sym typeface="Open Sans"/>
            </a:endParaRPr>
          </a:p>
        </p:txBody>
      </p:sp>
      <p:sp>
        <p:nvSpPr>
          <p:cNvPr id="504" name="Google Shape;504;p47"/>
          <p:cNvSpPr txBox="1"/>
          <p:nvPr/>
        </p:nvSpPr>
        <p:spPr>
          <a:xfrm>
            <a:off x="3840806" y="3716625"/>
            <a:ext cx="1558500" cy="36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b="1">
                <a:solidFill>
                  <a:srgbClr val="0944A1"/>
                </a:solidFill>
                <a:latin typeface="Open Sans"/>
                <a:ea typeface="Open Sans"/>
                <a:cs typeface="Open Sans"/>
                <a:sym typeface="Open Sans"/>
              </a:rPr>
              <a:t>Inconsistencies</a:t>
            </a:r>
            <a:endParaRPr b="1">
              <a:solidFill>
                <a:srgbClr val="0944A1"/>
              </a:solidFill>
              <a:latin typeface="Open Sans"/>
              <a:ea typeface="Open Sans"/>
              <a:cs typeface="Open Sans"/>
              <a:sym typeface="Open Sans"/>
            </a:endParaRPr>
          </a:p>
        </p:txBody>
      </p:sp>
      <p:sp>
        <p:nvSpPr>
          <p:cNvPr id="505" name="Google Shape;505;p47"/>
          <p:cNvSpPr txBox="1"/>
          <p:nvPr/>
        </p:nvSpPr>
        <p:spPr>
          <a:xfrm>
            <a:off x="3751706" y="2863875"/>
            <a:ext cx="1736700" cy="361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rgbClr val="0944A1"/>
                </a:solidFill>
                <a:latin typeface="Open Sans"/>
                <a:ea typeface="Open Sans"/>
                <a:cs typeface="Open Sans"/>
                <a:sym typeface="Open Sans"/>
              </a:rPr>
              <a:t>Timeline</a:t>
            </a:r>
            <a:endParaRPr b="1">
              <a:solidFill>
                <a:srgbClr val="0944A1"/>
              </a:solidFill>
              <a:latin typeface="Open Sans"/>
              <a:ea typeface="Open Sans"/>
              <a:cs typeface="Open Sans"/>
              <a:sym typeface="Open Sans"/>
            </a:endParaRPr>
          </a:p>
        </p:txBody>
      </p:sp>
      <p:sp>
        <p:nvSpPr>
          <p:cNvPr id="506" name="Google Shape;506;p47"/>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Quality and Availability</a:t>
            </a:r>
            <a:endParaRPr/>
          </a:p>
        </p:txBody>
      </p:sp>
      <p:sp>
        <p:nvSpPr>
          <p:cNvPr id="507" name="Google Shape;507;p47"/>
          <p:cNvSpPr txBox="1"/>
          <p:nvPr/>
        </p:nvSpPr>
        <p:spPr>
          <a:xfrm>
            <a:off x="997406" y="671350"/>
            <a:ext cx="1664100" cy="42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80000"/>
                </a:solidFill>
                <a:latin typeface="Open Sans"/>
                <a:ea typeface="Open Sans"/>
                <a:cs typeface="Open Sans"/>
                <a:sym typeface="Open Sans"/>
              </a:rPr>
              <a:t>Withdrawals</a:t>
            </a:r>
            <a:endParaRPr>
              <a:solidFill>
                <a:srgbClr val="980000"/>
              </a:solidFill>
              <a:latin typeface="Open Sans"/>
              <a:ea typeface="Open Sans"/>
              <a:cs typeface="Open Sans"/>
              <a:sym typeface="Open Sans"/>
            </a:endParaRPr>
          </a:p>
        </p:txBody>
      </p:sp>
      <p:sp>
        <p:nvSpPr>
          <p:cNvPr id="508" name="Google Shape;508;p47"/>
          <p:cNvSpPr txBox="1"/>
          <p:nvPr/>
        </p:nvSpPr>
        <p:spPr>
          <a:xfrm>
            <a:off x="6238225" y="671350"/>
            <a:ext cx="2315100" cy="42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467A"/>
                </a:solidFill>
                <a:latin typeface="Open Sans"/>
                <a:ea typeface="Open Sans"/>
                <a:cs typeface="Open Sans"/>
                <a:sym typeface="Open Sans"/>
              </a:rPr>
              <a:t>Discharges</a:t>
            </a:r>
            <a:endParaRPr>
              <a:solidFill>
                <a:srgbClr val="00467A"/>
              </a:solidFill>
              <a:latin typeface="Open Sans"/>
              <a:ea typeface="Open Sans"/>
              <a:cs typeface="Open Sans"/>
              <a:sym typeface="Open Sans"/>
            </a:endParaRPr>
          </a:p>
        </p:txBody>
      </p:sp>
      <p:cxnSp>
        <p:nvCxnSpPr>
          <p:cNvPr id="509" name="Google Shape;509;p47"/>
          <p:cNvCxnSpPr/>
          <p:nvPr/>
        </p:nvCxnSpPr>
        <p:spPr>
          <a:xfrm rot="10800000" flipH="1">
            <a:off x="1233506" y="984025"/>
            <a:ext cx="1191900" cy="9000"/>
          </a:xfrm>
          <a:prstGeom prst="straightConnector1">
            <a:avLst/>
          </a:prstGeom>
          <a:noFill/>
          <a:ln w="9525" cap="flat" cmpd="sng">
            <a:solidFill>
              <a:srgbClr val="831E44"/>
            </a:solidFill>
            <a:prstDash val="solid"/>
            <a:round/>
            <a:headEnd type="none" w="med" len="med"/>
            <a:tailEnd type="none" w="med" len="med"/>
          </a:ln>
        </p:spPr>
      </p:cxnSp>
      <p:sp>
        <p:nvSpPr>
          <p:cNvPr id="510" name="Google Shape;510;p47"/>
          <p:cNvSpPr txBox="1"/>
          <p:nvPr/>
        </p:nvSpPr>
        <p:spPr>
          <a:xfrm>
            <a:off x="549906" y="3721824"/>
            <a:ext cx="2709900" cy="3612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434343"/>
              </a:buClr>
              <a:buSzPts val="1200"/>
              <a:buFont typeface="Open Sans"/>
              <a:buChar char="➔"/>
            </a:pPr>
            <a:r>
              <a:rPr lang="en" sz="1200">
                <a:solidFill>
                  <a:srgbClr val="434343"/>
                </a:solidFill>
                <a:latin typeface="Open Sans"/>
                <a:ea typeface="Open Sans"/>
                <a:cs typeface="Open Sans"/>
                <a:sym typeface="Open Sans"/>
              </a:rPr>
              <a:t>Water sector categorization</a:t>
            </a:r>
            <a:endParaRPr sz="1200">
              <a:solidFill>
                <a:srgbClr val="434343"/>
              </a:solidFill>
              <a:latin typeface="Open Sans"/>
              <a:ea typeface="Open Sans"/>
              <a:cs typeface="Open Sans"/>
              <a:sym typeface="Open Sans"/>
            </a:endParaRPr>
          </a:p>
          <a:p>
            <a:pPr marL="914400" lvl="0" indent="0" algn="l" rtl="0">
              <a:spcBef>
                <a:spcPts val="0"/>
              </a:spcBef>
              <a:spcAft>
                <a:spcPts val="0"/>
              </a:spcAft>
              <a:buNone/>
            </a:pPr>
            <a:endParaRPr sz="1200">
              <a:solidFill>
                <a:srgbClr val="434343"/>
              </a:solidFill>
              <a:latin typeface="Open Sans"/>
              <a:ea typeface="Open Sans"/>
              <a:cs typeface="Open Sans"/>
              <a:sym typeface="Open Sans"/>
            </a:endParaRPr>
          </a:p>
          <a:p>
            <a:pPr marL="457200" lvl="0" indent="-304800" algn="l" rtl="0">
              <a:spcBef>
                <a:spcPts val="0"/>
              </a:spcBef>
              <a:spcAft>
                <a:spcPts val="0"/>
              </a:spcAft>
              <a:buClr>
                <a:srgbClr val="434343"/>
              </a:buClr>
              <a:buSzPts val="1200"/>
              <a:buFont typeface="Open Sans"/>
              <a:buChar char="➔"/>
            </a:pPr>
            <a:r>
              <a:rPr lang="en" sz="1200">
                <a:solidFill>
                  <a:srgbClr val="434343"/>
                </a:solidFill>
                <a:latin typeface="Open Sans"/>
                <a:ea typeface="Open Sans"/>
                <a:cs typeface="Open Sans"/>
                <a:sym typeface="Open Sans"/>
              </a:rPr>
              <a:t>Source coordinates</a:t>
            </a:r>
            <a:endParaRPr>
              <a:solidFill>
                <a:srgbClr val="434343"/>
              </a:solidFill>
            </a:endParaRPr>
          </a:p>
          <a:p>
            <a:pPr marL="914400" lvl="0" indent="0" algn="l" rtl="0">
              <a:spcBef>
                <a:spcPts val="0"/>
              </a:spcBef>
              <a:spcAft>
                <a:spcPts val="0"/>
              </a:spcAft>
              <a:buNone/>
            </a:pPr>
            <a:endParaRPr sz="1200">
              <a:solidFill>
                <a:srgbClr val="434343"/>
              </a:solidFill>
              <a:latin typeface="Open Sans"/>
              <a:ea typeface="Open Sans"/>
              <a:cs typeface="Open Sans"/>
              <a:sym typeface="Open Sans"/>
            </a:endParaRPr>
          </a:p>
        </p:txBody>
      </p:sp>
      <p:sp>
        <p:nvSpPr>
          <p:cNvPr id="511" name="Google Shape;511;p47"/>
          <p:cNvSpPr txBox="1"/>
          <p:nvPr/>
        </p:nvSpPr>
        <p:spPr>
          <a:xfrm>
            <a:off x="5980300" y="3721824"/>
            <a:ext cx="2919000" cy="12939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434343"/>
              </a:buClr>
              <a:buSzPts val="1200"/>
              <a:buFont typeface="Open Sans"/>
              <a:buChar char="➔"/>
            </a:pPr>
            <a:r>
              <a:rPr lang="en" sz="1200">
                <a:solidFill>
                  <a:srgbClr val="434343"/>
                </a:solidFill>
                <a:latin typeface="Open Sans"/>
                <a:ea typeface="Open Sans"/>
                <a:cs typeface="Open Sans"/>
                <a:sym typeface="Open Sans"/>
              </a:rPr>
              <a:t>Mislabeled outfalls</a:t>
            </a:r>
            <a:endParaRPr sz="1200">
              <a:solidFill>
                <a:srgbClr val="434343"/>
              </a:solidFill>
              <a:latin typeface="Open Sans"/>
              <a:ea typeface="Open Sans"/>
              <a:cs typeface="Open Sans"/>
              <a:sym typeface="Open Sans"/>
            </a:endParaRPr>
          </a:p>
          <a:p>
            <a:pPr marL="457200" lvl="0" indent="0" algn="l" rtl="0">
              <a:spcBef>
                <a:spcPts val="0"/>
              </a:spcBef>
              <a:spcAft>
                <a:spcPts val="0"/>
              </a:spcAft>
              <a:buNone/>
            </a:pPr>
            <a:endParaRPr sz="1200">
              <a:solidFill>
                <a:srgbClr val="434343"/>
              </a:solidFill>
              <a:latin typeface="Open Sans"/>
              <a:ea typeface="Open Sans"/>
              <a:cs typeface="Open Sans"/>
              <a:sym typeface="Open Sans"/>
            </a:endParaRPr>
          </a:p>
          <a:p>
            <a:pPr marL="457200" lvl="0" indent="-304800" algn="l" rtl="0">
              <a:spcBef>
                <a:spcPts val="0"/>
              </a:spcBef>
              <a:spcAft>
                <a:spcPts val="0"/>
              </a:spcAft>
              <a:buClr>
                <a:srgbClr val="434343"/>
              </a:buClr>
              <a:buSzPts val="1200"/>
              <a:buFont typeface="Open Sans"/>
              <a:buChar char="➔"/>
            </a:pPr>
            <a:r>
              <a:rPr lang="en" sz="1200">
                <a:solidFill>
                  <a:srgbClr val="434343"/>
                </a:solidFill>
                <a:latin typeface="Open Sans"/>
                <a:ea typeface="Open Sans"/>
                <a:cs typeface="Open Sans"/>
                <a:sym typeface="Open Sans"/>
              </a:rPr>
              <a:t>Water sector categorization</a:t>
            </a:r>
            <a:endParaRPr sz="1200">
              <a:solidFill>
                <a:srgbClr val="434343"/>
              </a:solidFill>
              <a:latin typeface="Open Sans"/>
              <a:ea typeface="Open Sans"/>
              <a:cs typeface="Open Sans"/>
              <a:sym typeface="Open Sans"/>
            </a:endParaRPr>
          </a:p>
          <a:p>
            <a:pPr marL="457200" lvl="0" indent="0" algn="l" rtl="0">
              <a:spcBef>
                <a:spcPts val="0"/>
              </a:spcBef>
              <a:spcAft>
                <a:spcPts val="0"/>
              </a:spcAft>
              <a:buNone/>
            </a:pPr>
            <a:endParaRPr sz="1200">
              <a:solidFill>
                <a:srgbClr val="434343"/>
              </a:solidFill>
              <a:latin typeface="Open Sans"/>
              <a:ea typeface="Open Sans"/>
              <a:cs typeface="Open Sans"/>
              <a:sym typeface="Open Sans"/>
            </a:endParaRPr>
          </a:p>
          <a:p>
            <a:pPr marL="457200" lvl="0" indent="-304800" algn="l" rtl="0">
              <a:spcBef>
                <a:spcPts val="0"/>
              </a:spcBef>
              <a:spcAft>
                <a:spcPts val="0"/>
              </a:spcAft>
              <a:buClr>
                <a:srgbClr val="434343"/>
              </a:buClr>
              <a:buSzPts val="1200"/>
              <a:buFont typeface="Open Sans"/>
              <a:buChar char="➔"/>
            </a:pPr>
            <a:r>
              <a:rPr lang="en" sz="1200">
                <a:solidFill>
                  <a:srgbClr val="434343"/>
                </a:solidFill>
                <a:latin typeface="Open Sans"/>
                <a:ea typeface="Open Sans"/>
                <a:cs typeface="Open Sans"/>
                <a:sym typeface="Open Sans"/>
              </a:rPr>
              <a:t>Reporting frequencies</a:t>
            </a:r>
            <a:endParaRPr sz="1200">
              <a:solidFill>
                <a:srgbClr val="434343"/>
              </a:solidFill>
              <a:latin typeface="Open Sans"/>
              <a:ea typeface="Open Sans"/>
              <a:cs typeface="Open Sans"/>
              <a:sym typeface="Open Sans"/>
            </a:endParaRPr>
          </a:p>
          <a:p>
            <a:pPr marL="457200" lvl="0" indent="0" algn="l" rtl="0">
              <a:spcBef>
                <a:spcPts val="0"/>
              </a:spcBef>
              <a:spcAft>
                <a:spcPts val="0"/>
              </a:spcAft>
              <a:buNone/>
            </a:pPr>
            <a:endParaRPr sz="1200">
              <a:solidFill>
                <a:srgbClr val="434343"/>
              </a:solidFill>
              <a:latin typeface="Open Sans"/>
              <a:ea typeface="Open Sans"/>
              <a:cs typeface="Open Sans"/>
              <a:sym typeface="Open Sans"/>
            </a:endParaRPr>
          </a:p>
          <a:p>
            <a:pPr marL="457200" lvl="0" indent="-304800" algn="l" rtl="0">
              <a:spcBef>
                <a:spcPts val="0"/>
              </a:spcBef>
              <a:spcAft>
                <a:spcPts val="0"/>
              </a:spcAft>
              <a:buClr>
                <a:srgbClr val="434343"/>
              </a:buClr>
              <a:buSzPts val="1200"/>
              <a:buFont typeface="Open Sans"/>
              <a:buChar char="➔"/>
            </a:pPr>
            <a:r>
              <a:rPr lang="en" sz="1200">
                <a:solidFill>
                  <a:srgbClr val="434343"/>
                </a:solidFill>
                <a:latin typeface="Open Sans"/>
                <a:ea typeface="Open Sans"/>
                <a:cs typeface="Open Sans"/>
                <a:sym typeface="Open Sans"/>
              </a:rPr>
              <a:t>Anomalous entries</a:t>
            </a:r>
            <a:endParaRPr sz="1200">
              <a:solidFill>
                <a:srgbClr val="434343"/>
              </a:solidFill>
              <a:latin typeface="Open Sans"/>
              <a:ea typeface="Open Sans"/>
              <a:cs typeface="Open Sans"/>
              <a:sym typeface="Open Sans"/>
            </a:endParaRPr>
          </a:p>
          <a:p>
            <a:pPr marL="457200" lvl="0" indent="0" algn="l" rtl="0">
              <a:spcBef>
                <a:spcPts val="0"/>
              </a:spcBef>
              <a:spcAft>
                <a:spcPts val="0"/>
              </a:spcAft>
              <a:buNone/>
            </a:pPr>
            <a:endParaRPr sz="1200">
              <a:solidFill>
                <a:srgbClr val="434343"/>
              </a:solidFill>
              <a:latin typeface="Open Sans"/>
              <a:ea typeface="Open Sans"/>
              <a:cs typeface="Open Sans"/>
              <a:sym typeface="Open Sans"/>
            </a:endParaRPr>
          </a:p>
          <a:p>
            <a:pPr marL="457200" lvl="0" indent="0" algn="l" rtl="0">
              <a:spcBef>
                <a:spcPts val="0"/>
              </a:spcBef>
              <a:spcAft>
                <a:spcPts val="0"/>
              </a:spcAft>
              <a:buNone/>
            </a:pPr>
            <a:endParaRPr sz="1200">
              <a:solidFill>
                <a:srgbClr val="434343"/>
              </a:solidFill>
              <a:latin typeface="Open Sans"/>
              <a:ea typeface="Open Sans"/>
              <a:cs typeface="Open Sans"/>
              <a:sym typeface="Open Sans"/>
            </a:endParaRPr>
          </a:p>
        </p:txBody>
      </p:sp>
      <p:sp>
        <p:nvSpPr>
          <p:cNvPr id="512" name="Google Shape;512;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513" name="Google Shape;513;p47"/>
          <p:cNvSpPr/>
          <p:nvPr/>
        </p:nvSpPr>
        <p:spPr>
          <a:xfrm>
            <a:off x="4531406" y="591100"/>
            <a:ext cx="177300" cy="7122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7"/>
          <p:cNvSpPr txBox="1"/>
          <p:nvPr/>
        </p:nvSpPr>
        <p:spPr>
          <a:xfrm>
            <a:off x="3815906" y="2049563"/>
            <a:ext cx="1608300" cy="28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rgbClr val="0944A1"/>
                </a:solidFill>
                <a:latin typeface="Open Sans"/>
                <a:ea typeface="Open Sans"/>
                <a:cs typeface="Open Sans"/>
                <a:sym typeface="Open Sans"/>
              </a:rPr>
              <a:t>Completeness</a:t>
            </a:r>
            <a:endParaRPr b="1">
              <a:solidFill>
                <a:srgbClr val="0944A1"/>
              </a:solidFill>
              <a:latin typeface="Open Sans"/>
              <a:ea typeface="Open Sans"/>
              <a:cs typeface="Open Sans"/>
              <a:sym typeface="Open Sans"/>
            </a:endParaRPr>
          </a:p>
        </p:txBody>
      </p:sp>
      <p:sp>
        <p:nvSpPr>
          <p:cNvPr id="515" name="Google Shape;515;p47"/>
          <p:cNvSpPr/>
          <p:nvPr/>
        </p:nvSpPr>
        <p:spPr>
          <a:xfrm>
            <a:off x="4531406" y="2399988"/>
            <a:ext cx="177300" cy="4773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7"/>
          <p:cNvSpPr txBox="1"/>
          <p:nvPr/>
        </p:nvSpPr>
        <p:spPr>
          <a:xfrm>
            <a:off x="535106" y="1946275"/>
            <a:ext cx="2649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Open Sans"/>
                <a:ea typeface="Open Sans"/>
                <a:cs typeface="Open Sans"/>
                <a:sym typeface="Open Sans"/>
              </a:rPr>
              <a:t>Lack data for half of exempt surface water users</a:t>
            </a:r>
            <a:r>
              <a:rPr lang="en" sz="1200" baseline="-25000">
                <a:solidFill>
                  <a:srgbClr val="434343"/>
                </a:solidFill>
                <a:latin typeface="Open Sans"/>
                <a:ea typeface="Open Sans"/>
                <a:cs typeface="Open Sans"/>
                <a:sym typeface="Open Sans"/>
              </a:rPr>
              <a:t>4</a:t>
            </a:r>
            <a:endParaRPr sz="1200" baseline="-25000">
              <a:solidFill>
                <a:srgbClr val="434343"/>
              </a:solidFill>
              <a:latin typeface="Open Sans"/>
              <a:ea typeface="Open Sans"/>
              <a:cs typeface="Open Sans"/>
              <a:sym typeface="Open Sans"/>
            </a:endParaRPr>
          </a:p>
        </p:txBody>
      </p:sp>
      <p:sp>
        <p:nvSpPr>
          <p:cNvPr id="517" name="Google Shape;517;p47"/>
          <p:cNvSpPr txBox="1"/>
          <p:nvPr/>
        </p:nvSpPr>
        <p:spPr>
          <a:xfrm>
            <a:off x="6211813" y="1946275"/>
            <a:ext cx="228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Open Sans"/>
                <a:ea typeface="Open Sans"/>
                <a:cs typeface="Open Sans"/>
                <a:sym typeface="Open Sans"/>
              </a:rPr>
              <a:t>More complete for active major (&gt; 1 MGD) facilities</a:t>
            </a:r>
            <a:endParaRPr sz="1200">
              <a:solidFill>
                <a:srgbClr val="434343"/>
              </a:solidFill>
              <a:latin typeface="Open Sans"/>
              <a:ea typeface="Open Sans"/>
              <a:cs typeface="Open Sans"/>
              <a:sym typeface="Open Sans"/>
            </a:endParaRPr>
          </a:p>
        </p:txBody>
      </p:sp>
      <p:cxnSp>
        <p:nvCxnSpPr>
          <p:cNvPr id="518" name="Google Shape;518;p47"/>
          <p:cNvCxnSpPr/>
          <p:nvPr/>
        </p:nvCxnSpPr>
        <p:spPr>
          <a:xfrm rot="10800000" flipH="1">
            <a:off x="6799825" y="984013"/>
            <a:ext cx="1191900" cy="9000"/>
          </a:xfrm>
          <a:prstGeom prst="straightConnector1">
            <a:avLst/>
          </a:prstGeom>
          <a:noFill/>
          <a:ln w="9525" cap="flat" cmpd="sng">
            <a:solidFill>
              <a:srgbClr val="00467A"/>
            </a:solidFill>
            <a:prstDash val="solid"/>
            <a:round/>
            <a:headEnd type="none" w="med" len="med"/>
            <a:tailEnd type="none" w="med" len="med"/>
          </a:ln>
        </p:spPr>
      </p:cxnSp>
      <p:sp>
        <p:nvSpPr>
          <p:cNvPr id="519" name="Google Shape;519;p47"/>
          <p:cNvSpPr/>
          <p:nvPr/>
        </p:nvSpPr>
        <p:spPr>
          <a:xfrm>
            <a:off x="4531406" y="3232188"/>
            <a:ext cx="177300" cy="4773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0" name="Google Shape;520;p47"/>
          <p:cNvPicPr preferRelativeResize="0"/>
          <p:nvPr/>
        </p:nvPicPr>
        <p:blipFill>
          <a:blip r:embed="rId3">
            <a:alphaModFix/>
          </a:blip>
          <a:stretch>
            <a:fillRect/>
          </a:stretch>
        </p:blipFill>
        <p:spPr>
          <a:xfrm>
            <a:off x="1093438" y="1115807"/>
            <a:ext cx="1474800" cy="696862"/>
          </a:xfrm>
          <a:prstGeom prst="rect">
            <a:avLst/>
          </a:prstGeom>
          <a:noFill/>
          <a:ln>
            <a:noFill/>
          </a:ln>
        </p:spPr>
      </p:pic>
      <p:pic>
        <p:nvPicPr>
          <p:cNvPr id="521" name="Google Shape;521;p47"/>
          <p:cNvPicPr preferRelativeResize="0"/>
          <p:nvPr/>
        </p:nvPicPr>
        <p:blipFill>
          <a:blip r:embed="rId4">
            <a:alphaModFix/>
          </a:blip>
          <a:stretch>
            <a:fillRect/>
          </a:stretch>
        </p:blipFill>
        <p:spPr>
          <a:xfrm>
            <a:off x="6559962" y="1108125"/>
            <a:ext cx="1586701" cy="712225"/>
          </a:xfrm>
          <a:prstGeom prst="rect">
            <a:avLst/>
          </a:prstGeom>
          <a:noFill/>
          <a:ln>
            <a:noFill/>
          </a:ln>
        </p:spPr>
      </p:pic>
      <p:sp>
        <p:nvSpPr>
          <p:cNvPr id="522" name="Google Shape;522;p47"/>
          <p:cNvSpPr txBox="1"/>
          <p:nvPr/>
        </p:nvSpPr>
        <p:spPr>
          <a:xfrm>
            <a:off x="3815906" y="1235238"/>
            <a:ext cx="1608300" cy="28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rgbClr val="0944A1"/>
                </a:solidFill>
                <a:latin typeface="Open Sans"/>
                <a:ea typeface="Open Sans"/>
                <a:cs typeface="Open Sans"/>
                <a:sym typeface="Open Sans"/>
              </a:rPr>
              <a:t>Source</a:t>
            </a:r>
            <a:endParaRPr b="1">
              <a:solidFill>
                <a:srgbClr val="0944A1"/>
              </a:solidFill>
              <a:latin typeface="Open Sans"/>
              <a:ea typeface="Open Sans"/>
              <a:cs typeface="Open Sans"/>
              <a:sym typeface="Open Sans"/>
            </a:endParaRPr>
          </a:p>
        </p:txBody>
      </p:sp>
      <p:sp>
        <p:nvSpPr>
          <p:cNvPr id="523" name="Google Shape;523;p47"/>
          <p:cNvSpPr/>
          <p:nvPr/>
        </p:nvSpPr>
        <p:spPr>
          <a:xfrm>
            <a:off x="4531406" y="1613000"/>
            <a:ext cx="177300" cy="4773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7"/>
          <p:cNvSpPr/>
          <p:nvPr/>
        </p:nvSpPr>
        <p:spPr>
          <a:xfrm>
            <a:off x="4531406" y="4209925"/>
            <a:ext cx="177300" cy="9336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animEffect transition="in" filter="fade">
                                      <p:cBhvr>
                                        <p:cTn id="7" dur="1000"/>
                                        <p:tgtEl>
                                          <p:spTgt spid="501"/>
                                        </p:tgtEl>
                                      </p:cBhvr>
                                    </p:animEffect>
                                  </p:childTnLst>
                                </p:cTn>
                              </p:par>
                              <p:par>
                                <p:cTn id="8" presetID="10" presetClass="entr" presetSubtype="0" fill="hold" nodeType="withEffect">
                                  <p:stCondLst>
                                    <p:cond delay="0"/>
                                  </p:stCondLst>
                                  <p:childTnLst>
                                    <p:set>
                                      <p:cBhvr>
                                        <p:cTn id="9" dur="1" fill="hold">
                                          <p:stCondLst>
                                            <p:cond delay="0"/>
                                          </p:stCondLst>
                                        </p:cTn>
                                        <p:tgtEl>
                                          <p:spTgt spid="507"/>
                                        </p:tgtEl>
                                        <p:attrNameLst>
                                          <p:attrName>style.visibility</p:attrName>
                                        </p:attrNameLst>
                                      </p:cBhvr>
                                      <p:to>
                                        <p:strVal val="visible"/>
                                      </p:to>
                                    </p:set>
                                    <p:animEffect transition="in" filter="fade">
                                      <p:cBhvr>
                                        <p:cTn id="10" dur="1000"/>
                                        <p:tgtEl>
                                          <p:spTgt spid="507"/>
                                        </p:tgtEl>
                                      </p:cBhvr>
                                    </p:animEffect>
                                  </p:childTnLst>
                                </p:cTn>
                              </p:par>
                              <p:par>
                                <p:cTn id="11" presetID="10" presetClass="entr" presetSubtype="0" fill="hold" nodeType="withEffect">
                                  <p:stCondLst>
                                    <p:cond delay="0"/>
                                  </p:stCondLst>
                                  <p:childTnLst>
                                    <p:set>
                                      <p:cBhvr>
                                        <p:cTn id="12" dur="1" fill="hold">
                                          <p:stCondLst>
                                            <p:cond delay="0"/>
                                          </p:stCondLst>
                                        </p:cTn>
                                        <p:tgtEl>
                                          <p:spTgt spid="509"/>
                                        </p:tgtEl>
                                        <p:attrNameLst>
                                          <p:attrName>style.visibility</p:attrName>
                                        </p:attrNameLst>
                                      </p:cBhvr>
                                      <p:to>
                                        <p:strVal val="visible"/>
                                      </p:to>
                                    </p:set>
                                    <p:animEffect transition="in" filter="fade">
                                      <p:cBhvr>
                                        <p:cTn id="13" dur="1000"/>
                                        <p:tgtEl>
                                          <p:spTgt spid="509"/>
                                        </p:tgtEl>
                                      </p:cBhvr>
                                    </p:animEffect>
                                  </p:childTnLst>
                                </p:cTn>
                              </p:par>
                              <p:par>
                                <p:cTn id="14" presetID="10" presetClass="entr" presetSubtype="0" fill="hold" nodeType="withEffect">
                                  <p:stCondLst>
                                    <p:cond delay="0"/>
                                  </p:stCondLst>
                                  <p:childTnLst>
                                    <p:set>
                                      <p:cBhvr>
                                        <p:cTn id="15" dur="1" fill="hold">
                                          <p:stCondLst>
                                            <p:cond delay="0"/>
                                          </p:stCondLst>
                                        </p:cTn>
                                        <p:tgtEl>
                                          <p:spTgt spid="516"/>
                                        </p:tgtEl>
                                        <p:attrNameLst>
                                          <p:attrName>style.visibility</p:attrName>
                                        </p:attrNameLst>
                                      </p:cBhvr>
                                      <p:to>
                                        <p:strVal val="visible"/>
                                      </p:to>
                                    </p:set>
                                    <p:animEffect transition="in" filter="fade">
                                      <p:cBhvr>
                                        <p:cTn id="16" dur="1000"/>
                                        <p:tgtEl>
                                          <p:spTgt spid="516"/>
                                        </p:tgtEl>
                                      </p:cBhvr>
                                    </p:animEffect>
                                  </p:childTnLst>
                                </p:cTn>
                              </p:par>
                              <p:par>
                                <p:cTn id="17" presetID="10" presetClass="entr" presetSubtype="0" fill="hold" nodeType="withEffect">
                                  <p:stCondLst>
                                    <p:cond delay="0"/>
                                  </p:stCondLst>
                                  <p:childTnLst>
                                    <p:set>
                                      <p:cBhvr>
                                        <p:cTn id="18" dur="1" fill="hold">
                                          <p:stCondLst>
                                            <p:cond delay="0"/>
                                          </p:stCondLst>
                                        </p:cTn>
                                        <p:tgtEl>
                                          <p:spTgt spid="520"/>
                                        </p:tgtEl>
                                        <p:attrNameLst>
                                          <p:attrName>style.visibility</p:attrName>
                                        </p:attrNameLst>
                                      </p:cBhvr>
                                      <p:to>
                                        <p:strVal val="visible"/>
                                      </p:to>
                                    </p:set>
                                    <p:animEffect transition="in" filter="fade">
                                      <p:cBhvr>
                                        <p:cTn id="19" dur="1000"/>
                                        <p:tgtEl>
                                          <p:spTgt spid="520"/>
                                        </p:tgtEl>
                                      </p:cBhvr>
                                    </p:animEffect>
                                  </p:childTnLst>
                                </p:cTn>
                              </p:par>
                              <p:par>
                                <p:cTn id="20" presetID="10" presetClass="entr" presetSubtype="0" fill="hold" nodeType="withEffect">
                                  <p:stCondLst>
                                    <p:cond delay="0"/>
                                  </p:stCondLst>
                                  <p:childTnLst>
                                    <p:set>
                                      <p:cBhvr>
                                        <p:cTn id="21" dur="1" fill="hold">
                                          <p:stCondLst>
                                            <p:cond delay="0"/>
                                          </p:stCondLst>
                                        </p:cTn>
                                        <p:tgtEl>
                                          <p:spTgt spid="510"/>
                                        </p:tgtEl>
                                        <p:attrNameLst>
                                          <p:attrName>style.visibility</p:attrName>
                                        </p:attrNameLst>
                                      </p:cBhvr>
                                      <p:to>
                                        <p:strVal val="visible"/>
                                      </p:to>
                                    </p:set>
                                    <p:animEffect transition="in" filter="fade">
                                      <p:cBhvr>
                                        <p:cTn id="22" dur="1000"/>
                                        <p:tgtEl>
                                          <p:spTgt spid="5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3"/>
                                        </p:tgtEl>
                                        <p:attrNameLst>
                                          <p:attrName>style.visibility</p:attrName>
                                        </p:attrNameLst>
                                      </p:cBhvr>
                                      <p:to>
                                        <p:strVal val="visible"/>
                                      </p:to>
                                    </p:set>
                                    <p:animEffect transition="in" filter="fade">
                                      <p:cBhvr>
                                        <p:cTn id="27" dur="1000"/>
                                        <p:tgtEl>
                                          <p:spTgt spid="503"/>
                                        </p:tgtEl>
                                      </p:cBhvr>
                                    </p:animEffect>
                                  </p:childTnLst>
                                </p:cTn>
                              </p:par>
                              <p:par>
                                <p:cTn id="28" presetID="10" presetClass="entr" presetSubtype="0" fill="hold" nodeType="withEffect">
                                  <p:stCondLst>
                                    <p:cond delay="0"/>
                                  </p:stCondLst>
                                  <p:childTnLst>
                                    <p:set>
                                      <p:cBhvr>
                                        <p:cTn id="29" dur="1" fill="hold">
                                          <p:stCondLst>
                                            <p:cond delay="0"/>
                                          </p:stCondLst>
                                        </p:cTn>
                                        <p:tgtEl>
                                          <p:spTgt spid="508"/>
                                        </p:tgtEl>
                                        <p:attrNameLst>
                                          <p:attrName>style.visibility</p:attrName>
                                        </p:attrNameLst>
                                      </p:cBhvr>
                                      <p:to>
                                        <p:strVal val="visible"/>
                                      </p:to>
                                    </p:set>
                                    <p:animEffect transition="in" filter="fade">
                                      <p:cBhvr>
                                        <p:cTn id="30" dur="1000"/>
                                        <p:tgtEl>
                                          <p:spTgt spid="508"/>
                                        </p:tgtEl>
                                      </p:cBhvr>
                                    </p:animEffect>
                                  </p:childTnLst>
                                </p:cTn>
                              </p:par>
                              <p:par>
                                <p:cTn id="31" presetID="10" presetClass="entr" presetSubtype="0" fill="hold" nodeType="withEffect">
                                  <p:stCondLst>
                                    <p:cond delay="0"/>
                                  </p:stCondLst>
                                  <p:childTnLst>
                                    <p:set>
                                      <p:cBhvr>
                                        <p:cTn id="32" dur="1" fill="hold">
                                          <p:stCondLst>
                                            <p:cond delay="0"/>
                                          </p:stCondLst>
                                        </p:cTn>
                                        <p:tgtEl>
                                          <p:spTgt spid="517"/>
                                        </p:tgtEl>
                                        <p:attrNameLst>
                                          <p:attrName>style.visibility</p:attrName>
                                        </p:attrNameLst>
                                      </p:cBhvr>
                                      <p:to>
                                        <p:strVal val="visible"/>
                                      </p:to>
                                    </p:set>
                                    <p:animEffect transition="in" filter="fade">
                                      <p:cBhvr>
                                        <p:cTn id="33" dur="1000"/>
                                        <p:tgtEl>
                                          <p:spTgt spid="517"/>
                                        </p:tgtEl>
                                      </p:cBhvr>
                                    </p:animEffect>
                                  </p:childTnLst>
                                </p:cTn>
                              </p:par>
                              <p:par>
                                <p:cTn id="34" presetID="10" presetClass="entr" presetSubtype="0" fill="hold" nodeType="withEffect">
                                  <p:stCondLst>
                                    <p:cond delay="0"/>
                                  </p:stCondLst>
                                  <p:childTnLst>
                                    <p:set>
                                      <p:cBhvr>
                                        <p:cTn id="35" dur="1" fill="hold">
                                          <p:stCondLst>
                                            <p:cond delay="0"/>
                                          </p:stCondLst>
                                        </p:cTn>
                                        <p:tgtEl>
                                          <p:spTgt spid="518"/>
                                        </p:tgtEl>
                                        <p:attrNameLst>
                                          <p:attrName>style.visibility</p:attrName>
                                        </p:attrNameLst>
                                      </p:cBhvr>
                                      <p:to>
                                        <p:strVal val="visible"/>
                                      </p:to>
                                    </p:set>
                                    <p:animEffect transition="in" filter="fade">
                                      <p:cBhvr>
                                        <p:cTn id="36" dur="1000"/>
                                        <p:tgtEl>
                                          <p:spTgt spid="518"/>
                                        </p:tgtEl>
                                      </p:cBhvr>
                                    </p:animEffect>
                                  </p:childTnLst>
                                </p:cTn>
                              </p:par>
                              <p:par>
                                <p:cTn id="37" presetID="10" presetClass="entr" presetSubtype="0" fill="hold" nodeType="withEffect">
                                  <p:stCondLst>
                                    <p:cond delay="0"/>
                                  </p:stCondLst>
                                  <p:childTnLst>
                                    <p:set>
                                      <p:cBhvr>
                                        <p:cTn id="38" dur="1" fill="hold">
                                          <p:stCondLst>
                                            <p:cond delay="0"/>
                                          </p:stCondLst>
                                        </p:cTn>
                                        <p:tgtEl>
                                          <p:spTgt spid="521"/>
                                        </p:tgtEl>
                                        <p:attrNameLst>
                                          <p:attrName>style.visibility</p:attrName>
                                        </p:attrNameLst>
                                      </p:cBhvr>
                                      <p:to>
                                        <p:strVal val="visible"/>
                                      </p:to>
                                    </p:set>
                                    <p:animEffect transition="in" filter="fade">
                                      <p:cBhvr>
                                        <p:cTn id="39" dur="1000"/>
                                        <p:tgtEl>
                                          <p:spTgt spid="521"/>
                                        </p:tgtEl>
                                      </p:cBhvr>
                                    </p:animEffect>
                                  </p:childTnLst>
                                </p:cTn>
                              </p:par>
                              <p:par>
                                <p:cTn id="40" presetID="10" presetClass="entr" presetSubtype="0" fill="hold" nodeType="withEffect">
                                  <p:stCondLst>
                                    <p:cond delay="0"/>
                                  </p:stCondLst>
                                  <p:childTnLst>
                                    <p:set>
                                      <p:cBhvr>
                                        <p:cTn id="41" dur="1" fill="hold">
                                          <p:stCondLst>
                                            <p:cond delay="0"/>
                                          </p:stCondLst>
                                        </p:cTn>
                                        <p:tgtEl>
                                          <p:spTgt spid="511"/>
                                        </p:tgtEl>
                                        <p:attrNameLst>
                                          <p:attrName>style.visibility</p:attrName>
                                        </p:attrNameLst>
                                      </p:cBhvr>
                                      <p:to>
                                        <p:strVal val="visible"/>
                                      </p:to>
                                    </p:set>
                                    <p:animEffect transition="in" filter="fade">
                                      <p:cBhvr>
                                        <p:cTn id="42" dur="1000"/>
                                        <p:tgtEl>
                                          <p:spTgt spid="5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02"/>
                                        </p:tgtEl>
                                        <p:attrNameLst>
                                          <p:attrName>style.visibility</p:attrName>
                                        </p:attrNameLst>
                                      </p:cBhvr>
                                      <p:to>
                                        <p:strVal val="visible"/>
                                      </p:to>
                                    </p:set>
                                    <p:animEffect transition="in" filter="fade">
                                      <p:cBhvr>
                                        <p:cTn id="47" dur="1000"/>
                                        <p:tgtEl>
                                          <p:spTgt spid="502"/>
                                        </p:tgtEl>
                                      </p:cBhvr>
                                    </p:animEffect>
                                  </p:childTnLst>
                                </p:cTn>
                              </p:par>
                              <p:par>
                                <p:cTn id="48" presetID="10" presetClass="entr" presetSubtype="0" fill="hold" nodeType="withEffect">
                                  <p:stCondLst>
                                    <p:cond delay="0"/>
                                  </p:stCondLst>
                                  <p:childTnLst>
                                    <p:set>
                                      <p:cBhvr>
                                        <p:cTn id="49" dur="1" fill="hold">
                                          <p:stCondLst>
                                            <p:cond delay="0"/>
                                          </p:stCondLst>
                                        </p:cTn>
                                        <p:tgtEl>
                                          <p:spTgt spid="500"/>
                                        </p:tgtEl>
                                        <p:attrNameLst>
                                          <p:attrName>style.visibility</p:attrName>
                                        </p:attrNameLst>
                                      </p:cBhvr>
                                      <p:to>
                                        <p:strVal val="visible"/>
                                      </p:to>
                                    </p:set>
                                    <p:animEffect transition="in" filter="fade">
                                      <p:cBhvr>
                                        <p:cTn id="50" dur="10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pic>
        <p:nvPicPr>
          <p:cNvPr id="1578" name="Google Shape;1578;p137"/>
          <p:cNvPicPr preferRelativeResize="0"/>
          <p:nvPr/>
        </p:nvPicPr>
        <p:blipFill>
          <a:blip r:embed="rId3">
            <a:alphaModFix/>
          </a:blip>
          <a:stretch>
            <a:fillRect/>
          </a:stretch>
        </p:blipFill>
        <p:spPr>
          <a:xfrm>
            <a:off x="0" y="0"/>
            <a:ext cx="5019924" cy="2396082"/>
          </a:xfrm>
          <a:prstGeom prst="rect">
            <a:avLst/>
          </a:prstGeom>
          <a:noFill/>
          <a:ln>
            <a:noFill/>
          </a:ln>
        </p:spPr>
      </p:pic>
      <p:pic>
        <p:nvPicPr>
          <p:cNvPr id="1579" name="Google Shape;1579;p137"/>
          <p:cNvPicPr preferRelativeResize="0"/>
          <p:nvPr/>
        </p:nvPicPr>
        <p:blipFill>
          <a:blip r:embed="rId4">
            <a:alphaModFix/>
          </a:blip>
          <a:stretch>
            <a:fillRect/>
          </a:stretch>
        </p:blipFill>
        <p:spPr>
          <a:xfrm>
            <a:off x="-34750" y="2760575"/>
            <a:ext cx="5019924" cy="2382925"/>
          </a:xfrm>
          <a:prstGeom prst="rect">
            <a:avLst/>
          </a:prstGeom>
          <a:noFill/>
          <a:ln>
            <a:noFill/>
          </a:ln>
        </p:spPr>
      </p:pic>
      <p:pic>
        <p:nvPicPr>
          <p:cNvPr id="1580" name="Google Shape;1580;p137"/>
          <p:cNvPicPr preferRelativeResize="0"/>
          <p:nvPr/>
        </p:nvPicPr>
        <p:blipFill>
          <a:blip r:embed="rId5">
            <a:alphaModFix/>
          </a:blip>
          <a:stretch>
            <a:fillRect/>
          </a:stretch>
        </p:blipFill>
        <p:spPr>
          <a:xfrm>
            <a:off x="5215275" y="276125"/>
            <a:ext cx="3802999" cy="1577150"/>
          </a:xfrm>
          <a:prstGeom prst="rect">
            <a:avLst/>
          </a:prstGeom>
          <a:noFill/>
          <a:ln>
            <a:noFill/>
          </a:ln>
        </p:spPr>
      </p:pic>
      <p:pic>
        <p:nvPicPr>
          <p:cNvPr id="1581" name="Google Shape;1581;p137"/>
          <p:cNvPicPr preferRelativeResize="0"/>
          <p:nvPr/>
        </p:nvPicPr>
        <p:blipFill>
          <a:blip r:embed="rId6">
            <a:alphaModFix/>
          </a:blip>
          <a:stretch>
            <a:fillRect/>
          </a:stretch>
        </p:blipFill>
        <p:spPr>
          <a:xfrm>
            <a:off x="5171750" y="2792925"/>
            <a:ext cx="3890051" cy="16522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pic>
        <p:nvPicPr>
          <p:cNvPr id="1586" name="Google Shape;1586;p138"/>
          <p:cNvPicPr preferRelativeResize="0"/>
          <p:nvPr/>
        </p:nvPicPr>
        <p:blipFill>
          <a:blip r:embed="rId3">
            <a:alphaModFix/>
          </a:blip>
          <a:stretch>
            <a:fillRect/>
          </a:stretch>
        </p:blipFill>
        <p:spPr>
          <a:xfrm>
            <a:off x="0" y="0"/>
            <a:ext cx="4908675" cy="2316550"/>
          </a:xfrm>
          <a:prstGeom prst="rect">
            <a:avLst/>
          </a:prstGeom>
          <a:noFill/>
          <a:ln>
            <a:noFill/>
          </a:ln>
        </p:spPr>
      </p:pic>
      <p:pic>
        <p:nvPicPr>
          <p:cNvPr id="1587" name="Google Shape;1587;p138"/>
          <p:cNvPicPr preferRelativeResize="0"/>
          <p:nvPr/>
        </p:nvPicPr>
        <p:blipFill>
          <a:blip r:embed="rId4">
            <a:alphaModFix/>
          </a:blip>
          <a:stretch>
            <a:fillRect/>
          </a:stretch>
        </p:blipFill>
        <p:spPr>
          <a:xfrm>
            <a:off x="5149375" y="276125"/>
            <a:ext cx="3883050" cy="1651025"/>
          </a:xfrm>
          <a:prstGeom prst="rect">
            <a:avLst/>
          </a:prstGeom>
          <a:noFill/>
          <a:ln>
            <a:noFill/>
          </a:ln>
        </p:spPr>
      </p:pic>
      <p:pic>
        <p:nvPicPr>
          <p:cNvPr id="1588" name="Google Shape;1588;p138"/>
          <p:cNvPicPr preferRelativeResize="0"/>
          <p:nvPr/>
        </p:nvPicPr>
        <p:blipFill>
          <a:blip r:embed="rId5">
            <a:alphaModFix/>
          </a:blip>
          <a:stretch>
            <a:fillRect/>
          </a:stretch>
        </p:blipFill>
        <p:spPr>
          <a:xfrm>
            <a:off x="0" y="2835195"/>
            <a:ext cx="4809999" cy="2308299"/>
          </a:xfrm>
          <a:prstGeom prst="rect">
            <a:avLst/>
          </a:prstGeom>
          <a:noFill/>
          <a:ln>
            <a:noFill/>
          </a:ln>
        </p:spPr>
      </p:pic>
      <p:pic>
        <p:nvPicPr>
          <p:cNvPr id="1589" name="Google Shape;1589;p138"/>
          <p:cNvPicPr preferRelativeResize="0"/>
          <p:nvPr/>
        </p:nvPicPr>
        <p:blipFill>
          <a:blip r:embed="rId6">
            <a:alphaModFix/>
          </a:blip>
          <a:stretch>
            <a:fillRect/>
          </a:stretch>
        </p:blipFill>
        <p:spPr>
          <a:xfrm>
            <a:off x="5097550" y="2955300"/>
            <a:ext cx="4046450" cy="16980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593"/>
        <p:cNvGrpSpPr/>
        <p:nvPr/>
      </p:nvGrpSpPr>
      <p:grpSpPr>
        <a:xfrm>
          <a:off x="0" y="0"/>
          <a:ext cx="0" cy="0"/>
          <a:chOff x="0" y="0"/>
          <a:chExt cx="0" cy="0"/>
        </a:xfrm>
      </p:grpSpPr>
      <p:sp>
        <p:nvSpPr>
          <p:cNvPr id="1594" name="Google Shape;1594;p1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102</a:t>
            </a:fld>
            <a:endParaRPr/>
          </a:p>
        </p:txBody>
      </p:sp>
      <p:pic>
        <p:nvPicPr>
          <p:cNvPr id="1595" name="Google Shape;1595;p139"/>
          <p:cNvPicPr preferRelativeResize="0"/>
          <p:nvPr/>
        </p:nvPicPr>
        <p:blipFill>
          <a:blip r:embed="rId3">
            <a:alphaModFix/>
          </a:blip>
          <a:stretch>
            <a:fillRect/>
          </a:stretch>
        </p:blipFill>
        <p:spPr>
          <a:xfrm>
            <a:off x="0" y="0"/>
            <a:ext cx="5775582" cy="514350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140"/>
          <p:cNvSpPr txBox="1">
            <a:spLocks noGrp="1"/>
          </p:cNvSpPr>
          <p:nvPr>
            <p:ph type="title"/>
          </p:nvPr>
        </p:nvSpPr>
        <p:spPr>
          <a:xfrm>
            <a:off x="311700" y="2150850"/>
            <a:ext cx="5657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Statewide Consumption</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pic>
        <p:nvPicPr>
          <p:cNvPr id="1605" name="Google Shape;1605;p141"/>
          <p:cNvPicPr preferRelativeResize="0"/>
          <p:nvPr/>
        </p:nvPicPr>
        <p:blipFill>
          <a:blip r:embed="rId3">
            <a:alphaModFix/>
          </a:blip>
          <a:stretch>
            <a:fillRect/>
          </a:stretch>
        </p:blipFill>
        <p:spPr>
          <a:xfrm>
            <a:off x="47975" y="574575"/>
            <a:ext cx="6469876" cy="2895600"/>
          </a:xfrm>
          <a:prstGeom prst="rect">
            <a:avLst/>
          </a:prstGeom>
          <a:noFill/>
          <a:ln>
            <a:noFill/>
          </a:ln>
        </p:spPr>
      </p:pic>
      <p:sp>
        <p:nvSpPr>
          <p:cNvPr id="1606" name="Google Shape;1606;p1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104</a:t>
            </a:fld>
            <a:endParaRPr/>
          </a:p>
        </p:txBody>
      </p:sp>
      <p:sp>
        <p:nvSpPr>
          <p:cNvPr id="1607" name="Google Shape;1607;p141"/>
          <p:cNvSpPr txBox="1"/>
          <p:nvPr/>
        </p:nvSpPr>
        <p:spPr>
          <a:xfrm>
            <a:off x="85725" y="180975"/>
            <a:ext cx="47340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Aggregating Statewide Consumption Estimates</a:t>
            </a:r>
            <a:endParaRPr>
              <a:latin typeface="Open Sans"/>
              <a:ea typeface="Open Sans"/>
              <a:cs typeface="Open Sans"/>
              <a:sym typeface="Open Sans"/>
            </a:endParaRPr>
          </a:p>
        </p:txBody>
      </p:sp>
      <p:sp>
        <p:nvSpPr>
          <p:cNvPr id="1608" name="Google Shape;1608;p141"/>
          <p:cNvSpPr txBox="1"/>
          <p:nvPr/>
        </p:nvSpPr>
        <p:spPr>
          <a:xfrm>
            <a:off x="6267450" y="574575"/>
            <a:ext cx="20478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80000"/>
                </a:solidFill>
                <a:latin typeface="Open Sans"/>
                <a:ea typeface="Open Sans"/>
                <a:cs typeface="Open Sans"/>
                <a:sym typeface="Open Sans"/>
              </a:rPr>
              <a:t>Aggregate withdrawals and discharges by reporting month</a:t>
            </a:r>
            <a:endParaRPr>
              <a:solidFill>
                <a:srgbClr val="980000"/>
              </a:solidFill>
              <a:latin typeface="Open Sans"/>
              <a:ea typeface="Open Sans"/>
              <a:cs typeface="Open Sans"/>
              <a:sym typeface="Open Sans"/>
            </a:endParaRPr>
          </a:p>
        </p:txBody>
      </p:sp>
      <p:cxnSp>
        <p:nvCxnSpPr>
          <p:cNvPr id="1609" name="Google Shape;1609;p141"/>
          <p:cNvCxnSpPr>
            <a:stCxn id="1608" idx="1"/>
          </p:cNvCxnSpPr>
          <p:nvPr/>
        </p:nvCxnSpPr>
        <p:spPr>
          <a:xfrm flipH="1">
            <a:off x="5505450" y="950775"/>
            <a:ext cx="762000" cy="42900"/>
          </a:xfrm>
          <a:prstGeom prst="straightConnector1">
            <a:avLst/>
          </a:prstGeom>
          <a:noFill/>
          <a:ln w="9525" cap="flat" cmpd="sng">
            <a:solidFill>
              <a:schemeClr val="dk2"/>
            </a:solidFill>
            <a:prstDash val="solid"/>
            <a:round/>
            <a:headEnd type="none" w="med" len="med"/>
            <a:tailEnd type="triangle" w="med" len="med"/>
          </a:ln>
        </p:spPr>
      </p:cxnSp>
      <p:cxnSp>
        <p:nvCxnSpPr>
          <p:cNvPr id="1610" name="Google Shape;1610;p141"/>
          <p:cNvCxnSpPr/>
          <p:nvPr/>
        </p:nvCxnSpPr>
        <p:spPr>
          <a:xfrm flipH="1">
            <a:off x="5619825" y="1336575"/>
            <a:ext cx="638100" cy="324000"/>
          </a:xfrm>
          <a:prstGeom prst="straightConnector1">
            <a:avLst/>
          </a:prstGeom>
          <a:noFill/>
          <a:ln w="9525" cap="flat" cmpd="sng">
            <a:solidFill>
              <a:schemeClr val="dk2"/>
            </a:solidFill>
            <a:prstDash val="solid"/>
            <a:round/>
            <a:headEnd type="none" w="med" len="med"/>
            <a:tailEnd type="triangle" w="med" len="med"/>
          </a:ln>
        </p:spPr>
      </p:cxnSp>
      <p:sp>
        <p:nvSpPr>
          <p:cNvPr id="1611" name="Google Shape;1611;p141"/>
          <p:cNvSpPr txBox="1"/>
          <p:nvPr/>
        </p:nvSpPr>
        <p:spPr>
          <a:xfrm>
            <a:off x="5429250" y="2898675"/>
            <a:ext cx="20478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80000"/>
                </a:solidFill>
                <a:latin typeface="Open Sans"/>
                <a:ea typeface="Open Sans"/>
                <a:cs typeface="Open Sans"/>
                <a:sym typeface="Open Sans"/>
              </a:rPr>
              <a:t>Monthly consumption is fraction of total water lost during that month...influenced by larger facilities</a:t>
            </a:r>
            <a:endParaRPr>
              <a:solidFill>
                <a:srgbClr val="980000"/>
              </a:solidFill>
              <a:latin typeface="Open Sans"/>
              <a:ea typeface="Open Sans"/>
              <a:cs typeface="Open Sans"/>
              <a:sym typeface="Open Sans"/>
            </a:endParaRPr>
          </a:p>
        </p:txBody>
      </p:sp>
      <p:cxnSp>
        <p:nvCxnSpPr>
          <p:cNvPr id="1612" name="Google Shape;1612;p141"/>
          <p:cNvCxnSpPr/>
          <p:nvPr/>
        </p:nvCxnSpPr>
        <p:spPr>
          <a:xfrm rot="10800000">
            <a:off x="4200450" y="3031875"/>
            <a:ext cx="1038300" cy="438300"/>
          </a:xfrm>
          <a:prstGeom prst="straightConnector1">
            <a:avLst/>
          </a:prstGeom>
          <a:noFill/>
          <a:ln w="9525" cap="flat" cmpd="sng">
            <a:solidFill>
              <a:schemeClr val="dk2"/>
            </a:solidFill>
            <a:prstDash val="solid"/>
            <a:round/>
            <a:headEnd type="none" w="med" len="med"/>
            <a:tailEnd type="triangle" w="med" len="med"/>
          </a:ln>
        </p:spPr>
      </p:cxnSp>
      <p:sp>
        <p:nvSpPr>
          <p:cNvPr id="1613" name="Google Shape;1613;p141"/>
          <p:cNvSpPr txBox="1"/>
          <p:nvPr/>
        </p:nvSpPr>
        <p:spPr>
          <a:xfrm>
            <a:off x="161925" y="4269625"/>
            <a:ext cx="35718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IQR found using boxplot.stats within R</a:t>
            </a:r>
            <a:endParaRPr>
              <a:latin typeface="Open Sans"/>
              <a:ea typeface="Open Sans"/>
              <a:cs typeface="Open Sans"/>
              <a:sym typeface="Open Sans"/>
            </a:endParaRPr>
          </a:p>
        </p:txBody>
      </p:sp>
      <p:cxnSp>
        <p:nvCxnSpPr>
          <p:cNvPr id="1614" name="Google Shape;1614;p141"/>
          <p:cNvCxnSpPr>
            <a:endCxn id="1605" idx="2"/>
          </p:cNvCxnSpPr>
          <p:nvPr/>
        </p:nvCxnSpPr>
        <p:spPr>
          <a:xfrm rot="10800000">
            <a:off x="3282913" y="3470175"/>
            <a:ext cx="507900" cy="526200"/>
          </a:xfrm>
          <a:prstGeom prst="straightConnector1">
            <a:avLst/>
          </a:prstGeom>
          <a:noFill/>
          <a:ln w="9525" cap="flat" cmpd="sng">
            <a:solidFill>
              <a:schemeClr val="dk2"/>
            </a:solidFill>
            <a:prstDash val="solid"/>
            <a:round/>
            <a:headEnd type="none" w="med" len="med"/>
            <a:tailEnd type="triangle" w="med" len="med"/>
          </a:ln>
        </p:spPr>
      </p:cxnSp>
      <p:sp>
        <p:nvSpPr>
          <p:cNvPr id="1615" name="Google Shape;1615;p141"/>
          <p:cNvSpPr txBox="1"/>
          <p:nvPr/>
        </p:nvSpPr>
        <p:spPr>
          <a:xfrm>
            <a:off x="3733725" y="4013100"/>
            <a:ext cx="20478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80000"/>
                </a:solidFill>
                <a:latin typeface="Open Sans"/>
                <a:ea typeface="Open Sans"/>
                <a:cs typeface="Open Sans"/>
                <a:sym typeface="Open Sans"/>
              </a:rPr>
              <a:t>Annual estimates are median of monthly reported values for the given year</a:t>
            </a:r>
            <a:endParaRPr>
              <a:solidFill>
                <a:srgbClr val="980000"/>
              </a:solidFill>
              <a:latin typeface="Open Sans"/>
              <a:ea typeface="Open Sans"/>
              <a:cs typeface="Open Sans"/>
              <a:sym typeface="Open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42"/>
          <p:cNvSpPr txBox="1"/>
          <p:nvPr/>
        </p:nvSpPr>
        <p:spPr>
          <a:xfrm>
            <a:off x="494175" y="980125"/>
            <a:ext cx="7652700" cy="14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pen Sans"/>
                <a:ea typeface="Open Sans"/>
                <a:cs typeface="Open Sans"/>
                <a:sym typeface="Open Sans"/>
              </a:rPr>
              <a:t>The energy sector represents the lowest consumption rates on average per year. When all reporting facilities are considered, energy consumption is approximately 0.08. This rate lowers to 0.024 when only matched facilities are considered. The remaining non-energy sectors present average consumption rates higher than 10%, regardless of if their facilities were matched up one-to-one. More importantly, consumption rates in all sectors are lower when facilities are matched in both the VWUDS and VPDES databases.</a:t>
            </a:r>
            <a:endParaRPr sz="1200">
              <a:latin typeface="Open Sans"/>
              <a:ea typeface="Open Sans"/>
              <a:cs typeface="Open Sans"/>
              <a:sym typeface="Open Sans"/>
            </a:endParaRPr>
          </a:p>
        </p:txBody>
      </p:sp>
      <p:sp>
        <p:nvSpPr>
          <p:cNvPr id="1621" name="Google Shape;1621;p1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Statewide Consumption</a:t>
            </a:r>
            <a:endParaRPr/>
          </a:p>
        </p:txBody>
      </p:sp>
      <p:pic>
        <p:nvPicPr>
          <p:cNvPr id="1622" name="Google Shape;1622;p142"/>
          <p:cNvPicPr preferRelativeResize="0"/>
          <p:nvPr/>
        </p:nvPicPr>
        <p:blipFill>
          <a:blip r:embed="rId3">
            <a:alphaModFix/>
          </a:blip>
          <a:stretch>
            <a:fillRect/>
          </a:stretch>
        </p:blipFill>
        <p:spPr>
          <a:xfrm>
            <a:off x="2151775" y="2172825"/>
            <a:ext cx="4953500" cy="28496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27" name="Google Shape;1627;p1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106</a:t>
            </a:fld>
            <a:endParaRPr/>
          </a:p>
        </p:txBody>
      </p:sp>
      <p:pic>
        <p:nvPicPr>
          <p:cNvPr id="1628" name="Google Shape;1628;p143"/>
          <p:cNvPicPr preferRelativeResize="0"/>
          <p:nvPr/>
        </p:nvPicPr>
        <p:blipFill>
          <a:blip r:embed="rId3">
            <a:alphaModFix/>
          </a:blip>
          <a:stretch>
            <a:fillRect/>
          </a:stretch>
        </p:blipFill>
        <p:spPr>
          <a:xfrm>
            <a:off x="1112438" y="0"/>
            <a:ext cx="6919125" cy="3914775"/>
          </a:xfrm>
          <a:prstGeom prst="rect">
            <a:avLst/>
          </a:prstGeom>
          <a:noFill/>
          <a:ln>
            <a:noFill/>
          </a:ln>
        </p:spPr>
      </p:pic>
      <p:pic>
        <p:nvPicPr>
          <p:cNvPr id="1629" name="Google Shape;1629;p143"/>
          <p:cNvPicPr preferRelativeResize="0"/>
          <p:nvPr/>
        </p:nvPicPr>
        <p:blipFill>
          <a:blip r:embed="rId4">
            <a:alphaModFix/>
          </a:blip>
          <a:stretch>
            <a:fillRect/>
          </a:stretch>
        </p:blipFill>
        <p:spPr>
          <a:xfrm>
            <a:off x="1228725" y="4218172"/>
            <a:ext cx="6477000" cy="6634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1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107</a:t>
            </a:fld>
            <a:endParaRPr/>
          </a:p>
        </p:txBody>
      </p:sp>
      <p:pic>
        <p:nvPicPr>
          <p:cNvPr id="1635" name="Google Shape;1635;p144"/>
          <p:cNvPicPr preferRelativeResize="0"/>
          <p:nvPr/>
        </p:nvPicPr>
        <p:blipFill>
          <a:blip r:embed="rId3">
            <a:alphaModFix/>
          </a:blip>
          <a:stretch>
            <a:fillRect/>
          </a:stretch>
        </p:blipFill>
        <p:spPr>
          <a:xfrm>
            <a:off x="990600" y="0"/>
            <a:ext cx="6911750" cy="4305300"/>
          </a:xfrm>
          <a:prstGeom prst="rect">
            <a:avLst/>
          </a:prstGeom>
          <a:noFill/>
          <a:ln>
            <a:noFill/>
          </a:ln>
        </p:spPr>
      </p:pic>
      <p:pic>
        <p:nvPicPr>
          <p:cNvPr id="1636" name="Google Shape;1636;p144"/>
          <p:cNvPicPr preferRelativeResize="0"/>
          <p:nvPr/>
        </p:nvPicPr>
        <p:blipFill>
          <a:blip r:embed="rId4">
            <a:alphaModFix/>
          </a:blip>
          <a:stretch>
            <a:fillRect/>
          </a:stretch>
        </p:blipFill>
        <p:spPr>
          <a:xfrm>
            <a:off x="1118825" y="4305300"/>
            <a:ext cx="6655309" cy="7515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pic>
        <p:nvPicPr>
          <p:cNvPr id="1641" name="Google Shape;1641;p145"/>
          <p:cNvPicPr preferRelativeResize="0"/>
          <p:nvPr/>
        </p:nvPicPr>
        <p:blipFill>
          <a:blip r:embed="rId3">
            <a:alphaModFix/>
          </a:blip>
          <a:stretch>
            <a:fillRect/>
          </a:stretch>
        </p:blipFill>
        <p:spPr>
          <a:xfrm>
            <a:off x="0" y="0"/>
            <a:ext cx="7491304" cy="5143500"/>
          </a:xfrm>
          <a:prstGeom prst="rect">
            <a:avLst/>
          </a:prstGeom>
          <a:noFill/>
          <a:ln>
            <a:noFill/>
          </a:ln>
        </p:spPr>
      </p:pic>
      <p:sp>
        <p:nvSpPr>
          <p:cNvPr id="1642" name="Google Shape;1642;p145"/>
          <p:cNvSpPr txBox="1"/>
          <p:nvPr/>
        </p:nvSpPr>
        <p:spPr>
          <a:xfrm>
            <a:off x="7590600" y="464175"/>
            <a:ext cx="1290900" cy="86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pen Sans"/>
                <a:ea typeface="Open Sans"/>
                <a:cs typeface="Open Sans"/>
                <a:sym typeface="Open Sans"/>
              </a:rPr>
              <a:t>All Reporting Facilities</a:t>
            </a:r>
            <a:endParaRPr b="1">
              <a:latin typeface="Open Sans"/>
              <a:ea typeface="Open Sans"/>
              <a:cs typeface="Open Sans"/>
              <a:sym typeface="Open Sans"/>
            </a:endParaRPr>
          </a:p>
        </p:txBody>
      </p:sp>
      <p:sp>
        <p:nvSpPr>
          <p:cNvPr id="1643" name="Google Shape;1643;p145"/>
          <p:cNvSpPr txBox="1"/>
          <p:nvPr/>
        </p:nvSpPr>
        <p:spPr>
          <a:xfrm>
            <a:off x="7435200" y="1448950"/>
            <a:ext cx="1708800" cy="16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u="sng">
                <a:solidFill>
                  <a:srgbClr val="434343"/>
                </a:solidFill>
                <a:latin typeface="Open Sans"/>
                <a:ea typeface="Open Sans"/>
                <a:cs typeface="Open Sans"/>
                <a:sym typeface="Open Sans"/>
              </a:rPr>
              <a:t>IQR</a:t>
            </a:r>
            <a:endParaRPr b="1" u="sng">
              <a:solidFill>
                <a:srgbClr val="434343"/>
              </a:solidFill>
              <a:latin typeface="Open Sans"/>
              <a:ea typeface="Open Sans"/>
              <a:cs typeface="Open Sans"/>
              <a:sym typeface="Open Sans"/>
            </a:endParaRPr>
          </a:p>
          <a:p>
            <a:pPr marL="0" lvl="0" indent="0" algn="ctr" rtl="0">
              <a:spcBef>
                <a:spcPts val="0"/>
              </a:spcBef>
              <a:spcAft>
                <a:spcPts val="0"/>
              </a:spcAft>
              <a:buNone/>
            </a:pPr>
            <a:endParaRPr>
              <a:solidFill>
                <a:srgbClr val="434343"/>
              </a:solidFill>
              <a:latin typeface="Open Sans"/>
              <a:ea typeface="Open Sans"/>
              <a:cs typeface="Open Sans"/>
              <a:sym typeface="Open Sans"/>
            </a:endParaRPr>
          </a:p>
          <a:p>
            <a:pPr marL="0" lvl="0" indent="0" algn="ctr" rtl="0">
              <a:spcBef>
                <a:spcPts val="0"/>
              </a:spcBef>
              <a:spcAft>
                <a:spcPts val="0"/>
              </a:spcAft>
              <a:buNone/>
            </a:pPr>
            <a:r>
              <a:rPr lang="en" b="1">
                <a:solidFill>
                  <a:srgbClr val="434343"/>
                </a:solidFill>
                <a:latin typeface="Open Sans"/>
                <a:ea typeface="Open Sans"/>
                <a:cs typeface="Open Sans"/>
                <a:sym typeface="Open Sans"/>
              </a:rPr>
              <a:t>Energy</a:t>
            </a:r>
            <a:endParaRPr>
              <a:solidFill>
                <a:srgbClr val="434343"/>
              </a:solidFill>
              <a:latin typeface="Open Sans"/>
              <a:ea typeface="Open Sans"/>
              <a:cs typeface="Open Sans"/>
              <a:sym typeface="Open Sans"/>
            </a:endParaRPr>
          </a:p>
          <a:p>
            <a:pPr marL="0" lvl="0" indent="0" algn="ctr" rtl="0">
              <a:spcBef>
                <a:spcPts val="0"/>
              </a:spcBef>
              <a:spcAft>
                <a:spcPts val="0"/>
              </a:spcAft>
              <a:buNone/>
            </a:pPr>
            <a:r>
              <a:rPr lang="en">
                <a:solidFill>
                  <a:srgbClr val="434343"/>
                </a:solidFill>
                <a:latin typeface="Open Sans"/>
                <a:ea typeface="Open Sans"/>
                <a:cs typeface="Open Sans"/>
                <a:sym typeface="Open Sans"/>
              </a:rPr>
              <a:t>4-20%</a:t>
            </a:r>
            <a:endParaRPr>
              <a:solidFill>
                <a:srgbClr val="434343"/>
              </a:solidFill>
              <a:latin typeface="Open Sans"/>
              <a:ea typeface="Open Sans"/>
              <a:cs typeface="Open Sans"/>
              <a:sym typeface="Open Sans"/>
            </a:endParaRPr>
          </a:p>
          <a:p>
            <a:pPr marL="0" lvl="0" indent="0" algn="ctr" rtl="0">
              <a:spcBef>
                <a:spcPts val="0"/>
              </a:spcBef>
              <a:spcAft>
                <a:spcPts val="0"/>
              </a:spcAft>
              <a:buNone/>
            </a:pPr>
            <a:endParaRPr>
              <a:solidFill>
                <a:srgbClr val="434343"/>
              </a:solidFill>
              <a:latin typeface="Open Sans"/>
              <a:ea typeface="Open Sans"/>
              <a:cs typeface="Open Sans"/>
              <a:sym typeface="Open Sans"/>
            </a:endParaRPr>
          </a:p>
          <a:p>
            <a:pPr marL="0" lvl="0" indent="0" algn="ctr" rtl="0">
              <a:spcBef>
                <a:spcPts val="0"/>
              </a:spcBef>
              <a:spcAft>
                <a:spcPts val="0"/>
              </a:spcAft>
              <a:buNone/>
            </a:pPr>
            <a:r>
              <a:rPr lang="en" b="1">
                <a:solidFill>
                  <a:srgbClr val="434343"/>
                </a:solidFill>
                <a:latin typeface="Open Sans"/>
                <a:ea typeface="Open Sans"/>
                <a:cs typeface="Open Sans"/>
                <a:sym typeface="Open Sans"/>
              </a:rPr>
              <a:t>Non-Energy </a:t>
            </a:r>
            <a:endParaRPr b="1">
              <a:solidFill>
                <a:srgbClr val="434343"/>
              </a:solidFill>
              <a:latin typeface="Open Sans"/>
              <a:ea typeface="Open Sans"/>
              <a:cs typeface="Open Sans"/>
              <a:sym typeface="Open Sans"/>
            </a:endParaRPr>
          </a:p>
          <a:p>
            <a:pPr marL="0" lvl="0" indent="0" algn="ctr" rtl="0">
              <a:spcBef>
                <a:spcPts val="0"/>
              </a:spcBef>
              <a:spcAft>
                <a:spcPts val="0"/>
              </a:spcAft>
              <a:buNone/>
            </a:pPr>
            <a:r>
              <a:rPr lang="en">
                <a:solidFill>
                  <a:srgbClr val="434343"/>
                </a:solidFill>
                <a:latin typeface="Open Sans"/>
                <a:ea typeface="Open Sans"/>
                <a:cs typeface="Open Sans"/>
                <a:sym typeface="Open Sans"/>
              </a:rPr>
              <a:t>37-51%</a:t>
            </a:r>
            <a:endParaRPr>
              <a:solidFill>
                <a:srgbClr val="434343"/>
              </a:solidFill>
              <a:latin typeface="Open Sans"/>
              <a:ea typeface="Open Sans"/>
              <a:cs typeface="Open Sans"/>
              <a:sym typeface="Open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pic>
        <p:nvPicPr>
          <p:cNvPr id="1648" name="Google Shape;1648;p146"/>
          <p:cNvPicPr preferRelativeResize="0"/>
          <p:nvPr/>
        </p:nvPicPr>
        <p:blipFill>
          <a:blip r:embed="rId3">
            <a:alphaModFix/>
          </a:blip>
          <a:stretch>
            <a:fillRect/>
          </a:stretch>
        </p:blipFill>
        <p:spPr>
          <a:xfrm>
            <a:off x="0" y="0"/>
            <a:ext cx="7512404" cy="5143499"/>
          </a:xfrm>
          <a:prstGeom prst="rect">
            <a:avLst/>
          </a:prstGeom>
          <a:noFill/>
          <a:ln>
            <a:noFill/>
          </a:ln>
        </p:spPr>
      </p:pic>
      <p:sp>
        <p:nvSpPr>
          <p:cNvPr id="1649" name="Google Shape;1649;p146"/>
          <p:cNvSpPr txBox="1"/>
          <p:nvPr/>
        </p:nvSpPr>
        <p:spPr>
          <a:xfrm>
            <a:off x="7634075" y="491050"/>
            <a:ext cx="1290900" cy="86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pen Sans"/>
                <a:ea typeface="Open Sans"/>
                <a:cs typeface="Open Sans"/>
                <a:sym typeface="Open Sans"/>
              </a:rPr>
              <a:t>Matched Facilities</a:t>
            </a:r>
            <a:endParaRPr b="1">
              <a:latin typeface="Open Sans"/>
              <a:ea typeface="Open Sans"/>
              <a:cs typeface="Open Sans"/>
              <a:sym typeface="Open Sans"/>
            </a:endParaRPr>
          </a:p>
        </p:txBody>
      </p:sp>
      <p:sp>
        <p:nvSpPr>
          <p:cNvPr id="1650" name="Google Shape;1650;p146"/>
          <p:cNvSpPr txBox="1"/>
          <p:nvPr/>
        </p:nvSpPr>
        <p:spPr>
          <a:xfrm>
            <a:off x="7391375" y="1475825"/>
            <a:ext cx="1708800" cy="16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u="sng">
                <a:solidFill>
                  <a:srgbClr val="434343"/>
                </a:solidFill>
                <a:latin typeface="Open Sans"/>
                <a:ea typeface="Open Sans"/>
                <a:cs typeface="Open Sans"/>
                <a:sym typeface="Open Sans"/>
              </a:rPr>
              <a:t>IQR</a:t>
            </a:r>
            <a:endParaRPr b="1" u="sng">
              <a:solidFill>
                <a:srgbClr val="434343"/>
              </a:solidFill>
              <a:latin typeface="Open Sans"/>
              <a:ea typeface="Open Sans"/>
              <a:cs typeface="Open Sans"/>
              <a:sym typeface="Open Sans"/>
            </a:endParaRPr>
          </a:p>
          <a:p>
            <a:pPr marL="0" lvl="0" indent="0" algn="ctr" rtl="0">
              <a:spcBef>
                <a:spcPts val="0"/>
              </a:spcBef>
              <a:spcAft>
                <a:spcPts val="0"/>
              </a:spcAft>
              <a:buNone/>
            </a:pPr>
            <a:endParaRPr>
              <a:solidFill>
                <a:srgbClr val="434343"/>
              </a:solidFill>
              <a:latin typeface="Open Sans"/>
              <a:ea typeface="Open Sans"/>
              <a:cs typeface="Open Sans"/>
              <a:sym typeface="Open Sans"/>
            </a:endParaRPr>
          </a:p>
          <a:p>
            <a:pPr marL="0" lvl="0" indent="0" algn="ctr" rtl="0">
              <a:spcBef>
                <a:spcPts val="0"/>
              </a:spcBef>
              <a:spcAft>
                <a:spcPts val="0"/>
              </a:spcAft>
              <a:buNone/>
            </a:pPr>
            <a:r>
              <a:rPr lang="en" b="1">
                <a:solidFill>
                  <a:srgbClr val="434343"/>
                </a:solidFill>
                <a:latin typeface="Open Sans"/>
                <a:ea typeface="Open Sans"/>
                <a:cs typeface="Open Sans"/>
                <a:sym typeface="Open Sans"/>
              </a:rPr>
              <a:t>Energy</a:t>
            </a:r>
            <a:endParaRPr>
              <a:solidFill>
                <a:srgbClr val="434343"/>
              </a:solidFill>
              <a:latin typeface="Open Sans"/>
              <a:ea typeface="Open Sans"/>
              <a:cs typeface="Open Sans"/>
              <a:sym typeface="Open Sans"/>
            </a:endParaRPr>
          </a:p>
          <a:p>
            <a:pPr marL="0" lvl="0" indent="0" algn="ctr" rtl="0">
              <a:spcBef>
                <a:spcPts val="0"/>
              </a:spcBef>
              <a:spcAft>
                <a:spcPts val="0"/>
              </a:spcAft>
              <a:buNone/>
            </a:pPr>
            <a:r>
              <a:rPr lang="en">
                <a:solidFill>
                  <a:srgbClr val="434343"/>
                </a:solidFill>
                <a:latin typeface="Open Sans"/>
                <a:ea typeface="Open Sans"/>
                <a:cs typeface="Open Sans"/>
                <a:sym typeface="Open Sans"/>
              </a:rPr>
              <a:t>0.4-4%</a:t>
            </a:r>
            <a:endParaRPr>
              <a:solidFill>
                <a:srgbClr val="434343"/>
              </a:solidFill>
              <a:latin typeface="Open Sans"/>
              <a:ea typeface="Open Sans"/>
              <a:cs typeface="Open Sans"/>
              <a:sym typeface="Open Sans"/>
            </a:endParaRPr>
          </a:p>
          <a:p>
            <a:pPr marL="0" lvl="0" indent="0" algn="ctr" rtl="0">
              <a:spcBef>
                <a:spcPts val="0"/>
              </a:spcBef>
              <a:spcAft>
                <a:spcPts val="0"/>
              </a:spcAft>
              <a:buNone/>
            </a:pPr>
            <a:endParaRPr>
              <a:solidFill>
                <a:srgbClr val="434343"/>
              </a:solidFill>
              <a:latin typeface="Open Sans"/>
              <a:ea typeface="Open Sans"/>
              <a:cs typeface="Open Sans"/>
              <a:sym typeface="Open Sans"/>
            </a:endParaRPr>
          </a:p>
          <a:p>
            <a:pPr marL="0" lvl="0" indent="0" algn="ctr" rtl="0">
              <a:spcBef>
                <a:spcPts val="0"/>
              </a:spcBef>
              <a:spcAft>
                <a:spcPts val="0"/>
              </a:spcAft>
              <a:buNone/>
            </a:pPr>
            <a:r>
              <a:rPr lang="en" b="1">
                <a:solidFill>
                  <a:srgbClr val="434343"/>
                </a:solidFill>
                <a:latin typeface="Open Sans"/>
                <a:ea typeface="Open Sans"/>
                <a:cs typeface="Open Sans"/>
                <a:sym typeface="Open Sans"/>
              </a:rPr>
              <a:t>Non-Energy </a:t>
            </a:r>
            <a:endParaRPr b="1">
              <a:solidFill>
                <a:srgbClr val="434343"/>
              </a:solidFill>
              <a:latin typeface="Open Sans"/>
              <a:ea typeface="Open Sans"/>
              <a:cs typeface="Open Sans"/>
              <a:sym typeface="Open Sans"/>
            </a:endParaRPr>
          </a:p>
          <a:p>
            <a:pPr marL="0" lvl="0" indent="0" algn="ctr" rtl="0">
              <a:spcBef>
                <a:spcPts val="0"/>
              </a:spcBef>
              <a:spcAft>
                <a:spcPts val="0"/>
              </a:spcAft>
              <a:buNone/>
            </a:pPr>
            <a:r>
              <a:rPr lang="en">
                <a:solidFill>
                  <a:srgbClr val="434343"/>
                </a:solidFill>
                <a:latin typeface="Open Sans"/>
                <a:ea typeface="Open Sans"/>
                <a:cs typeface="Open Sans"/>
                <a:sym typeface="Open Sans"/>
              </a:rPr>
              <a:t>28-33%</a:t>
            </a:r>
            <a:endParaRPr>
              <a:solidFill>
                <a:srgbClr val="434343"/>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8"/>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Cleaning</a:t>
            </a:r>
            <a:endParaRPr/>
          </a:p>
        </p:txBody>
      </p:sp>
      <p:sp>
        <p:nvSpPr>
          <p:cNvPr id="530" name="Google Shape;530;p48"/>
          <p:cNvSpPr/>
          <p:nvPr/>
        </p:nvSpPr>
        <p:spPr>
          <a:xfrm>
            <a:off x="4210269" y="2698807"/>
            <a:ext cx="2422800" cy="179100"/>
          </a:xfrm>
          <a:prstGeom prst="rect">
            <a:avLst/>
          </a:prstGeom>
          <a:solidFill>
            <a:srgbClr val="004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8"/>
          <p:cNvSpPr txBox="1"/>
          <p:nvPr/>
        </p:nvSpPr>
        <p:spPr>
          <a:xfrm>
            <a:off x="3534276" y="3251220"/>
            <a:ext cx="1720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solidFill>
                  <a:srgbClr val="007150"/>
                </a:solidFill>
                <a:latin typeface="Roboto"/>
                <a:ea typeface="Roboto"/>
                <a:cs typeface="Roboto"/>
                <a:sym typeface="Roboto"/>
              </a:rPr>
              <a:t>Resolve Anomalies</a:t>
            </a:r>
            <a:endParaRPr sz="1200" b="1">
              <a:solidFill>
                <a:srgbClr val="007150"/>
              </a:solidFill>
              <a:latin typeface="Roboto"/>
              <a:ea typeface="Roboto"/>
              <a:cs typeface="Roboto"/>
              <a:sym typeface="Roboto"/>
            </a:endParaRPr>
          </a:p>
        </p:txBody>
      </p:sp>
      <p:sp>
        <p:nvSpPr>
          <p:cNvPr id="532" name="Google Shape;532;p48"/>
          <p:cNvSpPr txBox="1"/>
          <p:nvPr/>
        </p:nvSpPr>
        <p:spPr>
          <a:xfrm>
            <a:off x="3496150" y="901579"/>
            <a:ext cx="3263700" cy="7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434343"/>
                </a:solidFill>
                <a:latin typeface="Open Sans"/>
                <a:ea typeface="Open Sans"/>
                <a:cs typeface="Open Sans"/>
                <a:sym typeface="Open Sans"/>
              </a:rPr>
              <a:t>Weighted Decision Tree</a:t>
            </a:r>
            <a:endParaRPr sz="1000" b="1">
              <a:solidFill>
                <a:srgbClr val="434343"/>
              </a:solidFill>
              <a:latin typeface="Open Sans"/>
              <a:ea typeface="Open Sans"/>
              <a:cs typeface="Open Sans"/>
              <a:sym typeface="Open Sans"/>
            </a:endParaRPr>
          </a:p>
          <a:p>
            <a:pPr marL="0" lvl="0" indent="0" algn="l" rtl="0">
              <a:spcBef>
                <a:spcPts val="0"/>
              </a:spcBef>
              <a:spcAft>
                <a:spcPts val="0"/>
              </a:spcAft>
              <a:buNone/>
            </a:pPr>
            <a:endParaRPr sz="800" b="1">
              <a:solidFill>
                <a:srgbClr val="43434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900">
                <a:solidFill>
                  <a:srgbClr val="434343"/>
                </a:solidFill>
                <a:latin typeface="Open Sans"/>
                <a:ea typeface="Open Sans"/>
                <a:cs typeface="Open Sans"/>
                <a:sym typeface="Open Sans"/>
              </a:rPr>
              <a:t>If weighted flag ≥ 1→ Replace with median discharge</a:t>
            </a:r>
            <a:br>
              <a:rPr lang="en" sz="900">
                <a:solidFill>
                  <a:srgbClr val="434343"/>
                </a:solidFill>
                <a:latin typeface="Open Sans"/>
                <a:ea typeface="Open Sans"/>
                <a:cs typeface="Open Sans"/>
                <a:sym typeface="Open Sans"/>
              </a:rPr>
            </a:br>
            <a:endParaRPr sz="900">
              <a:solidFill>
                <a:srgbClr val="43434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900">
                <a:solidFill>
                  <a:srgbClr val="434343"/>
                </a:solidFill>
                <a:latin typeface="Open Sans"/>
                <a:ea typeface="Open Sans"/>
                <a:cs typeface="Open Sans"/>
                <a:sym typeface="Open Sans"/>
              </a:rPr>
              <a:t>If weighted flag ≤ 1→ No change</a:t>
            </a:r>
            <a:endParaRPr sz="900">
              <a:solidFill>
                <a:srgbClr val="434343"/>
              </a:solidFill>
              <a:latin typeface="Open Sans"/>
              <a:ea typeface="Open Sans"/>
              <a:cs typeface="Open Sans"/>
              <a:sym typeface="Open Sans"/>
            </a:endParaRPr>
          </a:p>
          <a:p>
            <a:pPr marL="0" lvl="0" indent="0" algn="l" rtl="0">
              <a:spcBef>
                <a:spcPts val="0"/>
              </a:spcBef>
              <a:spcAft>
                <a:spcPts val="0"/>
              </a:spcAft>
              <a:buClr>
                <a:srgbClr val="000000"/>
              </a:buClr>
              <a:buSzPts val="1100"/>
              <a:buFont typeface="Arial"/>
              <a:buNone/>
            </a:pPr>
            <a:endParaRPr sz="900">
              <a:solidFill>
                <a:srgbClr val="434343"/>
              </a:solidFill>
              <a:latin typeface="Open Sans"/>
              <a:ea typeface="Open Sans"/>
              <a:cs typeface="Open Sans"/>
              <a:sym typeface="Open Sans"/>
            </a:endParaRPr>
          </a:p>
          <a:p>
            <a:pPr marL="0" lvl="0" indent="0" algn="l" rtl="0">
              <a:spcBef>
                <a:spcPts val="0"/>
              </a:spcBef>
              <a:spcAft>
                <a:spcPts val="1600"/>
              </a:spcAft>
              <a:buNone/>
            </a:pPr>
            <a:endParaRPr sz="900">
              <a:solidFill>
                <a:srgbClr val="434343"/>
              </a:solidFill>
              <a:latin typeface="Open Sans"/>
              <a:ea typeface="Open Sans"/>
              <a:cs typeface="Open Sans"/>
              <a:sym typeface="Open Sans"/>
            </a:endParaRPr>
          </a:p>
        </p:txBody>
      </p:sp>
      <p:sp>
        <p:nvSpPr>
          <p:cNvPr id="533" name="Google Shape;533;p48"/>
          <p:cNvSpPr/>
          <p:nvPr/>
        </p:nvSpPr>
        <p:spPr>
          <a:xfrm>
            <a:off x="6559294" y="2698807"/>
            <a:ext cx="2327400" cy="179100"/>
          </a:xfrm>
          <a:prstGeom prst="rect">
            <a:avLst/>
          </a:prstGeom>
          <a:solidFill>
            <a:srgbClr val="004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8"/>
          <p:cNvSpPr txBox="1"/>
          <p:nvPr/>
        </p:nvSpPr>
        <p:spPr>
          <a:xfrm>
            <a:off x="7520650" y="3251220"/>
            <a:ext cx="15996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 sz="1200" b="1">
                <a:solidFill>
                  <a:srgbClr val="007150"/>
                </a:solidFill>
                <a:latin typeface="Roboto"/>
                <a:ea typeface="Roboto"/>
                <a:cs typeface="Roboto"/>
                <a:sym typeface="Roboto"/>
              </a:rPr>
              <a:t>Classify Water Use Sectors </a:t>
            </a:r>
            <a:endParaRPr sz="1200" b="1">
              <a:solidFill>
                <a:srgbClr val="007150"/>
              </a:solidFill>
              <a:latin typeface="Roboto"/>
              <a:ea typeface="Roboto"/>
              <a:cs typeface="Roboto"/>
              <a:sym typeface="Roboto"/>
            </a:endParaRPr>
          </a:p>
        </p:txBody>
      </p:sp>
      <p:sp>
        <p:nvSpPr>
          <p:cNvPr id="535" name="Google Shape;535;p48"/>
          <p:cNvSpPr txBox="1"/>
          <p:nvPr/>
        </p:nvSpPr>
        <p:spPr>
          <a:xfrm>
            <a:off x="7281350" y="901579"/>
            <a:ext cx="1886400" cy="169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434343"/>
                </a:solidFill>
                <a:latin typeface="Open Sans"/>
                <a:ea typeface="Open Sans"/>
                <a:cs typeface="Open Sans"/>
                <a:sym typeface="Open Sans"/>
              </a:rPr>
              <a:t>Text Mining &amp; Rule Based Classification</a:t>
            </a:r>
            <a:endParaRPr sz="1000" b="1">
              <a:solidFill>
                <a:srgbClr val="434343"/>
              </a:solidFill>
              <a:latin typeface="Open Sans"/>
              <a:ea typeface="Open Sans"/>
              <a:cs typeface="Open Sans"/>
              <a:sym typeface="Open Sans"/>
            </a:endParaRPr>
          </a:p>
          <a:p>
            <a:pPr marL="0" lvl="0" indent="0" algn="l" rtl="0">
              <a:spcBef>
                <a:spcPts val="0"/>
              </a:spcBef>
              <a:spcAft>
                <a:spcPts val="0"/>
              </a:spcAft>
              <a:buNone/>
            </a:pPr>
            <a:endParaRPr sz="900" b="1">
              <a:solidFill>
                <a:srgbClr val="434343"/>
              </a:solidFill>
              <a:latin typeface="Open Sans"/>
              <a:ea typeface="Open Sans"/>
              <a:cs typeface="Open Sans"/>
              <a:sym typeface="Open Sans"/>
            </a:endParaRPr>
          </a:p>
          <a:p>
            <a:pPr marL="0" lvl="0" indent="0" algn="l" rtl="0">
              <a:spcBef>
                <a:spcPts val="0"/>
              </a:spcBef>
              <a:spcAft>
                <a:spcPts val="0"/>
              </a:spcAft>
              <a:buNone/>
            </a:pPr>
            <a:r>
              <a:rPr lang="en" sz="900">
                <a:solidFill>
                  <a:srgbClr val="434343"/>
                </a:solidFill>
                <a:latin typeface="Open Sans"/>
                <a:ea typeface="Open Sans"/>
                <a:cs typeface="Open Sans"/>
                <a:sym typeface="Open Sans"/>
              </a:rPr>
              <a:t>Sort into six major sectors based on Standard Industrial Codes and facility name</a:t>
            </a:r>
            <a:br>
              <a:rPr lang="en" sz="900">
                <a:solidFill>
                  <a:srgbClr val="434343"/>
                </a:solidFill>
                <a:latin typeface="Open Sans"/>
                <a:ea typeface="Open Sans"/>
                <a:cs typeface="Open Sans"/>
                <a:sym typeface="Open Sans"/>
              </a:rPr>
            </a:br>
            <a:endParaRPr sz="900">
              <a:solidFill>
                <a:srgbClr val="434343"/>
              </a:solidFill>
              <a:latin typeface="Open Sans"/>
              <a:ea typeface="Open Sans"/>
              <a:cs typeface="Open Sans"/>
              <a:sym typeface="Open Sans"/>
            </a:endParaRPr>
          </a:p>
          <a:p>
            <a:pPr marL="0" lvl="0" indent="0" algn="l" rtl="0">
              <a:spcBef>
                <a:spcPts val="0"/>
              </a:spcBef>
              <a:spcAft>
                <a:spcPts val="0"/>
              </a:spcAft>
              <a:buNone/>
            </a:pPr>
            <a:endParaRPr sz="900" b="1">
              <a:solidFill>
                <a:srgbClr val="434343"/>
              </a:solidFill>
              <a:latin typeface="Open Sans"/>
              <a:ea typeface="Open Sans"/>
              <a:cs typeface="Open Sans"/>
              <a:sym typeface="Open Sans"/>
            </a:endParaRPr>
          </a:p>
        </p:txBody>
      </p:sp>
      <p:sp>
        <p:nvSpPr>
          <p:cNvPr id="536" name="Google Shape;536;p48"/>
          <p:cNvSpPr txBox="1"/>
          <p:nvPr/>
        </p:nvSpPr>
        <p:spPr>
          <a:xfrm>
            <a:off x="-23750" y="3251220"/>
            <a:ext cx="1565700" cy="453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solidFill>
                  <a:srgbClr val="007150"/>
                </a:solidFill>
                <a:latin typeface="Open Sans"/>
                <a:ea typeface="Open Sans"/>
                <a:cs typeface="Open Sans"/>
                <a:sym typeface="Open Sans"/>
              </a:rPr>
              <a:t>Missing/Incorrect Coordinates</a:t>
            </a:r>
            <a:endParaRPr sz="1200" b="1">
              <a:solidFill>
                <a:srgbClr val="007150"/>
              </a:solidFill>
              <a:latin typeface="Open Sans"/>
              <a:ea typeface="Open Sans"/>
              <a:cs typeface="Open Sans"/>
              <a:sym typeface="Open Sans"/>
            </a:endParaRPr>
          </a:p>
        </p:txBody>
      </p:sp>
      <p:sp>
        <p:nvSpPr>
          <p:cNvPr id="537" name="Google Shape;537;p48"/>
          <p:cNvSpPr txBox="1"/>
          <p:nvPr/>
        </p:nvSpPr>
        <p:spPr>
          <a:xfrm>
            <a:off x="84550" y="901579"/>
            <a:ext cx="2222400" cy="8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434343"/>
                </a:solidFill>
                <a:latin typeface="Open Sans"/>
                <a:ea typeface="Open Sans"/>
                <a:cs typeface="Open Sans"/>
                <a:sym typeface="Open Sans"/>
              </a:rPr>
              <a:t>1,521 Flagged coordinates in VWUDS</a:t>
            </a:r>
            <a:endParaRPr sz="1000" b="1">
              <a:solidFill>
                <a:srgbClr val="434343"/>
              </a:solidFill>
              <a:latin typeface="Open Sans"/>
              <a:ea typeface="Open Sans"/>
              <a:cs typeface="Open Sans"/>
              <a:sym typeface="Open Sans"/>
            </a:endParaRPr>
          </a:p>
          <a:p>
            <a:pPr marL="0" lvl="0" indent="0" algn="l" rtl="0">
              <a:spcBef>
                <a:spcPts val="0"/>
              </a:spcBef>
              <a:spcAft>
                <a:spcPts val="0"/>
              </a:spcAft>
              <a:buNone/>
            </a:pPr>
            <a:endParaRPr sz="800" b="1">
              <a:solidFill>
                <a:srgbClr val="434343"/>
              </a:solidFill>
              <a:latin typeface="Roboto"/>
              <a:ea typeface="Roboto"/>
              <a:cs typeface="Roboto"/>
              <a:sym typeface="Roboto"/>
            </a:endParaRPr>
          </a:p>
          <a:p>
            <a:pPr marL="0" lvl="0" indent="0" algn="l" rtl="0">
              <a:spcBef>
                <a:spcPts val="0"/>
              </a:spcBef>
              <a:spcAft>
                <a:spcPts val="0"/>
              </a:spcAft>
              <a:buNone/>
            </a:pPr>
            <a:r>
              <a:rPr lang="en" sz="900">
                <a:solidFill>
                  <a:srgbClr val="434343"/>
                </a:solidFill>
                <a:latin typeface="Open Sans"/>
                <a:ea typeface="Open Sans"/>
                <a:cs typeface="Open Sans"/>
                <a:sym typeface="Open Sans"/>
              </a:rPr>
              <a:t>Manually located with google maps</a:t>
            </a:r>
            <a:endParaRPr sz="900">
              <a:solidFill>
                <a:srgbClr val="434343"/>
              </a:solidFill>
              <a:latin typeface="Open Sans"/>
              <a:ea typeface="Open Sans"/>
              <a:cs typeface="Open Sans"/>
              <a:sym typeface="Open Sans"/>
            </a:endParaRPr>
          </a:p>
        </p:txBody>
      </p:sp>
      <p:sp>
        <p:nvSpPr>
          <p:cNvPr id="538" name="Google Shape;538;p48"/>
          <p:cNvSpPr txBox="1"/>
          <p:nvPr/>
        </p:nvSpPr>
        <p:spPr>
          <a:xfrm>
            <a:off x="1796250" y="1863407"/>
            <a:ext cx="1547400" cy="678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solidFill>
                  <a:srgbClr val="007150"/>
                </a:solidFill>
                <a:latin typeface="Roboto"/>
                <a:ea typeface="Roboto"/>
                <a:cs typeface="Roboto"/>
                <a:sym typeface="Roboto"/>
              </a:rPr>
              <a:t>Flag Anomalous Discharge Entries</a:t>
            </a:r>
            <a:endParaRPr sz="1200" b="1">
              <a:solidFill>
                <a:srgbClr val="007150"/>
              </a:solidFill>
              <a:latin typeface="Roboto"/>
              <a:ea typeface="Roboto"/>
              <a:cs typeface="Roboto"/>
              <a:sym typeface="Roboto"/>
            </a:endParaRPr>
          </a:p>
        </p:txBody>
      </p:sp>
      <p:sp>
        <p:nvSpPr>
          <p:cNvPr id="539" name="Google Shape;539;p48"/>
          <p:cNvSpPr txBox="1"/>
          <p:nvPr/>
        </p:nvSpPr>
        <p:spPr>
          <a:xfrm>
            <a:off x="1948638" y="3621971"/>
            <a:ext cx="22536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434343"/>
                </a:solidFill>
                <a:latin typeface="Open Sans"/>
                <a:ea typeface="Open Sans"/>
                <a:cs typeface="Open Sans"/>
                <a:sym typeface="Open Sans"/>
              </a:rPr>
              <a:t>Flagging Criteria</a:t>
            </a:r>
            <a:endParaRPr sz="1000" b="1">
              <a:solidFill>
                <a:srgbClr val="434343"/>
              </a:solidFill>
              <a:latin typeface="Open Sans"/>
              <a:ea typeface="Open Sans"/>
              <a:cs typeface="Open Sans"/>
              <a:sym typeface="Open Sans"/>
            </a:endParaRPr>
          </a:p>
          <a:p>
            <a:pPr marL="0" lvl="0" indent="0" algn="l" rtl="0">
              <a:spcBef>
                <a:spcPts val="0"/>
              </a:spcBef>
              <a:spcAft>
                <a:spcPts val="0"/>
              </a:spcAft>
              <a:buNone/>
            </a:pPr>
            <a:endParaRPr sz="800" b="1">
              <a:solidFill>
                <a:srgbClr val="434343"/>
              </a:solidFill>
              <a:latin typeface="Open Sans"/>
              <a:ea typeface="Open Sans"/>
              <a:cs typeface="Open Sans"/>
              <a:sym typeface="Open Sans"/>
            </a:endParaRPr>
          </a:p>
          <a:p>
            <a:pPr marL="0" lvl="0" indent="0" algn="l" rtl="0">
              <a:spcBef>
                <a:spcPts val="0"/>
              </a:spcBef>
              <a:spcAft>
                <a:spcPts val="0"/>
              </a:spcAft>
              <a:buNone/>
            </a:pPr>
            <a:r>
              <a:rPr lang="en" sz="900">
                <a:solidFill>
                  <a:srgbClr val="434343"/>
                </a:solidFill>
                <a:latin typeface="Open Sans"/>
                <a:ea typeface="Open Sans"/>
                <a:cs typeface="Open Sans"/>
                <a:sym typeface="Open Sans"/>
              </a:rPr>
              <a:t>Median outfall discharge</a:t>
            </a:r>
            <a:endParaRPr sz="900">
              <a:solidFill>
                <a:srgbClr val="434343"/>
              </a:solidFill>
              <a:latin typeface="Open Sans"/>
              <a:ea typeface="Open Sans"/>
              <a:cs typeface="Open Sans"/>
              <a:sym typeface="Open Sans"/>
            </a:endParaRPr>
          </a:p>
          <a:p>
            <a:pPr marL="0" lvl="0" indent="0" algn="l" rtl="0">
              <a:spcBef>
                <a:spcPts val="0"/>
              </a:spcBef>
              <a:spcAft>
                <a:spcPts val="0"/>
              </a:spcAft>
              <a:buNone/>
            </a:pPr>
            <a:r>
              <a:rPr lang="en" sz="900">
                <a:solidFill>
                  <a:srgbClr val="434343"/>
                </a:solidFill>
                <a:latin typeface="Open Sans"/>
                <a:ea typeface="Open Sans"/>
                <a:cs typeface="Open Sans"/>
                <a:sym typeface="Open Sans"/>
              </a:rPr>
              <a:t>Design flow</a:t>
            </a:r>
            <a:endParaRPr sz="900">
              <a:solidFill>
                <a:srgbClr val="434343"/>
              </a:solidFill>
              <a:latin typeface="Open Sans"/>
              <a:ea typeface="Open Sans"/>
              <a:cs typeface="Open Sans"/>
              <a:sym typeface="Open Sans"/>
            </a:endParaRPr>
          </a:p>
          <a:p>
            <a:pPr marL="0" lvl="0" indent="0" algn="l" rtl="0">
              <a:spcBef>
                <a:spcPts val="0"/>
              </a:spcBef>
              <a:spcAft>
                <a:spcPts val="0"/>
              </a:spcAft>
              <a:buNone/>
            </a:pPr>
            <a:endParaRPr sz="900">
              <a:solidFill>
                <a:srgbClr val="434343"/>
              </a:solidFill>
              <a:latin typeface="Open Sans"/>
              <a:ea typeface="Open Sans"/>
              <a:cs typeface="Open Sans"/>
              <a:sym typeface="Open Sans"/>
            </a:endParaRPr>
          </a:p>
          <a:p>
            <a:pPr marL="0" lvl="0" indent="0" algn="l" rtl="0">
              <a:spcBef>
                <a:spcPts val="0"/>
              </a:spcBef>
              <a:spcAft>
                <a:spcPts val="0"/>
              </a:spcAft>
              <a:buNone/>
            </a:pPr>
            <a:endParaRPr sz="800">
              <a:latin typeface="Roboto"/>
              <a:ea typeface="Roboto"/>
              <a:cs typeface="Roboto"/>
              <a:sym typeface="Roboto"/>
            </a:endParaRPr>
          </a:p>
        </p:txBody>
      </p:sp>
      <p:sp>
        <p:nvSpPr>
          <p:cNvPr id="540" name="Google Shape;540;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541" name="Google Shape;541;p48"/>
          <p:cNvSpPr txBox="1"/>
          <p:nvPr/>
        </p:nvSpPr>
        <p:spPr>
          <a:xfrm>
            <a:off x="5855950" y="1863407"/>
            <a:ext cx="15996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 sz="1200" b="1">
                <a:solidFill>
                  <a:srgbClr val="007150"/>
                </a:solidFill>
                <a:latin typeface="Roboto"/>
                <a:ea typeface="Roboto"/>
                <a:cs typeface="Roboto"/>
                <a:sym typeface="Roboto"/>
              </a:rPr>
              <a:t>Identify External Outfalls</a:t>
            </a:r>
            <a:endParaRPr sz="1200" b="1">
              <a:solidFill>
                <a:srgbClr val="007150"/>
              </a:solidFill>
              <a:latin typeface="Roboto"/>
              <a:ea typeface="Roboto"/>
              <a:cs typeface="Roboto"/>
              <a:sym typeface="Roboto"/>
            </a:endParaRPr>
          </a:p>
        </p:txBody>
      </p:sp>
      <p:sp>
        <p:nvSpPr>
          <p:cNvPr id="542" name="Google Shape;542;p48"/>
          <p:cNvSpPr txBox="1"/>
          <p:nvPr/>
        </p:nvSpPr>
        <p:spPr>
          <a:xfrm>
            <a:off x="5440875" y="3728182"/>
            <a:ext cx="2222400" cy="3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434343"/>
                </a:solidFill>
                <a:latin typeface="Open Sans"/>
                <a:ea typeface="Open Sans"/>
                <a:cs typeface="Open Sans"/>
                <a:sym typeface="Open Sans"/>
              </a:rPr>
              <a:t>Domain Expertise</a:t>
            </a:r>
            <a:endParaRPr sz="1000" b="1">
              <a:solidFill>
                <a:srgbClr val="434343"/>
              </a:solidFill>
              <a:latin typeface="Open Sans"/>
              <a:ea typeface="Open Sans"/>
              <a:cs typeface="Open Sans"/>
              <a:sym typeface="Open Sans"/>
            </a:endParaRPr>
          </a:p>
          <a:p>
            <a:pPr marL="0" lvl="0" indent="0" algn="l" rtl="0">
              <a:spcBef>
                <a:spcPts val="0"/>
              </a:spcBef>
              <a:spcAft>
                <a:spcPts val="0"/>
              </a:spcAft>
              <a:buNone/>
            </a:pPr>
            <a:r>
              <a:rPr lang="en" sz="1000">
                <a:solidFill>
                  <a:srgbClr val="434343"/>
                </a:solidFill>
                <a:latin typeface="Open Sans"/>
                <a:ea typeface="Open Sans"/>
                <a:cs typeface="Open Sans"/>
                <a:sym typeface="Open Sans"/>
              </a:rPr>
              <a:t>Outfalls ending in 001</a:t>
            </a:r>
            <a:endParaRPr sz="1000">
              <a:solidFill>
                <a:srgbClr val="434343"/>
              </a:solidFill>
              <a:latin typeface="Open Sans"/>
              <a:ea typeface="Open Sans"/>
              <a:cs typeface="Open Sans"/>
              <a:sym typeface="Open Sans"/>
            </a:endParaRPr>
          </a:p>
          <a:p>
            <a:pPr marL="0" lvl="0" indent="0" algn="l" rtl="0">
              <a:spcBef>
                <a:spcPts val="0"/>
              </a:spcBef>
              <a:spcAft>
                <a:spcPts val="0"/>
              </a:spcAft>
              <a:buNone/>
            </a:pPr>
            <a:endParaRPr sz="800" b="1">
              <a:solidFill>
                <a:srgbClr val="434343"/>
              </a:solidFill>
              <a:latin typeface="Open Sans"/>
              <a:ea typeface="Open Sans"/>
              <a:cs typeface="Open Sans"/>
              <a:sym typeface="Open Sans"/>
            </a:endParaRPr>
          </a:p>
          <a:p>
            <a:pPr marL="0" lvl="0" indent="0" algn="l" rtl="0">
              <a:spcBef>
                <a:spcPts val="0"/>
              </a:spcBef>
              <a:spcAft>
                <a:spcPts val="0"/>
              </a:spcAft>
              <a:buClr>
                <a:srgbClr val="000000"/>
              </a:buClr>
              <a:buSzPts val="1100"/>
              <a:buFont typeface="Arial"/>
              <a:buNone/>
            </a:pPr>
            <a:endParaRPr sz="900">
              <a:solidFill>
                <a:srgbClr val="434343"/>
              </a:solidFill>
              <a:latin typeface="Open Sans"/>
              <a:ea typeface="Open Sans"/>
              <a:cs typeface="Open Sans"/>
              <a:sym typeface="Open Sans"/>
            </a:endParaRPr>
          </a:p>
          <a:p>
            <a:pPr marL="0" lvl="0" indent="0" algn="l" rtl="0">
              <a:spcBef>
                <a:spcPts val="0"/>
              </a:spcBef>
              <a:spcAft>
                <a:spcPts val="1600"/>
              </a:spcAft>
              <a:buNone/>
            </a:pPr>
            <a:endParaRPr sz="900">
              <a:solidFill>
                <a:srgbClr val="434343"/>
              </a:solidFill>
              <a:latin typeface="Open Sans"/>
              <a:ea typeface="Open Sans"/>
              <a:cs typeface="Open Sans"/>
              <a:sym typeface="Open Sans"/>
            </a:endParaRPr>
          </a:p>
        </p:txBody>
      </p:sp>
      <p:sp>
        <p:nvSpPr>
          <p:cNvPr id="543" name="Google Shape;543;p48"/>
          <p:cNvSpPr/>
          <p:nvPr/>
        </p:nvSpPr>
        <p:spPr>
          <a:xfrm>
            <a:off x="206394" y="2698807"/>
            <a:ext cx="4236600" cy="179100"/>
          </a:xfrm>
          <a:prstGeom prst="rect">
            <a:avLst/>
          </a:prstGeom>
          <a:solidFill>
            <a:srgbClr val="004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544;p48"/>
          <p:cNvGrpSpPr/>
          <p:nvPr/>
        </p:nvGrpSpPr>
        <p:grpSpPr>
          <a:xfrm>
            <a:off x="147294" y="2426713"/>
            <a:ext cx="111900" cy="453001"/>
            <a:chOff x="276400" y="2299650"/>
            <a:chExt cx="111900" cy="544800"/>
          </a:xfrm>
        </p:grpSpPr>
        <p:cxnSp>
          <p:nvCxnSpPr>
            <p:cNvPr id="545" name="Google Shape;545;p48"/>
            <p:cNvCxnSpPr/>
            <p:nvPr/>
          </p:nvCxnSpPr>
          <p:spPr>
            <a:xfrm flipH="1">
              <a:off x="332200" y="2392050"/>
              <a:ext cx="300" cy="452400"/>
            </a:xfrm>
            <a:prstGeom prst="straightConnector1">
              <a:avLst/>
            </a:prstGeom>
            <a:noFill/>
            <a:ln w="19050" cap="flat" cmpd="sng">
              <a:solidFill>
                <a:srgbClr val="000000"/>
              </a:solidFill>
              <a:prstDash val="solid"/>
              <a:round/>
              <a:headEnd type="none" w="sm" len="sm"/>
              <a:tailEnd type="none" w="sm" len="sm"/>
            </a:ln>
          </p:spPr>
        </p:cxnSp>
        <p:sp>
          <p:nvSpPr>
            <p:cNvPr id="546" name="Google Shape;546;p48"/>
            <p:cNvSpPr/>
            <p:nvPr/>
          </p:nvSpPr>
          <p:spPr>
            <a:xfrm>
              <a:off x="276400" y="2299650"/>
              <a:ext cx="111900" cy="92400"/>
            </a:xfrm>
            <a:prstGeom prst="triangle">
              <a:avLst>
                <a:gd name="adj"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48"/>
          <p:cNvGrpSpPr/>
          <p:nvPr/>
        </p:nvGrpSpPr>
        <p:grpSpPr>
          <a:xfrm>
            <a:off x="4281256" y="2426713"/>
            <a:ext cx="111900" cy="453001"/>
            <a:chOff x="276400" y="2299650"/>
            <a:chExt cx="111900" cy="544800"/>
          </a:xfrm>
        </p:grpSpPr>
        <p:cxnSp>
          <p:nvCxnSpPr>
            <p:cNvPr id="548" name="Google Shape;548;p48"/>
            <p:cNvCxnSpPr/>
            <p:nvPr/>
          </p:nvCxnSpPr>
          <p:spPr>
            <a:xfrm flipH="1">
              <a:off x="332200" y="2392050"/>
              <a:ext cx="300" cy="452400"/>
            </a:xfrm>
            <a:prstGeom prst="straightConnector1">
              <a:avLst/>
            </a:prstGeom>
            <a:noFill/>
            <a:ln w="19050" cap="flat" cmpd="sng">
              <a:solidFill>
                <a:srgbClr val="000000"/>
              </a:solidFill>
              <a:prstDash val="solid"/>
              <a:round/>
              <a:headEnd type="none" w="sm" len="sm"/>
              <a:tailEnd type="none" w="sm" len="sm"/>
            </a:ln>
          </p:spPr>
        </p:cxnSp>
        <p:sp>
          <p:nvSpPr>
            <p:cNvPr id="549" name="Google Shape;549;p48"/>
            <p:cNvSpPr/>
            <p:nvPr/>
          </p:nvSpPr>
          <p:spPr>
            <a:xfrm>
              <a:off x="276400" y="2299650"/>
              <a:ext cx="111900" cy="92400"/>
            </a:xfrm>
            <a:prstGeom prst="triangle">
              <a:avLst>
                <a:gd name="adj"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48"/>
          <p:cNvGrpSpPr/>
          <p:nvPr/>
        </p:nvGrpSpPr>
        <p:grpSpPr>
          <a:xfrm>
            <a:off x="8837306" y="2426413"/>
            <a:ext cx="111900" cy="453001"/>
            <a:chOff x="276400" y="2299650"/>
            <a:chExt cx="111900" cy="544800"/>
          </a:xfrm>
        </p:grpSpPr>
        <p:cxnSp>
          <p:nvCxnSpPr>
            <p:cNvPr id="551" name="Google Shape;551;p48"/>
            <p:cNvCxnSpPr/>
            <p:nvPr/>
          </p:nvCxnSpPr>
          <p:spPr>
            <a:xfrm flipH="1">
              <a:off x="332200" y="2392050"/>
              <a:ext cx="300" cy="452400"/>
            </a:xfrm>
            <a:prstGeom prst="straightConnector1">
              <a:avLst/>
            </a:prstGeom>
            <a:noFill/>
            <a:ln w="19050" cap="flat" cmpd="sng">
              <a:solidFill>
                <a:srgbClr val="000000"/>
              </a:solidFill>
              <a:prstDash val="solid"/>
              <a:round/>
              <a:headEnd type="none" w="sm" len="sm"/>
              <a:tailEnd type="none" w="sm" len="sm"/>
            </a:ln>
          </p:spPr>
        </p:cxnSp>
        <p:sp>
          <p:nvSpPr>
            <p:cNvPr id="552" name="Google Shape;552;p48"/>
            <p:cNvSpPr/>
            <p:nvPr/>
          </p:nvSpPr>
          <p:spPr>
            <a:xfrm>
              <a:off x="276400" y="2299650"/>
              <a:ext cx="111900" cy="92400"/>
            </a:xfrm>
            <a:prstGeom prst="triangle">
              <a:avLst>
                <a:gd name="adj"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48"/>
          <p:cNvGrpSpPr/>
          <p:nvPr/>
        </p:nvGrpSpPr>
        <p:grpSpPr>
          <a:xfrm rot="10800000" flipH="1">
            <a:off x="6559281" y="2698683"/>
            <a:ext cx="111900" cy="438673"/>
            <a:chOff x="276400" y="2299650"/>
            <a:chExt cx="111900" cy="544800"/>
          </a:xfrm>
        </p:grpSpPr>
        <p:cxnSp>
          <p:nvCxnSpPr>
            <p:cNvPr id="554" name="Google Shape;554;p48"/>
            <p:cNvCxnSpPr/>
            <p:nvPr/>
          </p:nvCxnSpPr>
          <p:spPr>
            <a:xfrm flipH="1">
              <a:off x="332200" y="2392050"/>
              <a:ext cx="300" cy="452400"/>
            </a:xfrm>
            <a:prstGeom prst="straightConnector1">
              <a:avLst/>
            </a:prstGeom>
            <a:noFill/>
            <a:ln w="19050" cap="flat" cmpd="sng">
              <a:solidFill>
                <a:srgbClr val="000000"/>
              </a:solidFill>
              <a:prstDash val="solid"/>
              <a:round/>
              <a:headEnd type="none" w="sm" len="sm"/>
              <a:tailEnd type="none" w="sm" len="sm"/>
            </a:ln>
          </p:spPr>
        </p:cxnSp>
        <p:sp>
          <p:nvSpPr>
            <p:cNvPr id="555" name="Google Shape;555;p48"/>
            <p:cNvSpPr/>
            <p:nvPr/>
          </p:nvSpPr>
          <p:spPr>
            <a:xfrm>
              <a:off x="276400" y="2299650"/>
              <a:ext cx="111900" cy="92400"/>
            </a:xfrm>
            <a:prstGeom prst="triangle">
              <a:avLst>
                <a:gd name="adj"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48"/>
          <p:cNvGrpSpPr/>
          <p:nvPr/>
        </p:nvGrpSpPr>
        <p:grpSpPr>
          <a:xfrm rot="10800000" flipH="1">
            <a:off x="2296556" y="2698683"/>
            <a:ext cx="111900" cy="438673"/>
            <a:chOff x="276400" y="2299650"/>
            <a:chExt cx="111900" cy="544800"/>
          </a:xfrm>
        </p:grpSpPr>
        <p:cxnSp>
          <p:nvCxnSpPr>
            <p:cNvPr id="557" name="Google Shape;557;p48"/>
            <p:cNvCxnSpPr/>
            <p:nvPr/>
          </p:nvCxnSpPr>
          <p:spPr>
            <a:xfrm flipH="1">
              <a:off x="332200" y="2392050"/>
              <a:ext cx="300" cy="452400"/>
            </a:xfrm>
            <a:prstGeom prst="straightConnector1">
              <a:avLst/>
            </a:prstGeom>
            <a:noFill/>
            <a:ln w="19050" cap="flat" cmpd="sng">
              <a:solidFill>
                <a:srgbClr val="000000"/>
              </a:solidFill>
              <a:prstDash val="solid"/>
              <a:round/>
              <a:headEnd type="none" w="sm" len="sm"/>
              <a:tailEnd type="none" w="sm" len="sm"/>
            </a:ln>
          </p:spPr>
        </p:cxnSp>
        <p:sp>
          <p:nvSpPr>
            <p:cNvPr id="558" name="Google Shape;558;p48"/>
            <p:cNvSpPr/>
            <p:nvPr/>
          </p:nvSpPr>
          <p:spPr>
            <a:xfrm>
              <a:off x="276400" y="2299650"/>
              <a:ext cx="111900" cy="92400"/>
            </a:xfrm>
            <a:prstGeom prst="triangle">
              <a:avLst>
                <a:gd name="adj"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6"/>
                                        </p:tgtEl>
                                        <p:attrNameLst>
                                          <p:attrName>style.visibility</p:attrName>
                                        </p:attrNameLst>
                                      </p:cBhvr>
                                      <p:to>
                                        <p:strVal val="visible"/>
                                      </p:to>
                                    </p:set>
                                    <p:animEffect transition="in" filter="fade">
                                      <p:cBhvr>
                                        <p:cTn id="7" dur="1000"/>
                                        <p:tgtEl>
                                          <p:spTgt spid="536"/>
                                        </p:tgtEl>
                                      </p:cBhvr>
                                    </p:animEffect>
                                  </p:childTnLst>
                                </p:cTn>
                              </p:par>
                              <p:par>
                                <p:cTn id="8" presetID="10" presetClass="entr" presetSubtype="0" fill="hold" nodeType="withEffect">
                                  <p:stCondLst>
                                    <p:cond delay="0"/>
                                  </p:stCondLst>
                                  <p:childTnLst>
                                    <p:set>
                                      <p:cBhvr>
                                        <p:cTn id="9" dur="1" fill="hold">
                                          <p:stCondLst>
                                            <p:cond delay="0"/>
                                          </p:stCondLst>
                                        </p:cTn>
                                        <p:tgtEl>
                                          <p:spTgt spid="544"/>
                                        </p:tgtEl>
                                        <p:attrNameLst>
                                          <p:attrName>style.visibility</p:attrName>
                                        </p:attrNameLst>
                                      </p:cBhvr>
                                      <p:to>
                                        <p:strVal val="visible"/>
                                      </p:to>
                                    </p:set>
                                    <p:animEffect transition="in" filter="fade">
                                      <p:cBhvr>
                                        <p:cTn id="10" dur="1000"/>
                                        <p:tgtEl>
                                          <p:spTgt spid="544"/>
                                        </p:tgtEl>
                                      </p:cBhvr>
                                    </p:animEffect>
                                  </p:childTnLst>
                                </p:cTn>
                              </p:par>
                              <p:par>
                                <p:cTn id="11" presetID="10" presetClass="entr" presetSubtype="0" fill="hold" nodeType="withEffect">
                                  <p:stCondLst>
                                    <p:cond delay="0"/>
                                  </p:stCondLst>
                                  <p:childTnLst>
                                    <p:set>
                                      <p:cBhvr>
                                        <p:cTn id="12" dur="1" fill="hold">
                                          <p:stCondLst>
                                            <p:cond delay="0"/>
                                          </p:stCondLst>
                                        </p:cTn>
                                        <p:tgtEl>
                                          <p:spTgt spid="537"/>
                                        </p:tgtEl>
                                        <p:attrNameLst>
                                          <p:attrName>style.visibility</p:attrName>
                                        </p:attrNameLst>
                                      </p:cBhvr>
                                      <p:to>
                                        <p:strVal val="visible"/>
                                      </p:to>
                                    </p:set>
                                    <p:animEffect transition="in" filter="fade">
                                      <p:cBhvr>
                                        <p:cTn id="13" dur="1000"/>
                                        <p:tgtEl>
                                          <p:spTgt spid="53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39"/>
                                        </p:tgtEl>
                                        <p:attrNameLst>
                                          <p:attrName>style.visibility</p:attrName>
                                        </p:attrNameLst>
                                      </p:cBhvr>
                                      <p:to>
                                        <p:strVal val="visible"/>
                                      </p:to>
                                    </p:set>
                                    <p:animEffect transition="in" filter="fade">
                                      <p:cBhvr>
                                        <p:cTn id="18" dur="1000"/>
                                        <p:tgtEl>
                                          <p:spTgt spid="539"/>
                                        </p:tgtEl>
                                      </p:cBhvr>
                                    </p:animEffect>
                                  </p:childTnLst>
                                </p:cTn>
                              </p:par>
                              <p:par>
                                <p:cTn id="19" presetID="10" presetClass="entr" presetSubtype="0" fill="hold" nodeType="withEffect">
                                  <p:stCondLst>
                                    <p:cond delay="0"/>
                                  </p:stCondLst>
                                  <p:childTnLst>
                                    <p:set>
                                      <p:cBhvr>
                                        <p:cTn id="20" dur="1" fill="hold">
                                          <p:stCondLst>
                                            <p:cond delay="0"/>
                                          </p:stCondLst>
                                        </p:cTn>
                                        <p:tgtEl>
                                          <p:spTgt spid="556"/>
                                        </p:tgtEl>
                                        <p:attrNameLst>
                                          <p:attrName>style.visibility</p:attrName>
                                        </p:attrNameLst>
                                      </p:cBhvr>
                                      <p:to>
                                        <p:strVal val="visible"/>
                                      </p:to>
                                    </p:set>
                                    <p:animEffect transition="in" filter="fade">
                                      <p:cBhvr>
                                        <p:cTn id="21" dur="1000"/>
                                        <p:tgtEl>
                                          <p:spTgt spid="556"/>
                                        </p:tgtEl>
                                      </p:cBhvr>
                                    </p:animEffect>
                                  </p:childTnLst>
                                </p:cTn>
                              </p:par>
                              <p:par>
                                <p:cTn id="22" presetID="10" presetClass="entr" presetSubtype="0" fill="hold" nodeType="withEffect">
                                  <p:stCondLst>
                                    <p:cond delay="0"/>
                                  </p:stCondLst>
                                  <p:childTnLst>
                                    <p:set>
                                      <p:cBhvr>
                                        <p:cTn id="23" dur="1" fill="hold">
                                          <p:stCondLst>
                                            <p:cond delay="0"/>
                                          </p:stCondLst>
                                        </p:cTn>
                                        <p:tgtEl>
                                          <p:spTgt spid="538"/>
                                        </p:tgtEl>
                                        <p:attrNameLst>
                                          <p:attrName>style.visibility</p:attrName>
                                        </p:attrNameLst>
                                      </p:cBhvr>
                                      <p:to>
                                        <p:strVal val="visible"/>
                                      </p:to>
                                    </p:set>
                                    <p:animEffect transition="in" filter="fade">
                                      <p:cBhvr>
                                        <p:cTn id="24" dur="1000"/>
                                        <p:tgtEl>
                                          <p:spTgt spid="5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31"/>
                                        </p:tgtEl>
                                        <p:attrNameLst>
                                          <p:attrName>style.visibility</p:attrName>
                                        </p:attrNameLst>
                                      </p:cBhvr>
                                      <p:to>
                                        <p:strVal val="visible"/>
                                      </p:to>
                                    </p:set>
                                    <p:animEffect transition="in" filter="fade">
                                      <p:cBhvr>
                                        <p:cTn id="29" dur="1000"/>
                                        <p:tgtEl>
                                          <p:spTgt spid="531"/>
                                        </p:tgtEl>
                                      </p:cBhvr>
                                    </p:animEffect>
                                  </p:childTnLst>
                                </p:cTn>
                              </p:par>
                              <p:par>
                                <p:cTn id="30" presetID="10" presetClass="entr" presetSubtype="0" fill="hold" nodeType="withEffect">
                                  <p:stCondLst>
                                    <p:cond delay="0"/>
                                  </p:stCondLst>
                                  <p:childTnLst>
                                    <p:set>
                                      <p:cBhvr>
                                        <p:cTn id="31" dur="1" fill="hold">
                                          <p:stCondLst>
                                            <p:cond delay="0"/>
                                          </p:stCondLst>
                                        </p:cTn>
                                        <p:tgtEl>
                                          <p:spTgt spid="547"/>
                                        </p:tgtEl>
                                        <p:attrNameLst>
                                          <p:attrName>style.visibility</p:attrName>
                                        </p:attrNameLst>
                                      </p:cBhvr>
                                      <p:to>
                                        <p:strVal val="visible"/>
                                      </p:to>
                                    </p:set>
                                    <p:animEffect transition="in" filter="fade">
                                      <p:cBhvr>
                                        <p:cTn id="32" dur="1000"/>
                                        <p:tgtEl>
                                          <p:spTgt spid="547"/>
                                        </p:tgtEl>
                                      </p:cBhvr>
                                    </p:animEffect>
                                  </p:childTnLst>
                                </p:cTn>
                              </p:par>
                              <p:par>
                                <p:cTn id="33" presetID="10" presetClass="entr" presetSubtype="0" fill="hold" nodeType="withEffect">
                                  <p:stCondLst>
                                    <p:cond delay="0"/>
                                  </p:stCondLst>
                                  <p:childTnLst>
                                    <p:set>
                                      <p:cBhvr>
                                        <p:cTn id="34" dur="1" fill="hold">
                                          <p:stCondLst>
                                            <p:cond delay="0"/>
                                          </p:stCondLst>
                                        </p:cTn>
                                        <p:tgtEl>
                                          <p:spTgt spid="532"/>
                                        </p:tgtEl>
                                        <p:attrNameLst>
                                          <p:attrName>style.visibility</p:attrName>
                                        </p:attrNameLst>
                                      </p:cBhvr>
                                      <p:to>
                                        <p:strVal val="visible"/>
                                      </p:to>
                                    </p:set>
                                    <p:animEffect transition="in" filter="fade">
                                      <p:cBhvr>
                                        <p:cTn id="35" dur="1000"/>
                                        <p:tgtEl>
                                          <p:spTgt spid="5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41"/>
                                        </p:tgtEl>
                                        <p:attrNameLst>
                                          <p:attrName>style.visibility</p:attrName>
                                        </p:attrNameLst>
                                      </p:cBhvr>
                                      <p:to>
                                        <p:strVal val="visible"/>
                                      </p:to>
                                    </p:set>
                                    <p:animEffect transition="in" filter="fade">
                                      <p:cBhvr>
                                        <p:cTn id="40" dur="1000"/>
                                        <p:tgtEl>
                                          <p:spTgt spid="541"/>
                                        </p:tgtEl>
                                      </p:cBhvr>
                                    </p:animEffect>
                                  </p:childTnLst>
                                </p:cTn>
                              </p:par>
                              <p:par>
                                <p:cTn id="41" presetID="10" presetClass="entr" presetSubtype="0" fill="hold" nodeType="withEffect">
                                  <p:stCondLst>
                                    <p:cond delay="0"/>
                                  </p:stCondLst>
                                  <p:childTnLst>
                                    <p:set>
                                      <p:cBhvr>
                                        <p:cTn id="42" dur="1" fill="hold">
                                          <p:stCondLst>
                                            <p:cond delay="0"/>
                                          </p:stCondLst>
                                        </p:cTn>
                                        <p:tgtEl>
                                          <p:spTgt spid="553"/>
                                        </p:tgtEl>
                                        <p:attrNameLst>
                                          <p:attrName>style.visibility</p:attrName>
                                        </p:attrNameLst>
                                      </p:cBhvr>
                                      <p:to>
                                        <p:strVal val="visible"/>
                                      </p:to>
                                    </p:set>
                                    <p:animEffect transition="in" filter="fade">
                                      <p:cBhvr>
                                        <p:cTn id="43" dur="1000"/>
                                        <p:tgtEl>
                                          <p:spTgt spid="553"/>
                                        </p:tgtEl>
                                      </p:cBhvr>
                                    </p:animEffect>
                                  </p:childTnLst>
                                </p:cTn>
                              </p:par>
                              <p:par>
                                <p:cTn id="44" presetID="10" presetClass="entr" presetSubtype="0"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fade">
                                      <p:cBhvr>
                                        <p:cTn id="46" dur="10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34"/>
                                        </p:tgtEl>
                                        <p:attrNameLst>
                                          <p:attrName>style.visibility</p:attrName>
                                        </p:attrNameLst>
                                      </p:cBhvr>
                                      <p:to>
                                        <p:strVal val="visible"/>
                                      </p:to>
                                    </p:set>
                                    <p:animEffect transition="in" filter="fade">
                                      <p:cBhvr>
                                        <p:cTn id="51" dur="1200"/>
                                        <p:tgtEl>
                                          <p:spTgt spid="534"/>
                                        </p:tgtEl>
                                      </p:cBhvr>
                                    </p:animEffect>
                                  </p:childTnLst>
                                </p:cTn>
                              </p:par>
                              <p:par>
                                <p:cTn id="52" presetID="10" presetClass="entr" presetSubtype="0" fill="hold" nodeType="withEffect">
                                  <p:stCondLst>
                                    <p:cond delay="0"/>
                                  </p:stCondLst>
                                  <p:childTnLst>
                                    <p:set>
                                      <p:cBhvr>
                                        <p:cTn id="53" dur="1" fill="hold">
                                          <p:stCondLst>
                                            <p:cond delay="0"/>
                                          </p:stCondLst>
                                        </p:cTn>
                                        <p:tgtEl>
                                          <p:spTgt spid="550"/>
                                        </p:tgtEl>
                                        <p:attrNameLst>
                                          <p:attrName>style.visibility</p:attrName>
                                        </p:attrNameLst>
                                      </p:cBhvr>
                                      <p:to>
                                        <p:strVal val="visible"/>
                                      </p:to>
                                    </p:set>
                                    <p:animEffect transition="in" filter="fade">
                                      <p:cBhvr>
                                        <p:cTn id="54" dur="1000"/>
                                        <p:tgtEl>
                                          <p:spTgt spid="550"/>
                                        </p:tgtEl>
                                      </p:cBhvr>
                                    </p:animEffect>
                                  </p:childTnLst>
                                </p:cTn>
                              </p:par>
                              <p:par>
                                <p:cTn id="55" presetID="10" presetClass="entr" presetSubtype="0" fill="hold" nodeType="withEffect">
                                  <p:stCondLst>
                                    <p:cond delay="0"/>
                                  </p:stCondLst>
                                  <p:childTnLst>
                                    <p:set>
                                      <p:cBhvr>
                                        <p:cTn id="56" dur="1" fill="hold">
                                          <p:stCondLst>
                                            <p:cond delay="0"/>
                                          </p:stCondLst>
                                        </p:cTn>
                                        <p:tgtEl>
                                          <p:spTgt spid="535"/>
                                        </p:tgtEl>
                                        <p:attrNameLst>
                                          <p:attrName>style.visibility</p:attrName>
                                        </p:attrNameLst>
                                      </p:cBhvr>
                                      <p:to>
                                        <p:strVal val="visible"/>
                                      </p:to>
                                    </p:set>
                                    <p:animEffect transition="in" filter="fade">
                                      <p:cBhvr>
                                        <p:cTn id="57" dur="1000"/>
                                        <p:tgtEl>
                                          <p:spTgt spid="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1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110</a:t>
            </a:fld>
            <a:endParaRPr/>
          </a:p>
        </p:txBody>
      </p:sp>
      <p:pic>
        <p:nvPicPr>
          <p:cNvPr id="1656" name="Google Shape;1656;p147"/>
          <p:cNvPicPr preferRelativeResize="0"/>
          <p:nvPr/>
        </p:nvPicPr>
        <p:blipFill>
          <a:blip r:embed="rId3">
            <a:alphaModFix/>
          </a:blip>
          <a:stretch>
            <a:fillRect/>
          </a:stretch>
        </p:blipFill>
        <p:spPr>
          <a:xfrm>
            <a:off x="0" y="654475"/>
            <a:ext cx="7339001" cy="3834551"/>
          </a:xfrm>
          <a:prstGeom prst="rect">
            <a:avLst/>
          </a:prstGeom>
          <a:noFill/>
          <a:ln>
            <a:noFill/>
          </a:ln>
        </p:spPr>
      </p:pic>
      <p:sp>
        <p:nvSpPr>
          <p:cNvPr id="1657" name="Google Shape;1657;p147"/>
          <p:cNvSpPr txBox="1"/>
          <p:nvPr/>
        </p:nvSpPr>
        <p:spPr>
          <a:xfrm>
            <a:off x="7339000" y="204400"/>
            <a:ext cx="1871400" cy="160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Open Sans"/>
                <a:ea typeface="Open Sans"/>
                <a:cs typeface="Open Sans"/>
                <a:sym typeface="Open Sans"/>
              </a:rPr>
              <a:t>Energy consumption is heavily influenced by two large nuclear stations, masking errors among the other power types. </a:t>
            </a:r>
            <a:endParaRPr>
              <a:solidFill>
                <a:srgbClr val="434343"/>
              </a:solidFill>
              <a:latin typeface="Open Sans"/>
              <a:ea typeface="Open Sans"/>
              <a:cs typeface="Open Sans"/>
              <a:sym typeface="Open Sans"/>
            </a:endParaRPr>
          </a:p>
        </p:txBody>
      </p:sp>
      <p:sp>
        <p:nvSpPr>
          <p:cNvPr id="1658" name="Google Shape;1658;p147"/>
          <p:cNvSpPr txBox="1"/>
          <p:nvPr/>
        </p:nvSpPr>
        <p:spPr>
          <a:xfrm>
            <a:off x="7385925" y="1888538"/>
            <a:ext cx="1871400" cy="76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Open Sans"/>
                <a:ea typeface="Open Sans"/>
                <a:cs typeface="Open Sans"/>
                <a:sym typeface="Open Sans"/>
              </a:rPr>
              <a:t>Data for larger facilities are more reliable</a:t>
            </a:r>
            <a:endParaRPr>
              <a:solidFill>
                <a:srgbClr val="434343"/>
              </a:solidFill>
              <a:latin typeface="Open Sans"/>
              <a:ea typeface="Open Sans"/>
              <a:cs typeface="Open Sans"/>
              <a:sym typeface="Open Sans"/>
            </a:endParaRPr>
          </a:p>
        </p:txBody>
      </p:sp>
      <p:sp>
        <p:nvSpPr>
          <p:cNvPr id="1659" name="Google Shape;1659;p147"/>
          <p:cNvSpPr txBox="1"/>
          <p:nvPr/>
        </p:nvSpPr>
        <p:spPr>
          <a:xfrm>
            <a:off x="7425700" y="2729700"/>
            <a:ext cx="1871400" cy="12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Open Sans"/>
                <a:ea typeface="Open Sans"/>
                <a:cs typeface="Open Sans"/>
                <a:sym typeface="Open Sans"/>
              </a:rPr>
              <a:t>Data more suitable to understand consumption’s impact on water supply rather than understanding variability across facilities</a:t>
            </a:r>
            <a:endParaRPr>
              <a:solidFill>
                <a:srgbClr val="434343"/>
              </a:solidFill>
              <a:latin typeface="Open Sans"/>
              <a:ea typeface="Open Sans"/>
              <a:cs typeface="Open Sans"/>
              <a:sym typeface="Open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pic>
        <p:nvPicPr>
          <p:cNvPr id="1664" name="Google Shape;1664;p148"/>
          <p:cNvPicPr preferRelativeResize="0"/>
          <p:nvPr/>
        </p:nvPicPr>
        <p:blipFill>
          <a:blip r:embed="rId3">
            <a:alphaModFix/>
          </a:blip>
          <a:stretch>
            <a:fillRect/>
          </a:stretch>
        </p:blipFill>
        <p:spPr>
          <a:xfrm>
            <a:off x="152400" y="152400"/>
            <a:ext cx="8839201" cy="4615511"/>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pic>
        <p:nvPicPr>
          <p:cNvPr id="1669" name="Google Shape;1669;p149"/>
          <p:cNvPicPr preferRelativeResize="0"/>
          <p:nvPr/>
        </p:nvPicPr>
        <p:blipFill>
          <a:blip r:embed="rId3">
            <a:alphaModFix/>
          </a:blip>
          <a:stretch>
            <a:fillRect/>
          </a:stretch>
        </p:blipFill>
        <p:spPr>
          <a:xfrm>
            <a:off x="0" y="0"/>
            <a:ext cx="7490738" cy="5143501"/>
          </a:xfrm>
          <a:prstGeom prst="rect">
            <a:avLst/>
          </a:prstGeom>
          <a:noFill/>
          <a:ln>
            <a:noFill/>
          </a:ln>
        </p:spPr>
      </p:pic>
      <p:sp>
        <p:nvSpPr>
          <p:cNvPr id="1670" name="Google Shape;1670;p149"/>
          <p:cNvSpPr txBox="1"/>
          <p:nvPr/>
        </p:nvSpPr>
        <p:spPr>
          <a:xfrm>
            <a:off x="7777675" y="401700"/>
            <a:ext cx="956700" cy="40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pen Sans"/>
                <a:ea typeface="Open Sans"/>
                <a:cs typeface="Open Sans"/>
                <a:sym typeface="Open Sans"/>
              </a:rPr>
              <a:t>Energy Sector</a:t>
            </a:r>
            <a:endParaRPr b="1">
              <a:latin typeface="Open Sans"/>
              <a:ea typeface="Open Sans"/>
              <a:cs typeface="Open Sans"/>
              <a:sym typeface="Open Sans"/>
            </a:endParaRPr>
          </a:p>
        </p:txBody>
      </p:sp>
      <p:sp>
        <p:nvSpPr>
          <p:cNvPr id="1671" name="Google Shape;1671;p149"/>
          <p:cNvSpPr txBox="1"/>
          <p:nvPr/>
        </p:nvSpPr>
        <p:spPr>
          <a:xfrm>
            <a:off x="7435200" y="1314650"/>
            <a:ext cx="1708800" cy="16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u="sng">
                <a:solidFill>
                  <a:srgbClr val="434343"/>
                </a:solidFill>
                <a:latin typeface="Open Sans"/>
                <a:ea typeface="Open Sans"/>
                <a:cs typeface="Open Sans"/>
                <a:sym typeface="Open Sans"/>
              </a:rPr>
              <a:t>IQR</a:t>
            </a:r>
            <a:endParaRPr b="1" u="sng">
              <a:solidFill>
                <a:srgbClr val="434343"/>
              </a:solidFill>
              <a:latin typeface="Open Sans"/>
              <a:ea typeface="Open Sans"/>
              <a:cs typeface="Open Sans"/>
              <a:sym typeface="Open Sans"/>
            </a:endParaRPr>
          </a:p>
          <a:p>
            <a:pPr marL="0" lvl="0" indent="0" algn="ctr" rtl="0">
              <a:spcBef>
                <a:spcPts val="0"/>
              </a:spcBef>
              <a:spcAft>
                <a:spcPts val="0"/>
              </a:spcAft>
              <a:buNone/>
            </a:pPr>
            <a:endParaRPr>
              <a:solidFill>
                <a:srgbClr val="434343"/>
              </a:solidFill>
              <a:latin typeface="Open Sans"/>
              <a:ea typeface="Open Sans"/>
              <a:cs typeface="Open Sans"/>
              <a:sym typeface="Open Sans"/>
            </a:endParaRPr>
          </a:p>
          <a:p>
            <a:pPr marL="0" lvl="0" indent="0" algn="ctr" rtl="0">
              <a:spcBef>
                <a:spcPts val="0"/>
              </a:spcBef>
              <a:spcAft>
                <a:spcPts val="0"/>
              </a:spcAft>
              <a:buNone/>
            </a:pPr>
            <a:r>
              <a:rPr lang="en" b="1">
                <a:solidFill>
                  <a:srgbClr val="434343"/>
                </a:solidFill>
                <a:latin typeface="Open Sans"/>
                <a:ea typeface="Open Sans"/>
                <a:cs typeface="Open Sans"/>
                <a:sym typeface="Open Sans"/>
              </a:rPr>
              <a:t>All Data</a:t>
            </a:r>
            <a:endParaRPr>
              <a:solidFill>
                <a:srgbClr val="434343"/>
              </a:solidFill>
              <a:latin typeface="Open Sans"/>
              <a:ea typeface="Open Sans"/>
              <a:cs typeface="Open Sans"/>
              <a:sym typeface="Open Sans"/>
            </a:endParaRPr>
          </a:p>
          <a:p>
            <a:pPr marL="0" lvl="0" indent="0" algn="ctr" rtl="0">
              <a:spcBef>
                <a:spcPts val="0"/>
              </a:spcBef>
              <a:spcAft>
                <a:spcPts val="0"/>
              </a:spcAft>
              <a:buNone/>
            </a:pPr>
            <a:r>
              <a:rPr lang="en">
                <a:solidFill>
                  <a:srgbClr val="434343"/>
                </a:solidFill>
                <a:latin typeface="Open Sans"/>
                <a:ea typeface="Open Sans"/>
                <a:cs typeface="Open Sans"/>
                <a:sym typeface="Open Sans"/>
              </a:rPr>
              <a:t>4-20%</a:t>
            </a:r>
            <a:endParaRPr>
              <a:solidFill>
                <a:srgbClr val="434343"/>
              </a:solidFill>
              <a:latin typeface="Open Sans"/>
              <a:ea typeface="Open Sans"/>
              <a:cs typeface="Open Sans"/>
              <a:sym typeface="Open Sans"/>
            </a:endParaRPr>
          </a:p>
          <a:p>
            <a:pPr marL="0" lvl="0" indent="0" algn="ctr" rtl="0">
              <a:spcBef>
                <a:spcPts val="0"/>
              </a:spcBef>
              <a:spcAft>
                <a:spcPts val="0"/>
              </a:spcAft>
              <a:buNone/>
            </a:pPr>
            <a:endParaRPr>
              <a:solidFill>
                <a:srgbClr val="434343"/>
              </a:solidFill>
              <a:latin typeface="Open Sans"/>
              <a:ea typeface="Open Sans"/>
              <a:cs typeface="Open Sans"/>
              <a:sym typeface="Open Sans"/>
            </a:endParaRPr>
          </a:p>
          <a:p>
            <a:pPr marL="0" lvl="0" indent="0" algn="ctr" rtl="0">
              <a:spcBef>
                <a:spcPts val="0"/>
              </a:spcBef>
              <a:spcAft>
                <a:spcPts val="0"/>
              </a:spcAft>
              <a:buNone/>
            </a:pPr>
            <a:r>
              <a:rPr lang="en" b="1">
                <a:solidFill>
                  <a:srgbClr val="434343"/>
                </a:solidFill>
                <a:latin typeface="Open Sans"/>
                <a:ea typeface="Open Sans"/>
                <a:cs typeface="Open Sans"/>
                <a:sym typeface="Open Sans"/>
              </a:rPr>
              <a:t>Matched Data </a:t>
            </a:r>
            <a:endParaRPr b="1">
              <a:solidFill>
                <a:srgbClr val="434343"/>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0.4-4%</a:t>
            </a:r>
            <a:endParaRPr>
              <a:solidFill>
                <a:srgbClr val="434343"/>
              </a:solidFill>
              <a:latin typeface="Open Sans"/>
              <a:ea typeface="Open Sans"/>
              <a:cs typeface="Open Sans"/>
              <a:sym typeface="Open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50"/>
          <p:cNvSpPr txBox="1"/>
          <p:nvPr/>
        </p:nvSpPr>
        <p:spPr>
          <a:xfrm>
            <a:off x="7638400" y="569550"/>
            <a:ext cx="1302600" cy="40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pen Sans"/>
                <a:ea typeface="Open Sans"/>
                <a:cs typeface="Open Sans"/>
                <a:sym typeface="Open Sans"/>
              </a:rPr>
              <a:t>Non-Energy Sectors</a:t>
            </a:r>
            <a:endParaRPr b="1">
              <a:latin typeface="Open Sans"/>
              <a:ea typeface="Open Sans"/>
              <a:cs typeface="Open Sans"/>
              <a:sym typeface="Open Sans"/>
            </a:endParaRPr>
          </a:p>
        </p:txBody>
      </p:sp>
      <p:sp>
        <p:nvSpPr>
          <p:cNvPr id="1677" name="Google Shape;1677;p150"/>
          <p:cNvSpPr txBox="1"/>
          <p:nvPr/>
        </p:nvSpPr>
        <p:spPr>
          <a:xfrm>
            <a:off x="7435200" y="1482500"/>
            <a:ext cx="1708800" cy="16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u="sng">
                <a:solidFill>
                  <a:srgbClr val="434343"/>
                </a:solidFill>
                <a:latin typeface="Open Sans"/>
                <a:ea typeface="Open Sans"/>
                <a:cs typeface="Open Sans"/>
                <a:sym typeface="Open Sans"/>
              </a:rPr>
              <a:t>IQR</a:t>
            </a:r>
            <a:endParaRPr b="1" u="sng">
              <a:solidFill>
                <a:srgbClr val="434343"/>
              </a:solidFill>
              <a:latin typeface="Open Sans"/>
              <a:ea typeface="Open Sans"/>
              <a:cs typeface="Open Sans"/>
              <a:sym typeface="Open Sans"/>
            </a:endParaRPr>
          </a:p>
          <a:p>
            <a:pPr marL="0" lvl="0" indent="0" algn="ctr" rtl="0">
              <a:spcBef>
                <a:spcPts val="0"/>
              </a:spcBef>
              <a:spcAft>
                <a:spcPts val="0"/>
              </a:spcAft>
              <a:buNone/>
            </a:pPr>
            <a:endParaRPr>
              <a:solidFill>
                <a:srgbClr val="434343"/>
              </a:solidFill>
              <a:latin typeface="Open Sans"/>
              <a:ea typeface="Open Sans"/>
              <a:cs typeface="Open Sans"/>
              <a:sym typeface="Open Sans"/>
            </a:endParaRPr>
          </a:p>
          <a:p>
            <a:pPr marL="0" lvl="0" indent="0" algn="ctr" rtl="0">
              <a:spcBef>
                <a:spcPts val="0"/>
              </a:spcBef>
              <a:spcAft>
                <a:spcPts val="0"/>
              </a:spcAft>
              <a:buNone/>
            </a:pPr>
            <a:r>
              <a:rPr lang="en" b="1">
                <a:solidFill>
                  <a:srgbClr val="434343"/>
                </a:solidFill>
                <a:latin typeface="Open Sans"/>
                <a:ea typeface="Open Sans"/>
                <a:cs typeface="Open Sans"/>
                <a:sym typeface="Open Sans"/>
              </a:rPr>
              <a:t>All Data</a:t>
            </a:r>
            <a:endParaRPr>
              <a:solidFill>
                <a:srgbClr val="434343"/>
              </a:solidFill>
              <a:latin typeface="Open Sans"/>
              <a:ea typeface="Open Sans"/>
              <a:cs typeface="Open Sans"/>
              <a:sym typeface="Open Sans"/>
            </a:endParaRPr>
          </a:p>
          <a:p>
            <a:pPr marL="0" lvl="0" indent="0" algn="ctr" rtl="0">
              <a:spcBef>
                <a:spcPts val="0"/>
              </a:spcBef>
              <a:spcAft>
                <a:spcPts val="0"/>
              </a:spcAft>
              <a:buNone/>
            </a:pPr>
            <a:r>
              <a:rPr lang="en">
                <a:solidFill>
                  <a:srgbClr val="434343"/>
                </a:solidFill>
                <a:latin typeface="Open Sans"/>
                <a:ea typeface="Open Sans"/>
                <a:cs typeface="Open Sans"/>
                <a:sym typeface="Open Sans"/>
              </a:rPr>
              <a:t>4-20%</a:t>
            </a:r>
            <a:endParaRPr>
              <a:solidFill>
                <a:srgbClr val="434343"/>
              </a:solidFill>
              <a:latin typeface="Open Sans"/>
              <a:ea typeface="Open Sans"/>
              <a:cs typeface="Open Sans"/>
              <a:sym typeface="Open Sans"/>
            </a:endParaRPr>
          </a:p>
          <a:p>
            <a:pPr marL="0" lvl="0" indent="0" algn="ctr" rtl="0">
              <a:spcBef>
                <a:spcPts val="0"/>
              </a:spcBef>
              <a:spcAft>
                <a:spcPts val="0"/>
              </a:spcAft>
              <a:buNone/>
            </a:pPr>
            <a:endParaRPr>
              <a:solidFill>
                <a:srgbClr val="434343"/>
              </a:solidFill>
              <a:latin typeface="Open Sans"/>
              <a:ea typeface="Open Sans"/>
              <a:cs typeface="Open Sans"/>
              <a:sym typeface="Open Sans"/>
            </a:endParaRPr>
          </a:p>
          <a:p>
            <a:pPr marL="0" lvl="0" indent="0" algn="ctr" rtl="0">
              <a:spcBef>
                <a:spcPts val="0"/>
              </a:spcBef>
              <a:spcAft>
                <a:spcPts val="0"/>
              </a:spcAft>
              <a:buNone/>
            </a:pPr>
            <a:r>
              <a:rPr lang="en" b="1">
                <a:solidFill>
                  <a:srgbClr val="434343"/>
                </a:solidFill>
                <a:latin typeface="Open Sans"/>
                <a:ea typeface="Open Sans"/>
                <a:cs typeface="Open Sans"/>
                <a:sym typeface="Open Sans"/>
              </a:rPr>
              <a:t>Matched Data </a:t>
            </a:r>
            <a:endParaRPr b="1">
              <a:solidFill>
                <a:srgbClr val="434343"/>
              </a:solidFill>
              <a:latin typeface="Open Sans"/>
              <a:ea typeface="Open Sans"/>
              <a:cs typeface="Open Sans"/>
              <a:sym typeface="Open Sans"/>
            </a:endParaRPr>
          </a:p>
          <a:p>
            <a:pPr marL="0" lvl="0" indent="0" algn="ctr" rtl="0">
              <a:spcBef>
                <a:spcPts val="0"/>
              </a:spcBef>
              <a:spcAft>
                <a:spcPts val="0"/>
              </a:spcAft>
              <a:buNone/>
            </a:pPr>
            <a:r>
              <a:rPr lang="en">
                <a:solidFill>
                  <a:srgbClr val="434343"/>
                </a:solidFill>
                <a:latin typeface="Open Sans"/>
                <a:ea typeface="Open Sans"/>
                <a:cs typeface="Open Sans"/>
                <a:sym typeface="Open Sans"/>
              </a:rPr>
              <a:t>0.4-4%</a:t>
            </a:r>
            <a:endParaRPr>
              <a:solidFill>
                <a:srgbClr val="434343"/>
              </a:solidFill>
              <a:latin typeface="Open Sans"/>
              <a:ea typeface="Open Sans"/>
              <a:cs typeface="Open Sans"/>
              <a:sym typeface="Open Sans"/>
            </a:endParaRPr>
          </a:p>
        </p:txBody>
      </p:sp>
      <p:pic>
        <p:nvPicPr>
          <p:cNvPr id="1678" name="Google Shape;1678;p150"/>
          <p:cNvPicPr preferRelativeResize="0"/>
          <p:nvPr/>
        </p:nvPicPr>
        <p:blipFill>
          <a:blip r:embed="rId3">
            <a:alphaModFix/>
          </a:blip>
          <a:stretch>
            <a:fillRect/>
          </a:stretch>
        </p:blipFill>
        <p:spPr>
          <a:xfrm>
            <a:off x="0" y="0"/>
            <a:ext cx="7548177" cy="51435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683" name="Google Shape;1683;p151"/>
          <p:cNvPicPr preferRelativeResize="0"/>
          <p:nvPr/>
        </p:nvPicPr>
        <p:blipFill>
          <a:blip r:embed="rId3">
            <a:alphaModFix/>
          </a:blip>
          <a:stretch>
            <a:fillRect/>
          </a:stretch>
        </p:blipFill>
        <p:spPr>
          <a:xfrm>
            <a:off x="0" y="152400"/>
            <a:ext cx="7044278" cy="4838700"/>
          </a:xfrm>
          <a:prstGeom prst="rect">
            <a:avLst/>
          </a:prstGeom>
          <a:noFill/>
          <a:ln>
            <a:noFill/>
          </a:ln>
        </p:spPr>
      </p:pic>
      <p:sp>
        <p:nvSpPr>
          <p:cNvPr id="1684" name="Google Shape;1684;p151"/>
          <p:cNvSpPr txBox="1"/>
          <p:nvPr/>
        </p:nvSpPr>
        <p:spPr>
          <a:xfrm>
            <a:off x="7746800" y="126400"/>
            <a:ext cx="1082100" cy="7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Industrial</a:t>
            </a:r>
            <a:endParaRPr>
              <a:latin typeface="Open Sans"/>
              <a:ea typeface="Open Sans"/>
              <a:cs typeface="Open Sans"/>
              <a:sym typeface="Open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688"/>
        <p:cNvGrpSpPr/>
        <p:nvPr/>
      </p:nvGrpSpPr>
      <p:grpSpPr>
        <a:xfrm>
          <a:off x="0" y="0"/>
          <a:ext cx="0" cy="0"/>
          <a:chOff x="0" y="0"/>
          <a:chExt cx="0" cy="0"/>
        </a:xfrm>
      </p:grpSpPr>
      <p:pic>
        <p:nvPicPr>
          <p:cNvPr id="1689" name="Google Shape;1689;p152"/>
          <p:cNvPicPr preferRelativeResize="0"/>
          <p:nvPr/>
        </p:nvPicPr>
        <p:blipFill>
          <a:blip r:embed="rId3">
            <a:alphaModFix/>
          </a:blip>
          <a:stretch>
            <a:fillRect/>
          </a:stretch>
        </p:blipFill>
        <p:spPr>
          <a:xfrm>
            <a:off x="0" y="0"/>
            <a:ext cx="7523539" cy="5143500"/>
          </a:xfrm>
          <a:prstGeom prst="rect">
            <a:avLst/>
          </a:prstGeom>
          <a:noFill/>
          <a:ln>
            <a:noFill/>
          </a:ln>
        </p:spPr>
      </p:pic>
      <p:sp>
        <p:nvSpPr>
          <p:cNvPr id="1690" name="Google Shape;1690;p152"/>
          <p:cNvSpPr txBox="1"/>
          <p:nvPr/>
        </p:nvSpPr>
        <p:spPr>
          <a:xfrm>
            <a:off x="7754650" y="393075"/>
            <a:ext cx="1278000" cy="8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Aquaculture</a:t>
            </a:r>
            <a:endParaRPr>
              <a:latin typeface="Open Sans"/>
              <a:ea typeface="Open Sans"/>
              <a:cs typeface="Open Sans"/>
              <a:sym typeface="Open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pic>
        <p:nvPicPr>
          <p:cNvPr id="1695" name="Google Shape;1695;p153"/>
          <p:cNvPicPr preferRelativeResize="0"/>
          <p:nvPr/>
        </p:nvPicPr>
        <p:blipFill>
          <a:blip r:embed="rId3">
            <a:alphaModFix/>
          </a:blip>
          <a:stretch>
            <a:fillRect/>
          </a:stretch>
        </p:blipFill>
        <p:spPr>
          <a:xfrm>
            <a:off x="0" y="0"/>
            <a:ext cx="7512404" cy="5143499"/>
          </a:xfrm>
          <a:prstGeom prst="rect">
            <a:avLst/>
          </a:prstGeom>
          <a:noFill/>
          <a:ln>
            <a:noFill/>
          </a:ln>
        </p:spPr>
      </p:pic>
      <p:sp>
        <p:nvSpPr>
          <p:cNvPr id="1696" name="Google Shape;1696;p153"/>
          <p:cNvSpPr txBox="1"/>
          <p:nvPr/>
        </p:nvSpPr>
        <p:spPr>
          <a:xfrm>
            <a:off x="7754650" y="393075"/>
            <a:ext cx="1278000" cy="8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Commercial</a:t>
            </a:r>
            <a:endParaRPr>
              <a:latin typeface="Open Sans"/>
              <a:ea typeface="Open Sans"/>
              <a:cs typeface="Open Sans"/>
              <a:sym typeface="Open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54"/>
          <p:cNvSpPr txBox="1"/>
          <p:nvPr/>
        </p:nvSpPr>
        <p:spPr>
          <a:xfrm>
            <a:off x="7754650" y="393075"/>
            <a:ext cx="1278000" cy="8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Municipal</a:t>
            </a:r>
            <a:endParaRPr>
              <a:latin typeface="Open Sans"/>
              <a:ea typeface="Open Sans"/>
              <a:cs typeface="Open Sans"/>
              <a:sym typeface="Open Sans"/>
            </a:endParaRPr>
          </a:p>
        </p:txBody>
      </p:sp>
      <p:pic>
        <p:nvPicPr>
          <p:cNvPr id="1702" name="Google Shape;1702;p154"/>
          <p:cNvPicPr preferRelativeResize="0"/>
          <p:nvPr/>
        </p:nvPicPr>
        <p:blipFill>
          <a:blip r:embed="rId3">
            <a:alphaModFix/>
          </a:blip>
          <a:stretch>
            <a:fillRect/>
          </a:stretch>
        </p:blipFill>
        <p:spPr>
          <a:xfrm>
            <a:off x="0" y="0"/>
            <a:ext cx="7512989" cy="51435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pic>
        <p:nvPicPr>
          <p:cNvPr id="1707" name="Google Shape;1707;p155"/>
          <p:cNvPicPr preferRelativeResize="0"/>
          <p:nvPr/>
        </p:nvPicPr>
        <p:blipFill>
          <a:blip r:embed="rId3">
            <a:alphaModFix/>
          </a:blip>
          <a:stretch>
            <a:fillRect/>
          </a:stretch>
        </p:blipFill>
        <p:spPr>
          <a:xfrm>
            <a:off x="0" y="0"/>
            <a:ext cx="7519102" cy="5143500"/>
          </a:xfrm>
          <a:prstGeom prst="rect">
            <a:avLst/>
          </a:prstGeom>
          <a:noFill/>
          <a:ln>
            <a:noFill/>
          </a:ln>
        </p:spPr>
      </p:pic>
      <p:sp>
        <p:nvSpPr>
          <p:cNvPr id="1708" name="Google Shape;1708;p155"/>
          <p:cNvSpPr txBox="1"/>
          <p:nvPr/>
        </p:nvSpPr>
        <p:spPr>
          <a:xfrm>
            <a:off x="7754650" y="393075"/>
            <a:ext cx="1278000" cy="8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Agriculture</a:t>
            </a:r>
            <a:endParaRPr>
              <a:latin typeface="Open Sans"/>
              <a:ea typeface="Open Sans"/>
              <a:cs typeface="Open Sans"/>
              <a:sym typeface="Open Sans"/>
            </a:endParaRPr>
          </a:p>
        </p:txBody>
      </p:sp>
      <p:pic>
        <p:nvPicPr>
          <p:cNvPr id="1709" name="Google Shape;1709;p155"/>
          <p:cNvPicPr preferRelativeResize="0"/>
          <p:nvPr/>
        </p:nvPicPr>
        <p:blipFill>
          <a:blip r:embed="rId4">
            <a:alphaModFix/>
          </a:blip>
          <a:stretch>
            <a:fillRect/>
          </a:stretch>
        </p:blipFill>
        <p:spPr>
          <a:xfrm>
            <a:off x="6624646" y="2371721"/>
            <a:ext cx="2232875" cy="17669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156"/>
          <p:cNvSpPr txBox="1">
            <a:spLocks noGrp="1"/>
          </p:cNvSpPr>
          <p:nvPr>
            <p:ph type="title"/>
          </p:nvPr>
        </p:nvSpPr>
        <p:spPr>
          <a:xfrm>
            <a:off x="311700" y="2150850"/>
            <a:ext cx="5657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Per Facility Analysis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49"/>
          <p:cNvPicPr preferRelativeResize="0"/>
          <p:nvPr/>
        </p:nvPicPr>
        <p:blipFill rotWithShape="1">
          <a:blip r:embed="rId3">
            <a:alphaModFix/>
          </a:blip>
          <a:srcRect t="50144"/>
          <a:stretch/>
        </p:blipFill>
        <p:spPr>
          <a:xfrm>
            <a:off x="4835431" y="2939069"/>
            <a:ext cx="3995775" cy="1964049"/>
          </a:xfrm>
          <a:prstGeom prst="rect">
            <a:avLst/>
          </a:prstGeom>
          <a:noFill/>
          <a:ln>
            <a:noFill/>
          </a:ln>
        </p:spPr>
      </p:pic>
      <p:sp>
        <p:nvSpPr>
          <p:cNvPr id="564" name="Google Shape;564;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565" name="Google Shape;565;p49"/>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Water Use Sector Classification</a:t>
            </a:r>
            <a:endParaRPr/>
          </a:p>
          <a:p>
            <a:pPr marL="0" lvl="0" indent="0" algn="l" rtl="0">
              <a:spcBef>
                <a:spcPts val="0"/>
              </a:spcBef>
              <a:spcAft>
                <a:spcPts val="0"/>
              </a:spcAft>
              <a:buNone/>
            </a:pPr>
            <a:endParaRPr/>
          </a:p>
        </p:txBody>
      </p:sp>
      <p:sp>
        <p:nvSpPr>
          <p:cNvPr id="566" name="Google Shape;566;p49"/>
          <p:cNvSpPr txBox="1"/>
          <p:nvPr/>
        </p:nvSpPr>
        <p:spPr>
          <a:xfrm>
            <a:off x="1555106" y="514831"/>
            <a:ext cx="812400" cy="2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Before</a:t>
            </a:r>
            <a:endParaRPr>
              <a:latin typeface="Open Sans"/>
              <a:ea typeface="Open Sans"/>
              <a:cs typeface="Open Sans"/>
              <a:sym typeface="Open Sans"/>
            </a:endParaRPr>
          </a:p>
        </p:txBody>
      </p:sp>
      <p:sp>
        <p:nvSpPr>
          <p:cNvPr id="567" name="Google Shape;567;p49"/>
          <p:cNvSpPr txBox="1"/>
          <p:nvPr/>
        </p:nvSpPr>
        <p:spPr>
          <a:xfrm>
            <a:off x="6223606" y="514831"/>
            <a:ext cx="686100" cy="2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After</a:t>
            </a:r>
            <a:endParaRPr>
              <a:latin typeface="Open Sans"/>
              <a:ea typeface="Open Sans"/>
              <a:cs typeface="Open Sans"/>
              <a:sym typeface="Open Sans"/>
            </a:endParaRPr>
          </a:p>
        </p:txBody>
      </p:sp>
      <p:grpSp>
        <p:nvGrpSpPr>
          <p:cNvPr id="568" name="Google Shape;568;p49"/>
          <p:cNvGrpSpPr/>
          <p:nvPr/>
        </p:nvGrpSpPr>
        <p:grpSpPr>
          <a:xfrm>
            <a:off x="311094" y="852940"/>
            <a:ext cx="3681425" cy="2004375"/>
            <a:chOff x="0" y="948825"/>
            <a:chExt cx="3681425" cy="2004375"/>
          </a:xfrm>
        </p:grpSpPr>
        <p:pic>
          <p:nvPicPr>
            <p:cNvPr id="569" name="Google Shape;569;p49"/>
            <p:cNvPicPr preferRelativeResize="0"/>
            <p:nvPr/>
          </p:nvPicPr>
          <p:blipFill rotWithShape="1">
            <a:blip r:embed="rId4">
              <a:alphaModFix/>
            </a:blip>
            <a:srcRect r="14537" b="51790"/>
            <a:stretch/>
          </p:blipFill>
          <p:spPr>
            <a:xfrm>
              <a:off x="0" y="948825"/>
              <a:ext cx="3495675" cy="1899150"/>
            </a:xfrm>
            <a:prstGeom prst="rect">
              <a:avLst/>
            </a:prstGeom>
            <a:noFill/>
            <a:ln>
              <a:noFill/>
            </a:ln>
          </p:spPr>
        </p:pic>
        <p:sp>
          <p:nvSpPr>
            <p:cNvPr id="570" name="Google Shape;570;p49"/>
            <p:cNvSpPr/>
            <p:nvPr/>
          </p:nvSpPr>
          <p:spPr>
            <a:xfrm>
              <a:off x="3186125" y="2190300"/>
              <a:ext cx="495300" cy="7629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49"/>
          <p:cNvGrpSpPr/>
          <p:nvPr/>
        </p:nvGrpSpPr>
        <p:grpSpPr>
          <a:xfrm>
            <a:off x="311094" y="2313844"/>
            <a:ext cx="4090200" cy="2676775"/>
            <a:chOff x="0" y="2289550"/>
            <a:chExt cx="4090200" cy="2676775"/>
          </a:xfrm>
        </p:grpSpPr>
        <p:pic>
          <p:nvPicPr>
            <p:cNvPr id="572" name="Google Shape;572;p49"/>
            <p:cNvPicPr preferRelativeResize="0"/>
            <p:nvPr/>
          </p:nvPicPr>
          <p:blipFill rotWithShape="1">
            <a:blip r:embed="rId4">
              <a:alphaModFix/>
            </a:blip>
            <a:srcRect t="50386"/>
            <a:stretch/>
          </p:blipFill>
          <p:spPr>
            <a:xfrm>
              <a:off x="0" y="3011800"/>
              <a:ext cx="4090200" cy="1954525"/>
            </a:xfrm>
            <a:prstGeom prst="rect">
              <a:avLst/>
            </a:prstGeom>
            <a:noFill/>
            <a:ln>
              <a:noFill/>
            </a:ln>
          </p:spPr>
        </p:pic>
        <p:pic>
          <p:nvPicPr>
            <p:cNvPr id="573" name="Google Shape;573;p49"/>
            <p:cNvPicPr preferRelativeResize="0"/>
            <p:nvPr/>
          </p:nvPicPr>
          <p:blipFill rotWithShape="1">
            <a:blip r:embed="rId4">
              <a:alphaModFix/>
            </a:blip>
            <a:srcRect l="78351" t="31523" r="1495" b="47441"/>
            <a:stretch/>
          </p:blipFill>
          <p:spPr>
            <a:xfrm>
              <a:off x="3202775" y="2289550"/>
              <a:ext cx="824325" cy="828675"/>
            </a:xfrm>
            <a:prstGeom prst="rect">
              <a:avLst/>
            </a:prstGeom>
            <a:noFill/>
            <a:ln>
              <a:noFill/>
            </a:ln>
          </p:spPr>
        </p:pic>
      </p:grpSp>
      <p:pic>
        <p:nvPicPr>
          <p:cNvPr id="574" name="Google Shape;574;p49"/>
          <p:cNvPicPr preferRelativeResize="0"/>
          <p:nvPr/>
        </p:nvPicPr>
        <p:blipFill rotWithShape="1">
          <a:blip r:embed="rId3">
            <a:alphaModFix/>
          </a:blip>
          <a:srcRect b="50144"/>
          <a:stretch/>
        </p:blipFill>
        <p:spPr>
          <a:xfrm>
            <a:off x="4883081" y="790253"/>
            <a:ext cx="3995775" cy="1964049"/>
          </a:xfrm>
          <a:prstGeom prst="rect">
            <a:avLst/>
          </a:prstGeom>
          <a:noFill/>
          <a:ln>
            <a:noFill/>
          </a:ln>
        </p:spPr>
      </p:pic>
      <p:sp>
        <p:nvSpPr>
          <p:cNvPr id="575" name="Google Shape;575;p49"/>
          <p:cNvSpPr/>
          <p:nvPr/>
        </p:nvSpPr>
        <p:spPr>
          <a:xfrm>
            <a:off x="796869" y="1605444"/>
            <a:ext cx="1914600" cy="619200"/>
          </a:xfrm>
          <a:prstGeom prst="rect">
            <a:avLst/>
          </a:prstGeom>
          <a:noFill/>
          <a:ln w="19050" cap="flat" cmpd="sng">
            <a:solidFill>
              <a:srgbClr val="98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9"/>
          <p:cNvSpPr/>
          <p:nvPr/>
        </p:nvSpPr>
        <p:spPr>
          <a:xfrm>
            <a:off x="6627594" y="1399444"/>
            <a:ext cx="1345500" cy="1190700"/>
          </a:xfrm>
          <a:prstGeom prst="rect">
            <a:avLst/>
          </a:prstGeom>
          <a:noFill/>
          <a:ln w="19050" cap="flat" cmpd="sng">
            <a:solidFill>
              <a:srgbClr val="98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9"/>
          <p:cNvSpPr/>
          <p:nvPr/>
        </p:nvSpPr>
        <p:spPr>
          <a:xfrm>
            <a:off x="3442269" y="2224644"/>
            <a:ext cx="812400" cy="2510400"/>
          </a:xfrm>
          <a:prstGeom prst="rect">
            <a:avLst/>
          </a:prstGeom>
          <a:noFill/>
          <a:ln w="19050" cap="flat" cmpd="sng">
            <a:solidFill>
              <a:srgbClr val="98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6"/>
                                        </p:tgtEl>
                                        <p:attrNameLst>
                                          <p:attrName>style.visibility</p:attrName>
                                        </p:attrNameLst>
                                      </p:cBhvr>
                                      <p:to>
                                        <p:strVal val="visible"/>
                                      </p:to>
                                    </p:set>
                                    <p:animEffect transition="in" filter="fade">
                                      <p:cBhvr>
                                        <p:cTn id="7" dur="1000"/>
                                        <p:tgtEl>
                                          <p:spTgt spid="566"/>
                                        </p:tgtEl>
                                      </p:cBhvr>
                                    </p:animEffect>
                                  </p:childTnLst>
                                </p:cTn>
                              </p:par>
                              <p:par>
                                <p:cTn id="8" presetID="10" presetClass="entr" presetSubtype="0" fill="hold" nodeType="withEffect">
                                  <p:stCondLst>
                                    <p:cond delay="0"/>
                                  </p:stCondLst>
                                  <p:childTnLst>
                                    <p:set>
                                      <p:cBhvr>
                                        <p:cTn id="9" dur="1" fill="hold">
                                          <p:stCondLst>
                                            <p:cond delay="0"/>
                                          </p:stCondLst>
                                        </p:cTn>
                                        <p:tgtEl>
                                          <p:spTgt spid="568"/>
                                        </p:tgtEl>
                                        <p:attrNameLst>
                                          <p:attrName>style.visibility</p:attrName>
                                        </p:attrNameLst>
                                      </p:cBhvr>
                                      <p:to>
                                        <p:strVal val="visible"/>
                                      </p:to>
                                    </p:set>
                                    <p:animEffect transition="in" filter="fade">
                                      <p:cBhvr>
                                        <p:cTn id="10" dur="1000"/>
                                        <p:tgtEl>
                                          <p:spTgt spid="5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p:cTn id="15" dur="1000"/>
                                        <p:tgtEl>
                                          <p:spTgt spid="567"/>
                                        </p:tgtEl>
                                      </p:cBhvr>
                                    </p:animEffect>
                                  </p:childTnLst>
                                </p:cTn>
                              </p:par>
                              <p:par>
                                <p:cTn id="16" presetID="10" presetClass="entr" presetSubtype="0" fill="hold" nodeType="withEffect">
                                  <p:stCondLst>
                                    <p:cond delay="0"/>
                                  </p:stCondLst>
                                  <p:childTnLst>
                                    <p:set>
                                      <p:cBhvr>
                                        <p:cTn id="17" dur="1" fill="hold">
                                          <p:stCondLst>
                                            <p:cond delay="0"/>
                                          </p:stCondLst>
                                        </p:cTn>
                                        <p:tgtEl>
                                          <p:spTgt spid="574"/>
                                        </p:tgtEl>
                                        <p:attrNameLst>
                                          <p:attrName>style.visibility</p:attrName>
                                        </p:attrNameLst>
                                      </p:cBhvr>
                                      <p:to>
                                        <p:strVal val="visible"/>
                                      </p:to>
                                    </p:set>
                                    <p:animEffect transition="in" filter="fade">
                                      <p:cBhvr>
                                        <p:cTn id="18" dur="1000"/>
                                        <p:tgtEl>
                                          <p:spTgt spid="5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75"/>
                                        </p:tgtEl>
                                        <p:attrNameLst>
                                          <p:attrName>style.visibility</p:attrName>
                                        </p:attrNameLst>
                                      </p:cBhvr>
                                      <p:to>
                                        <p:strVal val="visible"/>
                                      </p:to>
                                    </p:set>
                                    <p:animEffect transition="in" filter="fade">
                                      <p:cBhvr>
                                        <p:cTn id="23" dur="1000"/>
                                        <p:tgtEl>
                                          <p:spTgt spid="575"/>
                                        </p:tgtEl>
                                      </p:cBhvr>
                                    </p:animEffect>
                                  </p:childTnLst>
                                </p:cTn>
                              </p:par>
                              <p:par>
                                <p:cTn id="24" presetID="10" presetClass="entr" presetSubtype="0" fill="hold" nodeType="withEffect">
                                  <p:stCondLst>
                                    <p:cond delay="0"/>
                                  </p:stCondLst>
                                  <p:childTnLst>
                                    <p:set>
                                      <p:cBhvr>
                                        <p:cTn id="25" dur="1" fill="hold">
                                          <p:stCondLst>
                                            <p:cond delay="0"/>
                                          </p:stCondLst>
                                        </p:cTn>
                                        <p:tgtEl>
                                          <p:spTgt spid="576"/>
                                        </p:tgtEl>
                                        <p:attrNameLst>
                                          <p:attrName>style.visibility</p:attrName>
                                        </p:attrNameLst>
                                      </p:cBhvr>
                                      <p:to>
                                        <p:strVal val="visible"/>
                                      </p:to>
                                    </p:set>
                                    <p:animEffect transition="in" filter="fade">
                                      <p:cBhvr>
                                        <p:cTn id="26" dur="1000"/>
                                        <p:tgtEl>
                                          <p:spTgt spid="5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71"/>
                                        </p:tgtEl>
                                        <p:attrNameLst>
                                          <p:attrName>style.visibility</p:attrName>
                                        </p:attrNameLst>
                                      </p:cBhvr>
                                      <p:to>
                                        <p:strVal val="visible"/>
                                      </p:to>
                                    </p:set>
                                    <p:animEffect transition="in" filter="fade">
                                      <p:cBhvr>
                                        <p:cTn id="31" dur="1000"/>
                                        <p:tgtEl>
                                          <p:spTgt spid="571"/>
                                        </p:tgtEl>
                                      </p:cBhvr>
                                    </p:animEffect>
                                  </p:childTnLst>
                                </p:cTn>
                              </p:par>
                              <p:par>
                                <p:cTn id="32" presetID="10" presetClass="exit" presetSubtype="0" fill="hold" nodeType="withEffect">
                                  <p:stCondLst>
                                    <p:cond delay="0"/>
                                  </p:stCondLst>
                                  <p:childTnLst>
                                    <p:animEffect transition="out" filter="fade">
                                      <p:cBhvr>
                                        <p:cTn id="33" dur="1000"/>
                                        <p:tgtEl>
                                          <p:spTgt spid="575"/>
                                        </p:tgtEl>
                                      </p:cBhvr>
                                    </p:animEffect>
                                    <p:set>
                                      <p:cBhvr>
                                        <p:cTn id="34" dur="1" fill="hold">
                                          <p:stCondLst>
                                            <p:cond delay="1000"/>
                                          </p:stCondLst>
                                        </p:cTn>
                                        <p:tgtEl>
                                          <p:spTgt spid="575"/>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1000"/>
                                        <p:tgtEl>
                                          <p:spTgt spid="576"/>
                                        </p:tgtEl>
                                      </p:cBhvr>
                                    </p:animEffect>
                                    <p:set>
                                      <p:cBhvr>
                                        <p:cTn id="37" dur="1" fill="hold">
                                          <p:stCondLst>
                                            <p:cond delay="1000"/>
                                          </p:stCondLst>
                                        </p:cTn>
                                        <p:tgtEl>
                                          <p:spTgt spid="57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7"/>
                                        </p:tgtEl>
                                        <p:attrNameLst>
                                          <p:attrName>style.visibility</p:attrName>
                                        </p:attrNameLst>
                                      </p:cBhvr>
                                      <p:to>
                                        <p:strVal val="visible"/>
                                      </p:to>
                                    </p:set>
                                    <p:animEffect transition="in" filter="fade">
                                      <p:cBhvr>
                                        <p:cTn id="42" dur="1000"/>
                                        <p:tgtEl>
                                          <p:spTgt spid="57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63"/>
                                        </p:tgtEl>
                                        <p:attrNameLst>
                                          <p:attrName>style.visibility</p:attrName>
                                        </p:attrNameLst>
                                      </p:cBhvr>
                                      <p:to>
                                        <p:strVal val="visible"/>
                                      </p:to>
                                    </p:set>
                                    <p:animEffect transition="in" filter="fade">
                                      <p:cBhvr>
                                        <p:cTn id="47" dur="1000"/>
                                        <p:tgtEl>
                                          <p:spTgt spid="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1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120</a:t>
            </a:fld>
            <a:endParaRPr/>
          </a:p>
        </p:txBody>
      </p:sp>
      <p:pic>
        <p:nvPicPr>
          <p:cNvPr id="1720" name="Google Shape;1720;p157"/>
          <p:cNvPicPr preferRelativeResize="0"/>
          <p:nvPr/>
        </p:nvPicPr>
        <p:blipFill>
          <a:blip r:embed="rId3">
            <a:alphaModFix/>
          </a:blip>
          <a:stretch>
            <a:fillRect/>
          </a:stretch>
        </p:blipFill>
        <p:spPr>
          <a:xfrm>
            <a:off x="209550" y="1171575"/>
            <a:ext cx="7724775" cy="1190625"/>
          </a:xfrm>
          <a:prstGeom prst="rect">
            <a:avLst/>
          </a:prstGeom>
          <a:noFill/>
          <a:ln>
            <a:noFill/>
          </a:ln>
        </p:spPr>
      </p:pic>
      <p:sp>
        <p:nvSpPr>
          <p:cNvPr id="1721" name="Google Shape;1721;p157"/>
          <p:cNvSpPr txBox="1"/>
          <p:nvPr/>
        </p:nvSpPr>
        <p:spPr>
          <a:xfrm>
            <a:off x="104775" y="142875"/>
            <a:ext cx="4943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Aggregation of Facility Level Consumption</a:t>
            </a:r>
            <a:endParaRPr>
              <a:latin typeface="Open Sans"/>
              <a:ea typeface="Open Sans"/>
              <a:cs typeface="Open Sans"/>
              <a:sym typeface="Open Sans"/>
            </a:endParaRPr>
          </a:p>
        </p:txBody>
      </p:sp>
      <p:sp>
        <p:nvSpPr>
          <p:cNvPr id="1722" name="Google Shape;1722;p157"/>
          <p:cNvSpPr txBox="1"/>
          <p:nvPr/>
        </p:nvSpPr>
        <p:spPr>
          <a:xfrm>
            <a:off x="4686300" y="419100"/>
            <a:ext cx="3905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80000"/>
                </a:solidFill>
                <a:latin typeface="Open Sans"/>
                <a:ea typeface="Open Sans"/>
                <a:cs typeface="Open Sans"/>
                <a:sym typeface="Open Sans"/>
              </a:rPr>
              <a:t>Aggregated by facility and reporting month</a:t>
            </a:r>
            <a:endParaRPr>
              <a:solidFill>
                <a:srgbClr val="980000"/>
              </a:solidFill>
              <a:latin typeface="Open Sans"/>
              <a:ea typeface="Open Sans"/>
              <a:cs typeface="Open Sans"/>
              <a:sym typeface="Open Sans"/>
            </a:endParaRPr>
          </a:p>
        </p:txBody>
      </p:sp>
      <p:cxnSp>
        <p:nvCxnSpPr>
          <p:cNvPr id="1723" name="Google Shape;1723;p157"/>
          <p:cNvCxnSpPr/>
          <p:nvPr/>
        </p:nvCxnSpPr>
        <p:spPr>
          <a:xfrm flipH="1">
            <a:off x="2904975" y="771525"/>
            <a:ext cx="1581300" cy="561900"/>
          </a:xfrm>
          <a:prstGeom prst="straightConnector1">
            <a:avLst/>
          </a:prstGeom>
          <a:noFill/>
          <a:ln w="9525" cap="flat" cmpd="sng">
            <a:solidFill>
              <a:schemeClr val="dk2"/>
            </a:solidFill>
            <a:prstDash val="solid"/>
            <a:round/>
            <a:headEnd type="none" w="med" len="med"/>
            <a:tailEnd type="triangle" w="med" len="med"/>
          </a:ln>
        </p:spPr>
      </p:cxnSp>
      <p:sp>
        <p:nvSpPr>
          <p:cNvPr id="1724" name="Google Shape;1724;p157"/>
          <p:cNvSpPr txBox="1"/>
          <p:nvPr/>
        </p:nvSpPr>
        <p:spPr>
          <a:xfrm>
            <a:off x="5115750" y="1333425"/>
            <a:ext cx="3905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80000"/>
                </a:solidFill>
                <a:latin typeface="Open Sans"/>
                <a:ea typeface="Open Sans"/>
                <a:cs typeface="Open Sans"/>
                <a:sym typeface="Open Sans"/>
              </a:rPr>
              <a:t>Summed total reported discharge and withdrawal per facility per month</a:t>
            </a:r>
            <a:endParaRPr>
              <a:solidFill>
                <a:srgbClr val="980000"/>
              </a:solidFill>
              <a:latin typeface="Open Sans"/>
              <a:ea typeface="Open Sans"/>
              <a:cs typeface="Open Sans"/>
              <a:sym typeface="Open Sans"/>
            </a:endParaRPr>
          </a:p>
        </p:txBody>
      </p:sp>
      <p:cxnSp>
        <p:nvCxnSpPr>
          <p:cNvPr id="1725" name="Google Shape;1725;p157"/>
          <p:cNvCxnSpPr>
            <a:stCxn id="1724" idx="1"/>
          </p:cNvCxnSpPr>
          <p:nvPr/>
        </p:nvCxnSpPr>
        <p:spPr>
          <a:xfrm flipH="1">
            <a:off x="4905450" y="1530225"/>
            <a:ext cx="210300" cy="69900"/>
          </a:xfrm>
          <a:prstGeom prst="straightConnector1">
            <a:avLst/>
          </a:prstGeom>
          <a:noFill/>
          <a:ln w="9525" cap="flat" cmpd="sng">
            <a:solidFill>
              <a:schemeClr val="dk2"/>
            </a:solidFill>
            <a:prstDash val="solid"/>
            <a:round/>
            <a:headEnd type="none" w="med" len="med"/>
            <a:tailEnd type="triangle" w="med" len="med"/>
          </a:ln>
        </p:spPr>
      </p:cxnSp>
      <p:sp>
        <p:nvSpPr>
          <p:cNvPr id="1726" name="Google Shape;1726;p157"/>
          <p:cNvSpPr txBox="1"/>
          <p:nvPr/>
        </p:nvSpPr>
        <p:spPr>
          <a:xfrm>
            <a:off x="5048175" y="2502000"/>
            <a:ext cx="3905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80000"/>
                </a:solidFill>
                <a:latin typeface="Open Sans"/>
                <a:ea typeface="Open Sans"/>
                <a:cs typeface="Open Sans"/>
                <a:sym typeface="Open Sans"/>
              </a:rPr>
              <a:t>Calculated consumption per facility per month as fraction of water not returned to water resources</a:t>
            </a:r>
            <a:endParaRPr>
              <a:solidFill>
                <a:srgbClr val="980000"/>
              </a:solidFill>
              <a:latin typeface="Open Sans"/>
              <a:ea typeface="Open Sans"/>
              <a:cs typeface="Open Sans"/>
              <a:sym typeface="Open Sans"/>
            </a:endParaRPr>
          </a:p>
        </p:txBody>
      </p:sp>
      <p:cxnSp>
        <p:nvCxnSpPr>
          <p:cNvPr id="1727" name="Google Shape;1727;p157"/>
          <p:cNvCxnSpPr/>
          <p:nvPr/>
        </p:nvCxnSpPr>
        <p:spPr>
          <a:xfrm rot="10800000">
            <a:off x="3495675" y="1847700"/>
            <a:ext cx="1552500" cy="851100"/>
          </a:xfrm>
          <a:prstGeom prst="straightConnector1">
            <a:avLst/>
          </a:prstGeom>
          <a:noFill/>
          <a:ln w="9525" cap="flat" cmpd="sng">
            <a:solidFill>
              <a:schemeClr val="dk2"/>
            </a:solidFill>
            <a:prstDash val="solid"/>
            <a:round/>
            <a:headEnd type="none" w="med" len="med"/>
            <a:tailEnd type="triangle" w="med" len="med"/>
          </a:ln>
        </p:spPr>
      </p:cxnSp>
      <p:sp>
        <p:nvSpPr>
          <p:cNvPr id="1728" name="Google Shape;1728;p157"/>
          <p:cNvSpPr txBox="1"/>
          <p:nvPr/>
        </p:nvSpPr>
        <p:spPr>
          <a:xfrm>
            <a:off x="342750" y="2635350"/>
            <a:ext cx="1676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80000"/>
                </a:solidFill>
                <a:latin typeface="Open Sans"/>
                <a:ea typeface="Open Sans"/>
                <a:cs typeface="Open Sans"/>
                <a:sym typeface="Open Sans"/>
              </a:rPr>
              <a:t>Removed Outliers</a:t>
            </a:r>
            <a:endParaRPr>
              <a:solidFill>
                <a:srgbClr val="980000"/>
              </a:solidFill>
              <a:latin typeface="Open Sans"/>
              <a:ea typeface="Open Sans"/>
              <a:cs typeface="Open Sans"/>
              <a:sym typeface="Open Sans"/>
            </a:endParaRPr>
          </a:p>
        </p:txBody>
      </p:sp>
      <p:cxnSp>
        <p:nvCxnSpPr>
          <p:cNvPr id="1729" name="Google Shape;1729;p157"/>
          <p:cNvCxnSpPr/>
          <p:nvPr/>
        </p:nvCxnSpPr>
        <p:spPr>
          <a:xfrm rot="10800000" flipH="1">
            <a:off x="1371600" y="2371650"/>
            <a:ext cx="409500" cy="162000"/>
          </a:xfrm>
          <a:prstGeom prst="straightConnector1">
            <a:avLst/>
          </a:prstGeom>
          <a:noFill/>
          <a:ln w="9525" cap="flat" cmpd="sng">
            <a:solidFill>
              <a:schemeClr val="dk2"/>
            </a:solidFill>
            <a:prstDash val="solid"/>
            <a:round/>
            <a:headEnd type="none" w="med" len="med"/>
            <a:tailEnd type="triangle" w="med" len="med"/>
          </a:ln>
        </p:spPr>
      </p:cxnSp>
      <p:pic>
        <p:nvPicPr>
          <p:cNvPr id="1730" name="Google Shape;1730;p157"/>
          <p:cNvPicPr preferRelativeResize="0"/>
          <p:nvPr/>
        </p:nvPicPr>
        <p:blipFill>
          <a:blip r:embed="rId4">
            <a:alphaModFix/>
          </a:blip>
          <a:stretch>
            <a:fillRect/>
          </a:stretch>
        </p:blipFill>
        <p:spPr>
          <a:xfrm>
            <a:off x="152400" y="3181350"/>
            <a:ext cx="4895850" cy="1047750"/>
          </a:xfrm>
          <a:prstGeom prst="rect">
            <a:avLst/>
          </a:prstGeom>
          <a:noFill/>
          <a:ln>
            <a:noFill/>
          </a:ln>
        </p:spPr>
      </p:pic>
      <p:sp>
        <p:nvSpPr>
          <p:cNvPr id="1731" name="Google Shape;1731;p157"/>
          <p:cNvSpPr txBox="1"/>
          <p:nvPr/>
        </p:nvSpPr>
        <p:spPr>
          <a:xfrm>
            <a:off x="5514825" y="3759300"/>
            <a:ext cx="1676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80000"/>
                </a:solidFill>
                <a:latin typeface="Open Sans"/>
                <a:ea typeface="Open Sans"/>
                <a:cs typeface="Open Sans"/>
                <a:sym typeface="Open Sans"/>
              </a:rPr>
              <a:t>Annual estimates are median of monthly estimates</a:t>
            </a:r>
            <a:endParaRPr>
              <a:solidFill>
                <a:srgbClr val="980000"/>
              </a:solidFill>
              <a:latin typeface="Open Sans"/>
              <a:ea typeface="Open Sans"/>
              <a:cs typeface="Open Sans"/>
              <a:sym typeface="Open Sans"/>
            </a:endParaRPr>
          </a:p>
        </p:txBody>
      </p:sp>
      <p:cxnSp>
        <p:nvCxnSpPr>
          <p:cNvPr id="1732" name="Google Shape;1732;p157"/>
          <p:cNvCxnSpPr/>
          <p:nvPr/>
        </p:nvCxnSpPr>
        <p:spPr>
          <a:xfrm rot="10800000">
            <a:off x="5133900" y="4124175"/>
            <a:ext cx="276300" cy="209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p158"/>
          <p:cNvSpPr txBox="1"/>
          <p:nvPr/>
        </p:nvSpPr>
        <p:spPr>
          <a:xfrm>
            <a:off x="5237775" y="290100"/>
            <a:ext cx="3951900" cy="320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Consumption on the facility level was also considered in this analysis. Rather than computing consumption by aggregating statewide withdrawals and discharges by reporting month, this approach examines the distribution of facility level consumption per month. For this to be possible, only matched facilities were considered. The figure here displays the ranges of reported consumption in the energy, industrial, commercial, and aquaculture sectors. Where consumption is reported as the fraction of water not returned to resources on the y-axis.</a:t>
            </a:r>
            <a:endParaRPr>
              <a:latin typeface="Open Sans"/>
              <a:ea typeface="Open Sans"/>
              <a:cs typeface="Open Sans"/>
              <a:sym typeface="Open Sans"/>
            </a:endParaRPr>
          </a:p>
        </p:txBody>
      </p:sp>
      <p:pic>
        <p:nvPicPr>
          <p:cNvPr id="1738" name="Google Shape;1738;p158"/>
          <p:cNvPicPr preferRelativeResize="0"/>
          <p:nvPr/>
        </p:nvPicPr>
        <p:blipFill>
          <a:blip r:embed="rId3">
            <a:alphaModFix/>
          </a:blip>
          <a:stretch>
            <a:fillRect/>
          </a:stretch>
        </p:blipFill>
        <p:spPr>
          <a:xfrm>
            <a:off x="0" y="360650"/>
            <a:ext cx="5236375" cy="4213924"/>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pic>
        <p:nvPicPr>
          <p:cNvPr id="1743" name="Google Shape;1743;p159"/>
          <p:cNvPicPr preferRelativeResize="0"/>
          <p:nvPr/>
        </p:nvPicPr>
        <p:blipFill>
          <a:blip r:embed="rId3">
            <a:alphaModFix/>
          </a:blip>
          <a:stretch>
            <a:fillRect/>
          </a:stretch>
        </p:blipFill>
        <p:spPr>
          <a:xfrm>
            <a:off x="0" y="0"/>
            <a:ext cx="5200003" cy="4156499"/>
          </a:xfrm>
          <a:prstGeom prst="rect">
            <a:avLst/>
          </a:prstGeom>
          <a:noFill/>
          <a:ln>
            <a:noFill/>
          </a:ln>
        </p:spPr>
      </p:pic>
      <p:sp>
        <p:nvSpPr>
          <p:cNvPr id="1744" name="Google Shape;1744;p159"/>
          <p:cNvSpPr txBox="1"/>
          <p:nvPr/>
        </p:nvSpPr>
        <p:spPr>
          <a:xfrm>
            <a:off x="6053475" y="313625"/>
            <a:ext cx="3000000" cy="41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The overall median for energy facility consumption is 0.03, where monthly consumption stays relatively low during the winter months and jumps around in the year 2013 and in the summer months. There are observations of negative consumption, meaning more discharge was reported than withdrawal. To understand energy consumption better, facilities were split by their fuel type. Figure here examines the differences in consumption between nuclear, coal, combination fossil fuel, and biomass.</a:t>
            </a:r>
            <a:endParaRPr>
              <a:latin typeface="Open Sans"/>
              <a:ea typeface="Open Sans"/>
              <a:cs typeface="Open Sans"/>
              <a:sym typeface="Open Sans"/>
            </a:endParaRPr>
          </a:p>
        </p:txBody>
      </p:sp>
      <p:pic>
        <p:nvPicPr>
          <p:cNvPr id="1745" name="Google Shape;1745;p159"/>
          <p:cNvPicPr preferRelativeResize="0"/>
          <p:nvPr/>
        </p:nvPicPr>
        <p:blipFill>
          <a:blip r:embed="rId4">
            <a:alphaModFix/>
          </a:blip>
          <a:stretch>
            <a:fillRect/>
          </a:stretch>
        </p:blipFill>
        <p:spPr>
          <a:xfrm>
            <a:off x="-41900" y="4172475"/>
            <a:ext cx="4693276" cy="9710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pic>
        <p:nvPicPr>
          <p:cNvPr id="1750" name="Google Shape;1750;p160"/>
          <p:cNvPicPr preferRelativeResize="0"/>
          <p:nvPr/>
        </p:nvPicPr>
        <p:blipFill>
          <a:blip r:embed="rId3">
            <a:alphaModFix/>
          </a:blip>
          <a:stretch>
            <a:fillRect/>
          </a:stretch>
        </p:blipFill>
        <p:spPr>
          <a:xfrm>
            <a:off x="1979300" y="1380900"/>
            <a:ext cx="5272800" cy="26832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161"/>
          <p:cNvSpPr txBox="1">
            <a:spLocks noGrp="1"/>
          </p:cNvSpPr>
          <p:nvPr>
            <p:ph type="title"/>
          </p:nvPr>
        </p:nvSpPr>
        <p:spPr>
          <a:xfrm>
            <a:off x="311700" y="2150850"/>
            <a:ext cx="5657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County and Watershed</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p1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125</a:t>
            </a:fld>
            <a:endParaRPr/>
          </a:p>
        </p:txBody>
      </p:sp>
      <p:pic>
        <p:nvPicPr>
          <p:cNvPr id="1761" name="Google Shape;1761;p162"/>
          <p:cNvPicPr preferRelativeResize="0"/>
          <p:nvPr/>
        </p:nvPicPr>
        <p:blipFill>
          <a:blip r:embed="rId3">
            <a:alphaModFix/>
          </a:blip>
          <a:stretch>
            <a:fillRect/>
          </a:stretch>
        </p:blipFill>
        <p:spPr>
          <a:xfrm>
            <a:off x="0" y="0"/>
            <a:ext cx="8646500" cy="475227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1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126</a:t>
            </a:fld>
            <a:endParaRPr/>
          </a:p>
        </p:txBody>
      </p:sp>
      <p:pic>
        <p:nvPicPr>
          <p:cNvPr id="1767" name="Google Shape;1767;p163"/>
          <p:cNvPicPr preferRelativeResize="0"/>
          <p:nvPr/>
        </p:nvPicPr>
        <p:blipFill>
          <a:blip r:embed="rId3">
            <a:alphaModFix/>
          </a:blip>
          <a:stretch>
            <a:fillRect/>
          </a:stretch>
        </p:blipFill>
        <p:spPr>
          <a:xfrm>
            <a:off x="0" y="0"/>
            <a:ext cx="8607024" cy="472607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pic>
        <p:nvPicPr>
          <p:cNvPr id="1772" name="Google Shape;1772;p164"/>
          <p:cNvPicPr preferRelativeResize="0"/>
          <p:nvPr/>
        </p:nvPicPr>
        <p:blipFill rotWithShape="1">
          <a:blip r:embed="rId3">
            <a:alphaModFix/>
          </a:blip>
          <a:srcRect r="20973"/>
          <a:stretch/>
        </p:blipFill>
        <p:spPr>
          <a:xfrm>
            <a:off x="1589350" y="2272700"/>
            <a:ext cx="5085301" cy="2870800"/>
          </a:xfrm>
          <a:prstGeom prst="rect">
            <a:avLst/>
          </a:prstGeom>
          <a:noFill/>
          <a:ln>
            <a:noFill/>
          </a:ln>
        </p:spPr>
      </p:pic>
      <p:pic>
        <p:nvPicPr>
          <p:cNvPr id="1773" name="Google Shape;1773;p164"/>
          <p:cNvPicPr preferRelativeResize="0"/>
          <p:nvPr/>
        </p:nvPicPr>
        <p:blipFill rotWithShape="1">
          <a:blip r:embed="rId4">
            <a:alphaModFix/>
          </a:blip>
          <a:srcRect r="20159" b="16846"/>
          <a:stretch/>
        </p:blipFill>
        <p:spPr>
          <a:xfrm>
            <a:off x="1418325" y="0"/>
            <a:ext cx="5571924" cy="2571750"/>
          </a:xfrm>
          <a:prstGeom prst="rect">
            <a:avLst/>
          </a:prstGeom>
          <a:noFill/>
          <a:ln>
            <a:noFill/>
          </a:ln>
        </p:spPr>
      </p:pic>
      <p:pic>
        <p:nvPicPr>
          <p:cNvPr id="1774" name="Google Shape;1774;p164"/>
          <p:cNvPicPr preferRelativeResize="0"/>
          <p:nvPr/>
        </p:nvPicPr>
        <p:blipFill rotWithShape="1">
          <a:blip r:embed="rId4">
            <a:alphaModFix/>
          </a:blip>
          <a:srcRect l="82274"/>
          <a:stretch/>
        </p:blipFill>
        <p:spPr>
          <a:xfrm>
            <a:off x="7211852" y="837325"/>
            <a:ext cx="1237001" cy="3092775"/>
          </a:xfrm>
          <a:prstGeom prst="rect">
            <a:avLst/>
          </a:prstGeom>
          <a:noFill/>
          <a:ln>
            <a:noFill/>
          </a:ln>
        </p:spPr>
      </p:pic>
      <p:sp>
        <p:nvSpPr>
          <p:cNvPr id="1775" name="Google Shape;1775;p164"/>
          <p:cNvSpPr txBox="1"/>
          <p:nvPr/>
        </p:nvSpPr>
        <p:spPr>
          <a:xfrm>
            <a:off x="114300" y="200025"/>
            <a:ext cx="1790700" cy="5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Energy</a:t>
            </a:r>
            <a:endParaRPr>
              <a:latin typeface="Open Sans"/>
              <a:ea typeface="Open Sans"/>
              <a:cs typeface="Open Sans"/>
              <a:sym typeface="Open San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pic>
        <p:nvPicPr>
          <p:cNvPr id="1780" name="Google Shape;1780;p165"/>
          <p:cNvPicPr preferRelativeResize="0"/>
          <p:nvPr/>
        </p:nvPicPr>
        <p:blipFill rotWithShape="1">
          <a:blip r:embed="rId3">
            <a:alphaModFix/>
          </a:blip>
          <a:srcRect r="20766" b="6226"/>
          <a:stretch/>
        </p:blipFill>
        <p:spPr>
          <a:xfrm>
            <a:off x="926625" y="0"/>
            <a:ext cx="6016399" cy="2659850"/>
          </a:xfrm>
          <a:prstGeom prst="rect">
            <a:avLst/>
          </a:prstGeom>
          <a:noFill/>
          <a:ln>
            <a:noFill/>
          </a:ln>
        </p:spPr>
      </p:pic>
      <p:pic>
        <p:nvPicPr>
          <p:cNvPr id="1781" name="Google Shape;1781;p165"/>
          <p:cNvPicPr preferRelativeResize="0"/>
          <p:nvPr/>
        </p:nvPicPr>
        <p:blipFill>
          <a:blip r:embed="rId4">
            <a:alphaModFix/>
          </a:blip>
          <a:stretch>
            <a:fillRect/>
          </a:stretch>
        </p:blipFill>
        <p:spPr>
          <a:xfrm>
            <a:off x="1058675" y="2659850"/>
            <a:ext cx="5884349" cy="2444175"/>
          </a:xfrm>
          <a:prstGeom prst="rect">
            <a:avLst/>
          </a:prstGeom>
          <a:noFill/>
          <a:ln>
            <a:noFill/>
          </a:ln>
        </p:spPr>
      </p:pic>
      <p:pic>
        <p:nvPicPr>
          <p:cNvPr id="1782" name="Google Shape;1782;p165"/>
          <p:cNvPicPr preferRelativeResize="0"/>
          <p:nvPr/>
        </p:nvPicPr>
        <p:blipFill>
          <a:blip r:embed="rId5">
            <a:alphaModFix/>
          </a:blip>
          <a:stretch>
            <a:fillRect/>
          </a:stretch>
        </p:blipFill>
        <p:spPr>
          <a:xfrm>
            <a:off x="7210475" y="880450"/>
            <a:ext cx="1591075" cy="3026150"/>
          </a:xfrm>
          <a:prstGeom prst="rect">
            <a:avLst/>
          </a:prstGeom>
          <a:noFill/>
          <a:ln>
            <a:noFill/>
          </a:ln>
        </p:spPr>
      </p:pic>
      <p:sp>
        <p:nvSpPr>
          <p:cNvPr id="1783" name="Google Shape;1783;p165"/>
          <p:cNvSpPr txBox="1"/>
          <p:nvPr/>
        </p:nvSpPr>
        <p:spPr>
          <a:xfrm>
            <a:off x="114300" y="200025"/>
            <a:ext cx="1790700" cy="5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Industrial</a:t>
            </a:r>
            <a:endParaRPr>
              <a:latin typeface="Open Sans"/>
              <a:ea typeface="Open Sans"/>
              <a:cs typeface="Open Sans"/>
              <a:sym typeface="Open San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pic>
        <p:nvPicPr>
          <p:cNvPr id="1788" name="Google Shape;1788;p166"/>
          <p:cNvPicPr preferRelativeResize="0"/>
          <p:nvPr/>
        </p:nvPicPr>
        <p:blipFill rotWithShape="1">
          <a:blip r:embed="rId3">
            <a:alphaModFix/>
          </a:blip>
          <a:srcRect t="20267" r="20954"/>
          <a:stretch/>
        </p:blipFill>
        <p:spPr>
          <a:xfrm>
            <a:off x="521750" y="304800"/>
            <a:ext cx="6508825" cy="2409775"/>
          </a:xfrm>
          <a:prstGeom prst="rect">
            <a:avLst/>
          </a:prstGeom>
          <a:noFill/>
          <a:ln>
            <a:noFill/>
          </a:ln>
        </p:spPr>
      </p:pic>
      <p:pic>
        <p:nvPicPr>
          <p:cNvPr id="1789" name="Google Shape;1789;p166"/>
          <p:cNvPicPr preferRelativeResize="0"/>
          <p:nvPr/>
        </p:nvPicPr>
        <p:blipFill>
          <a:blip r:embed="rId4">
            <a:alphaModFix/>
          </a:blip>
          <a:stretch>
            <a:fillRect/>
          </a:stretch>
        </p:blipFill>
        <p:spPr>
          <a:xfrm>
            <a:off x="679800" y="2714575"/>
            <a:ext cx="6474717" cy="2428925"/>
          </a:xfrm>
          <a:prstGeom prst="rect">
            <a:avLst/>
          </a:prstGeom>
          <a:noFill/>
          <a:ln>
            <a:noFill/>
          </a:ln>
        </p:spPr>
      </p:pic>
      <p:pic>
        <p:nvPicPr>
          <p:cNvPr id="1790" name="Google Shape;1790;p166"/>
          <p:cNvPicPr preferRelativeResize="0"/>
          <p:nvPr/>
        </p:nvPicPr>
        <p:blipFill>
          <a:blip r:embed="rId5">
            <a:alphaModFix/>
          </a:blip>
          <a:stretch>
            <a:fillRect/>
          </a:stretch>
        </p:blipFill>
        <p:spPr>
          <a:xfrm>
            <a:off x="7313642" y="803725"/>
            <a:ext cx="1684684" cy="2985726"/>
          </a:xfrm>
          <a:prstGeom prst="rect">
            <a:avLst/>
          </a:prstGeom>
          <a:noFill/>
          <a:ln>
            <a:noFill/>
          </a:ln>
        </p:spPr>
      </p:pic>
      <p:sp>
        <p:nvSpPr>
          <p:cNvPr id="1791" name="Google Shape;1791;p166"/>
          <p:cNvSpPr txBox="1"/>
          <p:nvPr/>
        </p:nvSpPr>
        <p:spPr>
          <a:xfrm>
            <a:off x="114300" y="200025"/>
            <a:ext cx="1790700" cy="5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Commercial</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583" name="Google Shape;583;p50"/>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Matching Facilities</a:t>
            </a:r>
            <a:endParaRPr/>
          </a:p>
        </p:txBody>
      </p:sp>
      <p:sp>
        <p:nvSpPr>
          <p:cNvPr id="584" name="Google Shape;584;p50"/>
          <p:cNvSpPr txBox="1"/>
          <p:nvPr/>
        </p:nvSpPr>
        <p:spPr>
          <a:xfrm>
            <a:off x="6372800" y="1086375"/>
            <a:ext cx="2422800" cy="7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Unequal number of reporting facilities</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pic>
        <p:nvPicPr>
          <p:cNvPr id="585" name="Google Shape;585;p50"/>
          <p:cNvPicPr preferRelativeResize="0"/>
          <p:nvPr/>
        </p:nvPicPr>
        <p:blipFill>
          <a:blip r:embed="rId3">
            <a:alphaModFix/>
          </a:blip>
          <a:stretch>
            <a:fillRect/>
          </a:stretch>
        </p:blipFill>
        <p:spPr>
          <a:xfrm>
            <a:off x="152400" y="609050"/>
            <a:ext cx="5739075" cy="4534450"/>
          </a:xfrm>
          <a:prstGeom prst="rect">
            <a:avLst/>
          </a:prstGeom>
          <a:noFill/>
          <a:ln>
            <a:noFill/>
          </a:ln>
        </p:spPr>
      </p:pic>
      <p:sp>
        <p:nvSpPr>
          <p:cNvPr id="586" name="Google Shape;586;p50"/>
          <p:cNvSpPr/>
          <p:nvPr/>
        </p:nvSpPr>
        <p:spPr>
          <a:xfrm>
            <a:off x="352425" y="819150"/>
            <a:ext cx="476400" cy="3743400"/>
          </a:xfrm>
          <a:prstGeom prst="rect">
            <a:avLst/>
          </a:prstGeom>
          <a:noFill/>
          <a:ln w="19050" cap="flat" cmpd="sng">
            <a:solidFill>
              <a:srgbClr val="98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7" name="Google Shape;587;p50"/>
          <p:cNvPicPr preferRelativeResize="0"/>
          <p:nvPr/>
        </p:nvPicPr>
        <p:blipFill>
          <a:blip r:embed="rId4">
            <a:alphaModFix/>
          </a:blip>
          <a:stretch>
            <a:fillRect/>
          </a:stretch>
        </p:blipFill>
        <p:spPr>
          <a:xfrm>
            <a:off x="152400" y="620135"/>
            <a:ext cx="5739076" cy="4512289"/>
          </a:xfrm>
          <a:prstGeom prst="rect">
            <a:avLst/>
          </a:prstGeom>
          <a:noFill/>
          <a:ln>
            <a:noFill/>
          </a:ln>
        </p:spPr>
      </p:pic>
      <p:sp>
        <p:nvSpPr>
          <p:cNvPr id="588" name="Google Shape;588;p50"/>
          <p:cNvSpPr txBox="1"/>
          <p:nvPr/>
        </p:nvSpPr>
        <p:spPr>
          <a:xfrm>
            <a:off x="6360350" y="1800729"/>
            <a:ext cx="2000100" cy="12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Small number of facilities responsible for majority of water withdrawn and discharged</a:t>
            </a:r>
            <a:endParaRPr>
              <a:latin typeface="Open Sans"/>
              <a:ea typeface="Open Sans"/>
              <a:cs typeface="Open Sans"/>
              <a:sym typeface="Open Sans"/>
            </a:endParaRPr>
          </a:p>
        </p:txBody>
      </p:sp>
      <p:sp>
        <p:nvSpPr>
          <p:cNvPr id="589" name="Google Shape;589;p50"/>
          <p:cNvSpPr txBox="1"/>
          <p:nvPr/>
        </p:nvSpPr>
        <p:spPr>
          <a:xfrm>
            <a:off x="6432475" y="692775"/>
            <a:ext cx="24228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Why Match?</a:t>
            </a:r>
            <a:endParaRPr b="1">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4"/>
                                        </p:tgtEl>
                                        <p:attrNameLst>
                                          <p:attrName>style.visibility</p:attrName>
                                        </p:attrNameLst>
                                      </p:cBhvr>
                                      <p:to>
                                        <p:strVal val="visible"/>
                                      </p:to>
                                    </p:set>
                                    <p:animEffect transition="in" filter="fade">
                                      <p:cBhvr>
                                        <p:cTn id="7" dur="1000"/>
                                        <p:tgtEl>
                                          <p:spTgt spid="5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6"/>
                                        </p:tgtEl>
                                        <p:attrNameLst>
                                          <p:attrName>style.visibility</p:attrName>
                                        </p:attrNameLst>
                                      </p:cBhvr>
                                      <p:to>
                                        <p:strVal val="visible"/>
                                      </p:to>
                                    </p:set>
                                    <p:animEffect transition="in" filter="fade">
                                      <p:cBhvr>
                                        <p:cTn id="12" dur="1000"/>
                                        <p:tgtEl>
                                          <p:spTgt spid="586"/>
                                        </p:tgtEl>
                                      </p:cBhvr>
                                    </p:animEffect>
                                  </p:childTnLst>
                                </p:cTn>
                              </p:par>
                              <p:par>
                                <p:cTn id="13" presetID="10" presetClass="entr" presetSubtype="0" fill="hold" nodeType="withEffect">
                                  <p:stCondLst>
                                    <p:cond delay="0"/>
                                  </p:stCondLst>
                                  <p:childTnLst>
                                    <p:set>
                                      <p:cBhvr>
                                        <p:cTn id="14" dur="1" fill="hold">
                                          <p:stCondLst>
                                            <p:cond delay="0"/>
                                          </p:stCondLst>
                                        </p:cTn>
                                        <p:tgtEl>
                                          <p:spTgt spid="588"/>
                                        </p:tgtEl>
                                        <p:attrNameLst>
                                          <p:attrName>style.visibility</p:attrName>
                                        </p:attrNameLst>
                                      </p:cBhvr>
                                      <p:to>
                                        <p:strVal val="visible"/>
                                      </p:to>
                                    </p:set>
                                    <p:animEffect transition="in" filter="fade">
                                      <p:cBhvr>
                                        <p:cTn id="15" dur="1000"/>
                                        <p:tgtEl>
                                          <p:spTgt spid="58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87"/>
                                        </p:tgtEl>
                                        <p:attrNameLst>
                                          <p:attrName>style.visibility</p:attrName>
                                        </p:attrNameLst>
                                      </p:cBhvr>
                                      <p:to>
                                        <p:strVal val="visible"/>
                                      </p:to>
                                    </p:set>
                                    <p:animEffect transition="in" filter="fade">
                                      <p:cBhvr>
                                        <p:cTn id="20" dur="1000"/>
                                        <p:tgtEl>
                                          <p:spTgt spid="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pic>
        <p:nvPicPr>
          <p:cNvPr id="1796" name="Google Shape;1796;p167"/>
          <p:cNvPicPr preferRelativeResize="0"/>
          <p:nvPr/>
        </p:nvPicPr>
        <p:blipFill rotWithShape="1">
          <a:blip r:embed="rId3">
            <a:alphaModFix/>
          </a:blip>
          <a:srcRect t="12750" r="20477" b="7211"/>
          <a:stretch/>
        </p:blipFill>
        <p:spPr>
          <a:xfrm>
            <a:off x="785225" y="47000"/>
            <a:ext cx="6332599" cy="2281200"/>
          </a:xfrm>
          <a:prstGeom prst="rect">
            <a:avLst/>
          </a:prstGeom>
          <a:noFill/>
          <a:ln>
            <a:noFill/>
          </a:ln>
        </p:spPr>
      </p:pic>
      <p:pic>
        <p:nvPicPr>
          <p:cNvPr id="1797" name="Google Shape;1797;p167"/>
          <p:cNvPicPr preferRelativeResize="0"/>
          <p:nvPr/>
        </p:nvPicPr>
        <p:blipFill>
          <a:blip r:embed="rId4">
            <a:alphaModFix/>
          </a:blip>
          <a:stretch>
            <a:fillRect/>
          </a:stretch>
        </p:blipFill>
        <p:spPr>
          <a:xfrm>
            <a:off x="650700" y="2542500"/>
            <a:ext cx="6533050" cy="2554825"/>
          </a:xfrm>
          <a:prstGeom prst="rect">
            <a:avLst/>
          </a:prstGeom>
          <a:noFill/>
          <a:ln>
            <a:noFill/>
          </a:ln>
        </p:spPr>
      </p:pic>
      <p:pic>
        <p:nvPicPr>
          <p:cNvPr id="1798" name="Google Shape;1798;p167"/>
          <p:cNvPicPr preferRelativeResize="0"/>
          <p:nvPr/>
        </p:nvPicPr>
        <p:blipFill rotWithShape="1">
          <a:blip r:embed="rId3">
            <a:alphaModFix/>
          </a:blip>
          <a:srcRect l="82250" t="7398" r="378"/>
          <a:stretch/>
        </p:blipFill>
        <p:spPr>
          <a:xfrm>
            <a:off x="7292399" y="765500"/>
            <a:ext cx="1383249" cy="2639250"/>
          </a:xfrm>
          <a:prstGeom prst="rect">
            <a:avLst/>
          </a:prstGeom>
          <a:noFill/>
          <a:ln>
            <a:noFill/>
          </a:ln>
        </p:spPr>
      </p:pic>
      <p:sp>
        <p:nvSpPr>
          <p:cNvPr id="1799" name="Google Shape;1799;p167"/>
          <p:cNvSpPr txBox="1"/>
          <p:nvPr/>
        </p:nvSpPr>
        <p:spPr>
          <a:xfrm>
            <a:off x="114300" y="200025"/>
            <a:ext cx="1790700" cy="5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Aquaculture</a:t>
            </a:r>
            <a:endParaRPr>
              <a:latin typeface="Open Sans"/>
              <a:ea typeface="Open Sans"/>
              <a:cs typeface="Open Sans"/>
              <a:sym typeface="Open San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803"/>
        <p:cNvGrpSpPr/>
        <p:nvPr/>
      </p:nvGrpSpPr>
      <p:grpSpPr>
        <a:xfrm>
          <a:off x="0" y="0"/>
          <a:ext cx="0" cy="0"/>
          <a:chOff x="0" y="0"/>
          <a:chExt cx="0" cy="0"/>
        </a:xfrm>
      </p:grpSpPr>
      <p:sp>
        <p:nvSpPr>
          <p:cNvPr id="1804" name="Google Shape;1804;p1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131</a:t>
            </a:fld>
            <a:endParaRPr/>
          </a:p>
        </p:txBody>
      </p:sp>
      <p:pic>
        <p:nvPicPr>
          <p:cNvPr id="1805" name="Google Shape;1805;p168"/>
          <p:cNvPicPr preferRelativeResize="0"/>
          <p:nvPr/>
        </p:nvPicPr>
        <p:blipFill>
          <a:blip r:embed="rId3">
            <a:alphaModFix/>
          </a:blip>
          <a:stretch>
            <a:fillRect/>
          </a:stretch>
        </p:blipFill>
        <p:spPr>
          <a:xfrm>
            <a:off x="0" y="0"/>
            <a:ext cx="8601075" cy="50071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1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132</a:t>
            </a:fld>
            <a:endParaRPr/>
          </a:p>
        </p:txBody>
      </p:sp>
      <p:pic>
        <p:nvPicPr>
          <p:cNvPr id="1811" name="Google Shape;1811;p169"/>
          <p:cNvPicPr preferRelativeResize="0"/>
          <p:nvPr/>
        </p:nvPicPr>
        <p:blipFill>
          <a:blip r:embed="rId3">
            <a:alphaModFix/>
          </a:blip>
          <a:stretch>
            <a:fillRect/>
          </a:stretch>
        </p:blipFill>
        <p:spPr>
          <a:xfrm>
            <a:off x="0" y="0"/>
            <a:ext cx="8582025" cy="50155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1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133</a:t>
            </a:fld>
            <a:endParaRPr/>
          </a:p>
        </p:txBody>
      </p:sp>
      <p:pic>
        <p:nvPicPr>
          <p:cNvPr id="1817" name="Google Shape;1817;p170"/>
          <p:cNvPicPr preferRelativeResize="0"/>
          <p:nvPr/>
        </p:nvPicPr>
        <p:blipFill>
          <a:blip r:embed="rId3">
            <a:alphaModFix/>
          </a:blip>
          <a:stretch>
            <a:fillRect/>
          </a:stretch>
        </p:blipFill>
        <p:spPr>
          <a:xfrm>
            <a:off x="0" y="0"/>
            <a:ext cx="8639176" cy="475732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2" name="Google Shape;1822;p1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134</a:t>
            </a:fld>
            <a:endParaRPr/>
          </a:p>
        </p:txBody>
      </p:sp>
      <p:pic>
        <p:nvPicPr>
          <p:cNvPr id="1823" name="Google Shape;1823;p171"/>
          <p:cNvPicPr preferRelativeResize="0"/>
          <p:nvPr/>
        </p:nvPicPr>
        <p:blipFill>
          <a:blip r:embed="rId3">
            <a:alphaModFix/>
          </a:blip>
          <a:stretch>
            <a:fillRect/>
          </a:stretch>
        </p:blipFill>
        <p:spPr>
          <a:xfrm>
            <a:off x="0" y="0"/>
            <a:ext cx="8616549" cy="47148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172"/>
          <p:cNvSpPr txBox="1">
            <a:spLocks noGrp="1"/>
          </p:cNvSpPr>
          <p:nvPr>
            <p:ph type="title"/>
          </p:nvPr>
        </p:nvSpPr>
        <p:spPr>
          <a:xfrm>
            <a:off x="311700" y="2150850"/>
            <a:ext cx="5657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Trend Analysis</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pic>
        <p:nvPicPr>
          <p:cNvPr id="1833" name="Google Shape;1833;p173"/>
          <p:cNvPicPr preferRelativeResize="0"/>
          <p:nvPr/>
        </p:nvPicPr>
        <p:blipFill>
          <a:blip r:embed="rId3">
            <a:alphaModFix/>
          </a:blip>
          <a:stretch>
            <a:fillRect/>
          </a:stretch>
        </p:blipFill>
        <p:spPr>
          <a:xfrm>
            <a:off x="1793700" y="2491275"/>
            <a:ext cx="3925056" cy="2477176"/>
          </a:xfrm>
          <a:prstGeom prst="rect">
            <a:avLst/>
          </a:prstGeom>
          <a:noFill/>
          <a:ln>
            <a:noFill/>
          </a:ln>
        </p:spPr>
      </p:pic>
      <p:sp>
        <p:nvSpPr>
          <p:cNvPr id="1834" name="Google Shape;1834;p1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 and Partial Auto- Correlation</a:t>
            </a:r>
            <a:endParaRPr/>
          </a:p>
        </p:txBody>
      </p:sp>
      <p:sp>
        <p:nvSpPr>
          <p:cNvPr id="1835" name="Google Shape;1835;p173"/>
          <p:cNvSpPr txBox="1"/>
          <p:nvPr/>
        </p:nvSpPr>
        <p:spPr>
          <a:xfrm>
            <a:off x="484350" y="1365150"/>
            <a:ext cx="3673800" cy="70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836" name="Google Shape;1836;p173"/>
          <p:cNvSpPr txBox="1"/>
          <p:nvPr/>
        </p:nvSpPr>
        <p:spPr>
          <a:xfrm>
            <a:off x="258950" y="1079875"/>
            <a:ext cx="8291400" cy="15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pen Sans"/>
                <a:ea typeface="Open Sans"/>
                <a:cs typeface="Open Sans"/>
                <a:sym typeface="Open Sans"/>
              </a:rPr>
              <a:t>Autocorrelation helps us visualize the strength of the relationship between consumption time series observations and their consumption at previous time steps. </a:t>
            </a:r>
            <a:r>
              <a:rPr lang="en" sz="1200">
                <a:solidFill>
                  <a:schemeClr val="dk1"/>
                </a:solidFill>
                <a:latin typeface="Open Sans"/>
                <a:ea typeface="Open Sans"/>
                <a:cs typeface="Open Sans"/>
                <a:sym typeface="Open Sans"/>
              </a:rPr>
              <a:t>Processes with higher autocorrelation are more predictable than those with none. </a:t>
            </a:r>
            <a:r>
              <a:rPr lang="en" sz="1200">
                <a:latin typeface="Open Sans"/>
                <a:ea typeface="Open Sans"/>
                <a:cs typeface="Open Sans"/>
                <a:sym typeface="Open Sans"/>
              </a:rPr>
              <a:t>The time lag on the x axis indicates the number of time steps used to calculate the correlation. What’s the probability that consumption will be high if consumption was high last month? How about two months ago? That’s the general idea. This reveals some seasonality in our consumption rates. </a:t>
            </a:r>
            <a:r>
              <a:rPr lang="en" sz="1200">
                <a:solidFill>
                  <a:schemeClr val="dk1"/>
                </a:solidFill>
                <a:latin typeface="Open Sans"/>
                <a:ea typeface="Open Sans"/>
                <a:cs typeface="Open Sans"/>
                <a:sym typeface="Open Sans"/>
              </a:rPr>
              <a:t>Confidence intervals are set at 95% and are represented as the dotted blue lines below. </a:t>
            </a:r>
            <a:endParaRPr sz="1200">
              <a:latin typeface="Open Sans"/>
              <a:ea typeface="Open Sans"/>
              <a:cs typeface="Open Sans"/>
              <a:sym typeface="Open Sans"/>
            </a:endParaRPr>
          </a:p>
        </p:txBody>
      </p:sp>
      <p:sp>
        <p:nvSpPr>
          <p:cNvPr id="1837" name="Google Shape;1837;p173"/>
          <p:cNvSpPr txBox="1"/>
          <p:nvPr/>
        </p:nvSpPr>
        <p:spPr>
          <a:xfrm>
            <a:off x="150275" y="2893150"/>
            <a:ext cx="1511400" cy="10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pen Sans"/>
                <a:ea typeface="Open Sans"/>
                <a:cs typeface="Open Sans"/>
                <a:sym typeface="Open Sans"/>
              </a:rPr>
              <a:t>The height of each vertical line indicates the value of the estimated autocorrelation at that time lag</a:t>
            </a:r>
            <a:endParaRPr sz="1000">
              <a:latin typeface="Open Sans"/>
              <a:ea typeface="Open Sans"/>
              <a:cs typeface="Open Sans"/>
              <a:sym typeface="Open Sans"/>
            </a:endParaRPr>
          </a:p>
        </p:txBody>
      </p:sp>
      <p:cxnSp>
        <p:nvCxnSpPr>
          <p:cNvPr id="1838" name="Google Shape;1838;p173"/>
          <p:cNvCxnSpPr/>
          <p:nvPr/>
        </p:nvCxnSpPr>
        <p:spPr>
          <a:xfrm>
            <a:off x="1519725" y="3026750"/>
            <a:ext cx="801600" cy="204300"/>
          </a:xfrm>
          <a:prstGeom prst="straightConnector1">
            <a:avLst/>
          </a:prstGeom>
          <a:noFill/>
          <a:ln w="9525" cap="flat" cmpd="sng">
            <a:solidFill>
              <a:schemeClr val="dk2"/>
            </a:solidFill>
            <a:prstDash val="solid"/>
            <a:round/>
            <a:headEnd type="none" w="med" len="med"/>
            <a:tailEnd type="triangle" w="med" len="med"/>
          </a:ln>
        </p:spPr>
      </p:cxnSp>
      <p:sp>
        <p:nvSpPr>
          <p:cNvPr id="1839" name="Google Shape;1839;p173"/>
          <p:cNvSpPr txBox="1"/>
          <p:nvPr/>
        </p:nvSpPr>
        <p:spPr>
          <a:xfrm>
            <a:off x="6880325" y="2562775"/>
            <a:ext cx="1830600" cy="191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pen Sans"/>
                <a:ea typeface="Open Sans"/>
                <a:cs typeface="Open Sans"/>
                <a:sym typeface="Open Sans"/>
              </a:rPr>
              <a:t>The autocorrelations for consumption in our fully matched facilities are largest at low lags on the left. They decrease to zero as the lag increases to the right. This implies that each consumption observation is positively associated with it’s recent past. Association becomes weaker as time increases.</a:t>
            </a:r>
            <a:endParaRPr sz="1000">
              <a:latin typeface="Open Sans"/>
              <a:ea typeface="Open Sans"/>
              <a:cs typeface="Open Sans"/>
              <a:sym typeface="Open Sans"/>
            </a:endParaRPr>
          </a:p>
        </p:txBody>
      </p:sp>
      <p:cxnSp>
        <p:nvCxnSpPr>
          <p:cNvPr id="1840" name="Google Shape;1840;p173"/>
          <p:cNvCxnSpPr/>
          <p:nvPr/>
        </p:nvCxnSpPr>
        <p:spPr>
          <a:xfrm flipH="1">
            <a:off x="4508975" y="3168700"/>
            <a:ext cx="2196000" cy="467700"/>
          </a:xfrm>
          <a:prstGeom prst="straightConnector1">
            <a:avLst/>
          </a:prstGeom>
          <a:noFill/>
          <a:ln w="9525" cap="flat" cmpd="sng">
            <a:solidFill>
              <a:schemeClr val="dk2"/>
            </a:solidFill>
            <a:prstDash val="solid"/>
            <a:round/>
            <a:headEnd type="none" w="med" len="med"/>
            <a:tailEnd type="triangle" w="med" len="med"/>
          </a:ln>
        </p:spPr>
      </p:cxnSp>
      <p:sp>
        <p:nvSpPr>
          <p:cNvPr id="1841" name="Google Shape;1841;p173"/>
          <p:cNvSpPr txBox="1"/>
          <p:nvPr/>
        </p:nvSpPr>
        <p:spPr>
          <a:xfrm>
            <a:off x="150275" y="4017550"/>
            <a:ext cx="1511400" cy="61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pen Sans"/>
                <a:ea typeface="Open Sans"/>
                <a:cs typeface="Open Sans"/>
                <a:sym typeface="Open Sans"/>
              </a:rPr>
              <a:t>Only autocorrelation for one month is statistically significant</a:t>
            </a:r>
            <a:endParaRPr sz="1000">
              <a:latin typeface="Open Sans"/>
              <a:ea typeface="Open Sans"/>
              <a:cs typeface="Open Sans"/>
              <a:sym typeface="Open Sans"/>
            </a:endParaRPr>
          </a:p>
        </p:txBody>
      </p:sp>
      <p:cxnSp>
        <p:nvCxnSpPr>
          <p:cNvPr id="1842" name="Google Shape;1842;p173"/>
          <p:cNvCxnSpPr/>
          <p:nvPr/>
        </p:nvCxnSpPr>
        <p:spPr>
          <a:xfrm rot="10800000" flipH="1">
            <a:off x="1556275" y="3952025"/>
            <a:ext cx="932100" cy="395700"/>
          </a:xfrm>
          <a:prstGeom prst="straightConnector1">
            <a:avLst/>
          </a:prstGeom>
          <a:noFill/>
          <a:ln w="9525" cap="flat" cmpd="sng">
            <a:solidFill>
              <a:schemeClr val="dk2"/>
            </a:solidFill>
            <a:prstDash val="solid"/>
            <a:round/>
            <a:headEnd type="none" w="med" len="med"/>
            <a:tailEnd type="triangle" w="med" len="med"/>
          </a:ln>
        </p:spPr>
      </p:cxnSp>
      <p:cxnSp>
        <p:nvCxnSpPr>
          <p:cNvPr id="1843" name="Google Shape;1843;p173"/>
          <p:cNvCxnSpPr/>
          <p:nvPr/>
        </p:nvCxnSpPr>
        <p:spPr>
          <a:xfrm rot="10800000">
            <a:off x="4388050" y="4268750"/>
            <a:ext cx="2004000" cy="641700"/>
          </a:xfrm>
          <a:prstGeom prst="straightConnector1">
            <a:avLst/>
          </a:prstGeom>
          <a:noFill/>
          <a:ln w="9525" cap="flat" cmpd="sng">
            <a:solidFill>
              <a:schemeClr val="dk2"/>
            </a:solidFill>
            <a:prstDash val="solid"/>
            <a:round/>
            <a:headEnd type="none" w="med" len="med"/>
            <a:tailEnd type="triangle" w="med" len="med"/>
          </a:ln>
        </p:spPr>
      </p:cxnSp>
      <p:sp>
        <p:nvSpPr>
          <p:cNvPr id="1844" name="Google Shape;1844;p173"/>
          <p:cNvSpPr txBox="1"/>
          <p:nvPr/>
        </p:nvSpPr>
        <p:spPr>
          <a:xfrm>
            <a:off x="6453625" y="4533275"/>
            <a:ext cx="1881600" cy="8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pen Sans"/>
                <a:ea typeface="Open Sans"/>
                <a:cs typeface="Open Sans"/>
                <a:sym typeface="Open Sans"/>
              </a:rPr>
              <a:t>Influence of consumption rate from a year ago</a:t>
            </a:r>
            <a:endParaRPr sz="1000">
              <a:latin typeface="Open Sans"/>
              <a:ea typeface="Open Sans"/>
              <a:cs typeface="Open Sans"/>
              <a:sym typeface="Open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848"/>
        <p:cNvGrpSpPr/>
        <p:nvPr/>
      </p:nvGrpSpPr>
      <p:grpSpPr>
        <a:xfrm>
          <a:off x="0" y="0"/>
          <a:ext cx="0" cy="0"/>
          <a:chOff x="0" y="0"/>
          <a:chExt cx="0" cy="0"/>
        </a:xfrm>
      </p:grpSpPr>
      <p:sp>
        <p:nvSpPr>
          <p:cNvPr id="1849" name="Google Shape;1849;p1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Partial Auto- Correlation</a:t>
            </a:r>
            <a:endParaRPr/>
          </a:p>
          <a:p>
            <a:pPr marL="0" lvl="0" indent="0" algn="l" rtl="0">
              <a:spcBef>
                <a:spcPts val="0"/>
              </a:spcBef>
              <a:spcAft>
                <a:spcPts val="0"/>
              </a:spcAft>
              <a:buNone/>
            </a:pPr>
            <a:endParaRPr/>
          </a:p>
        </p:txBody>
      </p:sp>
      <p:pic>
        <p:nvPicPr>
          <p:cNvPr id="1850" name="Google Shape;1850;p174"/>
          <p:cNvPicPr preferRelativeResize="0"/>
          <p:nvPr/>
        </p:nvPicPr>
        <p:blipFill>
          <a:blip r:embed="rId3">
            <a:alphaModFix/>
          </a:blip>
          <a:stretch>
            <a:fillRect/>
          </a:stretch>
        </p:blipFill>
        <p:spPr>
          <a:xfrm>
            <a:off x="50475" y="1017725"/>
            <a:ext cx="5242249" cy="3996150"/>
          </a:xfrm>
          <a:prstGeom prst="rect">
            <a:avLst/>
          </a:prstGeom>
          <a:noFill/>
          <a:ln>
            <a:noFill/>
          </a:ln>
        </p:spPr>
      </p:pic>
      <p:sp>
        <p:nvSpPr>
          <p:cNvPr id="1851" name="Google Shape;1851;p174"/>
          <p:cNvSpPr txBox="1"/>
          <p:nvPr/>
        </p:nvSpPr>
        <p:spPr>
          <a:xfrm>
            <a:off x="5457125" y="956575"/>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pen Sans"/>
                <a:ea typeface="Open Sans"/>
                <a:cs typeface="Open Sans"/>
                <a:sym typeface="Open Sans"/>
              </a:rPr>
              <a:t>For all reporting facilities, there is weak positive correlation at six months lag and weak negative correlation at 12 months lag. On the other hand, matched facilities show a weak negative correlation at six and 12 months lag. The matched energy facilities are the only PACF plot to not show strong positive correlation at one month lag, which suggests persistence in the data rather than seasonality. It's typical to observe a strong positive correlation at one month lag because that means consumption in any given month is similar to the consumption in the prior month. Ultimately, it can concluded after observing Figure 4.12, that seasonality is not present in the consumption data for all reporting facilities or matched facilities</a:t>
            </a:r>
            <a:endParaRPr sz="1200">
              <a:latin typeface="Open Sans"/>
              <a:ea typeface="Open Sans"/>
              <a:cs typeface="Open Sans"/>
              <a:sym typeface="Open San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1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Mann Kendall - Seasonal &amp; Block Bootstrap</a:t>
            </a:r>
            <a:endParaRPr/>
          </a:p>
        </p:txBody>
      </p:sp>
      <p:sp>
        <p:nvSpPr>
          <p:cNvPr id="1857" name="Google Shape;1857;p175"/>
          <p:cNvSpPr txBox="1"/>
          <p:nvPr/>
        </p:nvSpPr>
        <p:spPr>
          <a:xfrm>
            <a:off x="383475" y="1094550"/>
            <a:ext cx="8032500" cy="40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Open Sans"/>
                <a:ea typeface="Open Sans"/>
                <a:cs typeface="Open Sans"/>
                <a:sym typeface="Open Sans"/>
              </a:rPr>
              <a:t>Obstacles of Trend Analysis:</a:t>
            </a:r>
            <a:endParaRPr sz="1100" b="1">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Adjustment is needed for autocorrelated time series observations.</a:t>
            </a:r>
            <a:endParaRPr sz="1000">
              <a:solidFill>
                <a:schemeClr val="dk1"/>
              </a:solidFill>
              <a:latin typeface="Open Sans"/>
              <a:ea typeface="Open Sans"/>
              <a:cs typeface="Open Sans"/>
              <a:sym typeface="Open Sans"/>
            </a:endParaRPr>
          </a:p>
          <a:p>
            <a:pPr marL="914400" lvl="1" indent="-292100" algn="l" rtl="0">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To prevent the detection of false trends</a:t>
            </a:r>
            <a:endParaRPr sz="1000">
              <a:solidFill>
                <a:schemeClr val="dk1"/>
              </a:solidFill>
              <a:latin typeface="Open Sans"/>
              <a:ea typeface="Open Sans"/>
              <a:cs typeface="Open Sans"/>
              <a:sym typeface="Open Sans"/>
            </a:endParaRPr>
          </a:p>
          <a:p>
            <a:pPr marL="914400" lvl="1" indent="-292100" algn="l" rtl="0">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Positive autocorrelation makes it too easy to claim a significant trend </a:t>
            </a:r>
            <a:endParaRPr sz="10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1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100" b="1">
                <a:solidFill>
                  <a:schemeClr val="dk1"/>
                </a:solidFill>
                <a:latin typeface="Open Sans"/>
                <a:ea typeface="Open Sans"/>
                <a:cs typeface="Open Sans"/>
                <a:sym typeface="Open Sans"/>
              </a:rPr>
              <a:t>Solutions:</a:t>
            </a:r>
            <a:endParaRPr sz="1100" b="1">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Obtain the null distribution of the Mann-Kendall correlation through bootstrapping</a:t>
            </a:r>
            <a:endParaRPr sz="1000">
              <a:solidFill>
                <a:schemeClr val="dk1"/>
              </a:solidFill>
              <a:latin typeface="Open Sans"/>
              <a:ea typeface="Open Sans"/>
              <a:cs typeface="Open Sans"/>
              <a:sym typeface="Open Sans"/>
            </a:endParaRPr>
          </a:p>
          <a:p>
            <a:pPr marL="914400" lvl="1" indent="-292100" algn="l" rtl="0">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Deseasonalize and use block bootstrapping (technique specific for timeseries)</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Use Seasonal Mann Kendall method</a:t>
            </a:r>
            <a:endParaRPr sz="1000">
              <a:solidFill>
                <a:schemeClr val="dk1"/>
              </a:solidFill>
              <a:latin typeface="Open Sans"/>
              <a:ea typeface="Open Sans"/>
              <a:cs typeface="Open Sans"/>
              <a:sym typeface="Open Sans"/>
            </a:endParaRPr>
          </a:p>
          <a:p>
            <a:pPr marL="0" lvl="0" indent="0" algn="l" rtl="0">
              <a:spcBef>
                <a:spcPts val="0"/>
              </a:spcBef>
              <a:spcAft>
                <a:spcPts val="0"/>
              </a:spcAft>
              <a:buNone/>
            </a:pPr>
            <a:endParaRPr sz="1200" b="1">
              <a:latin typeface="Open Sans"/>
              <a:ea typeface="Open Sans"/>
              <a:cs typeface="Open Sans"/>
              <a:sym typeface="Open Sans"/>
            </a:endParaRPr>
          </a:p>
          <a:p>
            <a:pPr marL="0" lvl="0" indent="0" algn="l" rtl="0">
              <a:spcBef>
                <a:spcPts val="0"/>
              </a:spcBef>
              <a:spcAft>
                <a:spcPts val="0"/>
              </a:spcAft>
              <a:buNone/>
            </a:pPr>
            <a:r>
              <a:rPr lang="en" sz="1000" b="1">
                <a:latin typeface="Open Sans"/>
                <a:ea typeface="Open Sans"/>
                <a:cs typeface="Open Sans"/>
                <a:sym typeface="Open Sans"/>
              </a:rPr>
              <a:t>Seasonal Mann Kendall:</a:t>
            </a:r>
            <a:endParaRPr sz="1000" b="1">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Created for monthly water quality data in 1982 by hirst et al. and tests for monotonic trends. Trends may be different over certain months of the year and this function accounts for that. It’s appropriate for time series data containing 3 or more years of data. This function first computes the Mann_kendall test separately for each month and then the variance between the months. </a:t>
            </a:r>
            <a:endParaRPr sz="10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457200" algn="l" rtl="0">
              <a:spcBef>
                <a:spcPts val="0"/>
              </a:spcBef>
              <a:spcAft>
                <a:spcPts val="0"/>
              </a:spcAft>
              <a:buNone/>
            </a:pPr>
            <a:r>
              <a:rPr lang="en" sz="1000">
                <a:latin typeface="Open Sans"/>
                <a:ea typeface="Open Sans"/>
                <a:cs typeface="Open Sans"/>
                <a:sym typeface="Open Sans"/>
              </a:rPr>
              <a:t>Assumptions:</a:t>
            </a:r>
            <a:endParaRPr sz="1000">
              <a:latin typeface="Open Sans"/>
              <a:ea typeface="Open Sans"/>
              <a:cs typeface="Open Sans"/>
              <a:sym typeface="Open Sans"/>
            </a:endParaRPr>
          </a:p>
          <a:p>
            <a:pPr marL="914400" lvl="0" indent="-292100" algn="l" rtl="0">
              <a:spcBef>
                <a:spcPts val="0"/>
              </a:spcBef>
              <a:spcAft>
                <a:spcPts val="0"/>
              </a:spcAft>
              <a:buSzPts val="1000"/>
              <a:buFont typeface="Open Sans"/>
              <a:buChar char="●"/>
            </a:pPr>
            <a:r>
              <a:rPr lang="en" sz="1000">
                <a:latin typeface="Open Sans"/>
                <a:ea typeface="Open Sans"/>
                <a:cs typeface="Open Sans"/>
                <a:sym typeface="Open Sans"/>
              </a:rPr>
              <a:t>When no trend is present, consumption observations are not serially correlated over time</a:t>
            </a:r>
            <a:endParaRPr sz="1000">
              <a:latin typeface="Open Sans"/>
              <a:ea typeface="Open Sans"/>
              <a:cs typeface="Open Sans"/>
              <a:sym typeface="Open Sans"/>
            </a:endParaRPr>
          </a:p>
          <a:p>
            <a:pPr marL="914400" lvl="0" indent="-292100" algn="l" rtl="0">
              <a:spcBef>
                <a:spcPts val="0"/>
              </a:spcBef>
              <a:spcAft>
                <a:spcPts val="0"/>
              </a:spcAft>
              <a:buSzPts val="1000"/>
              <a:buFont typeface="Open Sans"/>
              <a:buChar char="●"/>
            </a:pPr>
            <a:r>
              <a:rPr lang="en" sz="1000">
                <a:latin typeface="Open Sans"/>
                <a:ea typeface="Open Sans"/>
                <a:cs typeface="Open Sans"/>
                <a:sym typeface="Open Sans"/>
              </a:rPr>
              <a:t>Any monotonic trends present are all in the same direction. If the trend is up in some seasons and down in others, the test will be misleading</a:t>
            </a:r>
            <a:endParaRPr sz="1000">
              <a:latin typeface="Open Sans"/>
              <a:ea typeface="Open Sans"/>
              <a:cs typeface="Open Sans"/>
              <a:sym typeface="Open Sans"/>
            </a:endParaRPr>
          </a:p>
          <a:p>
            <a:pPr marL="1371600" lvl="0" indent="0" algn="l" rtl="0">
              <a:spcBef>
                <a:spcPts val="0"/>
              </a:spcBef>
              <a:spcAft>
                <a:spcPts val="0"/>
              </a:spcAft>
              <a:buNone/>
            </a:pPr>
            <a:endParaRPr sz="1000">
              <a:latin typeface="Open Sans"/>
              <a:ea typeface="Open Sans"/>
              <a:cs typeface="Open Sans"/>
              <a:sym typeface="Open Sans"/>
            </a:endParaRPr>
          </a:p>
          <a:p>
            <a:pPr marL="0" lvl="0" indent="0" algn="l" rtl="0">
              <a:spcBef>
                <a:spcPts val="0"/>
              </a:spcBef>
              <a:spcAft>
                <a:spcPts val="0"/>
              </a:spcAft>
              <a:buNone/>
            </a:pPr>
            <a:r>
              <a:rPr lang="en" sz="1000" b="1">
                <a:latin typeface="Open Sans"/>
                <a:ea typeface="Open Sans"/>
                <a:cs typeface="Open Sans"/>
                <a:sym typeface="Open Sans"/>
              </a:rPr>
              <a:t>Seasonal Adjustment and Block Bootstrapping:</a:t>
            </a:r>
            <a:endParaRPr sz="1000" b="1">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Regular bootstrapping techniques would destroy any autocorrelation between our consumption observations (seasonal trends). Block bootstrapping is a resampling approach that randomly samples blocks of l observations to estimate the significance of the MK test stat. Seasonal adjustment is also added so we can identify the secular trends. </a:t>
            </a:r>
            <a:endParaRPr sz="1000">
              <a:latin typeface="Open Sans"/>
              <a:ea typeface="Open Sans"/>
              <a:cs typeface="Open Sans"/>
              <a:sym typeface="Open Sans"/>
            </a:endParaRPr>
          </a:p>
          <a:p>
            <a:pPr marL="0" lvl="0" indent="0" algn="l" rtl="0">
              <a:spcBef>
                <a:spcPts val="0"/>
              </a:spcBef>
              <a:spcAft>
                <a:spcPts val="0"/>
              </a:spcAft>
              <a:buNone/>
            </a:pPr>
            <a:endParaRPr sz="1000" b="1">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Mann Kendall Approaches </a:t>
            </a:r>
            <a:endParaRPr/>
          </a:p>
        </p:txBody>
      </p:sp>
      <p:pic>
        <p:nvPicPr>
          <p:cNvPr id="1863" name="Google Shape;1863;p176"/>
          <p:cNvPicPr preferRelativeResize="0"/>
          <p:nvPr/>
        </p:nvPicPr>
        <p:blipFill>
          <a:blip r:embed="rId3">
            <a:alphaModFix/>
          </a:blip>
          <a:stretch>
            <a:fillRect/>
          </a:stretch>
        </p:blipFill>
        <p:spPr>
          <a:xfrm>
            <a:off x="779650" y="1270075"/>
            <a:ext cx="7256150" cy="3177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51"/>
          <p:cNvPicPr preferRelativeResize="0"/>
          <p:nvPr/>
        </p:nvPicPr>
        <p:blipFill rotWithShape="1">
          <a:blip r:embed="rId3">
            <a:alphaModFix/>
          </a:blip>
          <a:srcRect l="15395" r="6771" b="4361"/>
          <a:stretch/>
        </p:blipFill>
        <p:spPr>
          <a:xfrm>
            <a:off x="54100" y="704400"/>
            <a:ext cx="1180597" cy="1180350"/>
          </a:xfrm>
          <a:prstGeom prst="rect">
            <a:avLst/>
          </a:prstGeom>
          <a:noFill/>
          <a:ln>
            <a:noFill/>
          </a:ln>
        </p:spPr>
      </p:pic>
      <p:sp>
        <p:nvSpPr>
          <p:cNvPr id="595" name="Google Shape;595;p51"/>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Facility Matching Mechanism</a:t>
            </a:r>
            <a:endParaRPr/>
          </a:p>
        </p:txBody>
      </p:sp>
      <p:sp>
        <p:nvSpPr>
          <p:cNvPr id="596" name="Google Shape;596;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597" name="Google Shape;597;p51"/>
          <p:cNvPicPr preferRelativeResize="0"/>
          <p:nvPr/>
        </p:nvPicPr>
        <p:blipFill>
          <a:blip r:embed="rId4">
            <a:alphaModFix/>
          </a:blip>
          <a:stretch>
            <a:fillRect/>
          </a:stretch>
        </p:blipFill>
        <p:spPr>
          <a:xfrm>
            <a:off x="1688825" y="3277250"/>
            <a:ext cx="5766350" cy="1738450"/>
          </a:xfrm>
          <a:prstGeom prst="rect">
            <a:avLst/>
          </a:prstGeom>
          <a:noFill/>
          <a:ln>
            <a:noFill/>
          </a:ln>
        </p:spPr>
      </p:pic>
      <p:grpSp>
        <p:nvGrpSpPr>
          <p:cNvPr id="598" name="Google Shape;598;p51"/>
          <p:cNvGrpSpPr/>
          <p:nvPr/>
        </p:nvGrpSpPr>
        <p:grpSpPr>
          <a:xfrm>
            <a:off x="334674" y="656667"/>
            <a:ext cx="2628208" cy="2620583"/>
            <a:chOff x="363524" y="1184467"/>
            <a:chExt cx="2628208" cy="2620583"/>
          </a:xfrm>
        </p:grpSpPr>
        <p:sp>
          <p:nvSpPr>
            <p:cNvPr id="599" name="Google Shape;599;p51"/>
            <p:cNvSpPr/>
            <p:nvPr/>
          </p:nvSpPr>
          <p:spPr>
            <a:xfrm rot="2700000">
              <a:off x="1356161" y="1011412"/>
              <a:ext cx="561726" cy="3040276"/>
            </a:xfrm>
            <a:prstGeom prst="roundRect">
              <a:avLst>
                <a:gd name="adj" fmla="val 50000"/>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1"/>
            <p:cNvSpPr/>
            <p:nvPr/>
          </p:nvSpPr>
          <p:spPr>
            <a:xfrm>
              <a:off x="580539"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0944A1"/>
                  </a:solidFill>
                  <a:latin typeface="Roboto"/>
                  <a:ea typeface="Roboto"/>
                  <a:cs typeface="Roboto"/>
                  <a:sym typeface="Roboto"/>
                </a:rPr>
                <a:t>1</a:t>
              </a:r>
              <a:endParaRPr sz="1200" b="1">
                <a:solidFill>
                  <a:srgbClr val="0944A1"/>
                </a:solidFill>
                <a:latin typeface="Roboto"/>
                <a:ea typeface="Roboto"/>
                <a:cs typeface="Roboto"/>
                <a:sym typeface="Roboto"/>
              </a:endParaRPr>
            </a:p>
          </p:txBody>
        </p:sp>
        <p:sp>
          <p:nvSpPr>
            <p:cNvPr id="601" name="Google Shape;601;p51"/>
            <p:cNvSpPr txBox="1"/>
            <p:nvPr/>
          </p:nvSpPr>
          <p:spPr>
            <a:xfrm rot="-2700000">
              <a:off x="487939" y="1906563"/>
              <a:ext cx="2487884" cy="1075509"/>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solidFill>
                    <a:srgbClr val="FFFFFF"/>
                  </a:solidFill>
                  <a:latin typeface="Open Sans"/>
                  <a:ea typeface="Open Sans"/>
                  <a:cs typeface="Open Sans"/>
                  <a:sym typeface="Open Sans"/>
                </a:rPr>
                <a:t>Calculate distance between facilities</a:t>
              </a:r>
              <a:endParaRPr sz="1200" b="1">
                <a:solidFill>
                  <a:srgbClr val="FFFFFF"/>
                </a:solidFill>
                <a:latin typeface="Roboto"/>
                <a:ea typeface="Roboto"/>
                <a:cs typeface="Roboto"/>
                <a:sym typeface="Roboto"/>
              </a:endParaRPr>
            </a:p>
          </p:txBody>
        </p:sp>
      </p:grpSp>
      <p:grpSp>
        <p:nvGrpSpPr>
          <p:cNvPr id="602" name="Google Shape;602;p51"/>
          <p:cNvGrpSpPr/>
          <p:nvPr/>
        </p:nvGrpSpPr>
        <p:grpSpPr>
          <a:xfrm>
            <a:off x="2244896" y="730250"/>
            <a:ext cx="2726286" cy="2547000"/>
            <a:chOff x="2273746" y="1258050"/>
            <a:chExt cx="2726286" cy="2547000"/>
          </a:xfrm>
        </p:grpSpPr>
        <p:sp>
          <p:nvSpPr>
            <p:cNvPr id="603" name="Google Shape;603;p51"/>
            <p:cNvSpPr/>
            <p:nvPr/>
          </p:nvSpPr>
          <p:spPr>
            <a:xfrm rot="2700000">
              <a:off x="3266383" y="1011412"/>
              <a:ext cx="561726" cy="3040276"/>
            </a:xfrm>
            <a:prstGeom prst="roundRect">
              <a:avLst>
                <a:gd name="adj" fmla="val 50000"/>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1"/>
            <p:cNvSpPr/>
            <p:nvPr/>
          </p:nvSpPr>
          <p:spPr>
            <a:xfrm>
              <a:off x="2490761"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0C58D3"/>
                  </a:solidFill>
                  <a:latin typeface="Roboto"/>
                  <a:ea typeface="Roboto"/>
                  <a:cs typeface="Roboto"/>
                  <a:sym typeface="Roboto"/>
                </a:rPr>
                <a:t>2</a:t>
              </a:r>
              <a:endParaRPr sz="1200" b="1">
                <a:solidFill>
                  <a:srgbClr val="0C58D3"/>
                </a:solidFill>
                <a:latin typeface="Roboto"/>
                <a:ea typeface="Roboto"/>
                <a:cs typeface="Roboto"/>
                <a:sym typeface="Roboto"/>
              </a:endParaRPr>
            </a:p>
          </p:txBody>
        </p:sp>
        <p:sp>
          <p:nvSpPr>
            <p:cNvPr id="605" name="Google Shape;605;p51"/>
            <p:cNvSpPr txBox="1"/>
            <p:nvPr/>
          </p:nvSpPr>
          <p:spPr>
            <a:xfrm rot="-2700000">
              <a:off x="2473968" y="2237954"/>
              <a:ext cx="2341513" cy="3932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rgbClr val="FFFFFF"/>
                  </a:solidFill>
                  <a:latin typeface="Open Sans"/>
                  <a:ea typeface="Open Sans"/>
                  <a:cs typeface="Open Sans"/>
                  <a:sym typeface="Open Sans"/>
                </a:rPr>
                <a:t>Apply distance threshold</a:t>
              </a:r>
              <a:endParaRPr sz="1200" b="1">
                <a:solidFill>
                  <a:srgbClr val="FFFFFF"/>
                </a:solidFill>
                <a:latin typeface="Roboto"/>
                <a:ea typeface="Roboto"/>
                <a:cs typeface="Roboto"/>
                <a:sym typeface="Roboto"/>
              </a:endParaRPr>
            </a:p>
          </p:txBody>
        </p:sp>
        <p:sp>
          <p:nvSpPr>
            <p:cNvPr id="606" name="Google Shape;606;p51"/>
            <p:cNvSpPr txBox="1"/>
            <p:nvPr/>
          </p:nvSpPr>
          <p:spPr>
            <a:xfrm rot="-2700000">
              <a:off x="2939718"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endParaRPr sz="800" b="1">
                <a:latin typeface="Roboto"/>
                <a:ea typeface="Roboto"/>
                <a:cs typeface="Roboto"/>
                <a:sym typeface="Roboto"/>
              </a:endParaRPr>
            </a:p>
          </p:txBody>
        </p:sp>
      </p:grpSp>
      <p:grpSp>
        <p:nvGrpSpPr>
          <p:cNvPr id="607" name="Google Shape;607;p51"/>
          <p:cNvGrpSpPr/>
          <p:nvPr/>
        </p:nvGrpSpPr>
        <p:grpSpPr>
          <a:xfrm>
            <a:off x="4164914" y="730250"/>
            <a:ext cx="2726286" cy="2547000"/>
            <a:chOff x="4193764" y="1258050"/>
            <a:chExt cx="2726286" cy="2547000"/>
          </a:xfrm>
        </p:grpSpPr>
        <p:sp>
          <p:nvSpPr>
            <p:cNvPr id="608" name="Google Shape;608;p51"/>
            <p:cNvSpPr/>
            <p:nvPr/>
          </p:nvSpPr>
          <p:spPr>
            <a:xfrm rot="2700000">
              <a:off x="5186401" y="1011412"/>
              <a:ext cx="561726" cy="3040276"/>
            </a:xfrm>
            <a:prstGeom prst="roundRect">
              <a:avLst>
                <a:gd name="adj" fmla="val 50000"/>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1"/>
            <p:cNvSpPr/>
            <p:nvPr/>
          </p:nvSpPr>
          <p:spPr>
            <a:xfrm>
              <a:off x="4410780"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0D5DDF"/>
                  </a:solidFill>
                  <a:latin typeface="Roboto"/>
                  <a:ea typeface="Roboto"/>
                  <a:cs typeface="Roboto"/>
                  <a:sym typeface="Roboto"/>
                </a:rPr>
                <a:t>3</a:t>
              </a:r>
              <a:endParaRPr sz="1200" b="1">
                <a:solidFill>
                  <a:srgbClr val="0D5DDF"/>
                </a:solidFill>
                <a:latin typeface="Roboto"/>
                <a:ea typeface="Roboto"/>
                <a:cs typeface="Roboto"/>
                <a:sym typeface="Roboto"/>
              </a:endParaRPr>
            </a:p>
          </p:txBody>
        </p:sp>
        <p:sp>
          <p:nvSpPr>
            <p:cNvPr id="610" name="Google Shape;610;p51"/>
            <p:cNvSpPr txBox="1"/>
            <p:nvPr/>
          </p:nvSpPr>
          <p:spPr>
            <a:xfrm rot="-2700000">
              <a:off x="4400124" y="2240504"/>
              <a:ext cx="2334301" cy="393293"/>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200" b="1">
                  <a:solidFill>
                    <a:srgbClr val="FFFFFF"/>
                  </a:solidFill>
                  <a:latin typeface="Open Sans"/>
                  <a:ea typeface="Open Sans"/>
                  <a:cs typeface="Open Sans"/>
                  <a:sym typeface="Open Sans"/>
                </a:rPr>
                <a:t>Calculate string distance between names</a:t>
              </a:r>
              <a:endParaRPr sz="800" b="1">
                <a:solidFill>
                  <a:srgbClr val="FFFFFF"/>
                </a:solidFill>
                <a:latin typeface="Open Sans"/>
                <a:ea typeface="Open Sans"/>
                <a:cs typeface="Open Sans"/>
                <a:sym typeface="Open Sans"/>
              </a:endParaRPr>
            </a:p>
            <a:p>
              <a:pPr marL="0" lvl="0" indent="0" algn="l" rtl="0">
                <a:lnSpc>
                  <a:spcPct val="115000"/>
                </a:lnSpc>
                <a:spcBef>
                  <a:spcPts val="0"/>
                </a:spcBef>
                <a:spcAft>
                  <a:spcPts val="0"/>
                </a:spcAft>
                <a:buNone/>
              </a:pPr>
              <a:endParaRPr sz="1200" b="1">
                <a:solidFill>
                  <a:srgbClr val="FFFFFF"/>
                </a:solidFill>
                <a:latin typeface="Roboto"/>
                <a:ea typeface="Roboto"/>
                <a:cs typeface="Roboto"/>
                <a:sym typeface="Roboto"/>
              </a:endParaRPr>
            </a:p>
          </p:txBody>
        </p:sp>
        <p:sp>
          <p:nvSpPr>
            <p:cNvPr id="611" name="Google Shape;611;p51"/>
            <p:cNvSpPr txBox="1"/>
            <p:nvPr/>
          </p:nvSpPr>
          <p:spPr>
            <a:xfrm rot="-2700000">
              <a:off x="4859736" y="2550697"/>
              <a:ext cx="2203628" cy="50742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Weighted average number of insertions, deletions, and substitutions needed for names to match </a:t>
              </a:r>
              <a:endParaRPr sz="800" b="1">
                <a:solidFill>
                  <a:schemeClr val="dk1"/>
                </a:solidFill>
                <a:latin typeface="Open Sans"/>
                <a:ea typeface="Open Sans"/>
                <a:cs typeface="Open Sans"/>
                <a:sym typeface="Open Sans"/>
              </a:endParaRPr>
            </a:p>
            <a:p>
              <a:pPr marL="0" lvl="0" indent="0" algn="l" rtl="0">
                <a:spcBef>
                  <a:spcPts val="1600"/>
                </a:spcBef>
                <a:spcAft>
                  <a:spcPts val="1600"/>
                </a:spcAft>
                <a:buNone/>
              </a:pPr>
              <a:endParaRPr sz="800" b="1">
                <a:latin typeface="Roboto"/>
                <a:ea typeface="Roboto"/>
                <a:cs typeface="Roboto"/>
                <a:sym typeface="Roboto"/>
              </a:endParaRPr>
            </a:p>
          </p:txBody>
        </p:sp>
      </p:grpSp>
      <p:grpSp>
        <p:nvGrpSpPr>
          <p:cNvPr id="612" name="Google Shape;612;p51"/>
          <p:cNvGrpSpPr/>
          <p:nvPr/>
        </p:nvGrpSpPr>
        <p:grpSpPr>
          <a:xfrm>
            <a:off x="6075136" y="730250"/>
            <a:ext cx="2726286" cy="2547000"/>
            <a:chOff x="6103986" y="1258050"/>
            <a:chExt cx="2726286" cy="2547000"/>
          </a:xfrm>
        </p:grpSpPr>
        <p:sp>
          <p:nvSpPr>
            <p:cNvPr id="613" name="Google Shape;613;p51"/>
            <p:cNvSpPr/>
            <p:nvPr/>
          </p:nvSpPr>
          <p:spPr>
            <a:xfrm rot="2700000">
              <a:off x="7096623" y="1011412"/>
              <a:ext cx="561726" cy="3040276"/>
            </a:xfrm>
            <a:prstGeom prst="roundRect">
              <a:avLst>
                <a:gd name="adj" fmla="val 50000"/>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1"/>
            <p:cNvSpPr/>
            <p:nvPr/>
          </p:nvSpPr>
          <p:spPr>
            <a:xfrm>
              <a:off x="632100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rgbClr val="0E65F0"/>
                  </a:solidFill>
                  <a:latin typeface="Roboto"/>
                  <a:ea typeface="Roboto"/>
                  <a:cs typeface="Roboto"/>
                  <a:sym typeface="Roboto"/>
                </a:rPr>
                <a:t>4</a:t>
              </a:r>
              <a:endParaRPr sz="1200" b="1">
                <a:solidFill>
                  <a:srgbClr val="0E65F0"/>
                </a:solidFill>
                <a:latin typeface="Roboto"/>
                <a:ea typeface="Roboto"/>
                <a:cs typeface="Roboto"/>
                <a:sym typeface="Roboto"/>
              </a:endParaRPr>
            </a:p>
          </p:txBody>
        </p:sp>
        <p:sp>
          <p:nvSpPr>
            <p:cNvPr id="615" name="Google Shape;615;p51"/>
            <p:cNvSpPr txBox="1"/>
            <p:nvPr/>
          </p:nvSpPr>
          <p:spPr>
            <a:xfrm rot="-2700000">
              <a:off x="6413166" y="2298117"/>
              <a:ext cx="2338968" cy="3932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b="1">
                  <a:solidFill>
                    <a:srgbClr val="FFFFFF"/>
                  </a:solidFill>
                  <a:latin typeface="Open Sans"/>
                  <a:ea typeface="Open Sans"/>
                  <a:cs typeface="Open Sans"/>
                  <a:sym typeface="Open Sans"/>
                </a:rPr>
                <a:t>Locate Best Match Based on Distance and String Distance</a:t>
              </a:r>
              <a:endParaRPr sz="800" b="1">
                <a:solidFill>
                  <a:srgbClr val="FFFFFF"/>
                </a:solidFill>
                <a:latin typeface="Open Sans"/>
                <a:ea typeface="Open Sans"/>
                <a:cs typeface="Open Sans"/>
                <a:sym typeface="Open Sans"/>
              </a:endParaRPr>
            </a:p>
            <a:p>
              <a:pPr marL="0" lvl="0" indent="0" algn="l" rtl="0">
                <a:lnSpc>
                  <a:spcPct val="115000"/>
                </a:lnSpc>
                <a:spcBef>
                  <a:spcPts val="0"/>
                </a:spcBef>
                <a:spcAft>
                  <a:spcPts val="0"/>
                </a:spcAft>
                <a:buNone/>
              </a:pPr>
              <a:endParaRPr sz="1200" b="1">
                <a:solidFill>
                  <a:srgbClr val="FFFFFF"/>
                </a:solidFill>
                <a:latin typeface="Roboto"/>
                <a:ea typeface="Roboto"/>
                <a:cs typeface="Roboto"/>
                <a:sym typeface="Roboto"/>
              </a:endParaRPr>
            </a:p>
          </p:txBody>
        </p:sp>
        <p:sp>
          <p:nvSpPr>
            <p:cNvPr id="616" name="Google Shape;616;p51"/>
            <p:cNvSpPr txBox="1"/>
            <p:nvPr/>
          </p:nvSpPr>
          <p:spPr>
            <a:xfrm rot="-2700000">
              <a:off x="6769958"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endParaRPr sz="800" b="1">
                <a:latin typeface="Roboto"/>
                <a:ea typeface="Roboto"/>
                <a:cs typeface="Roboto"/>
                <a:sym typeface="Roboto"/>
              </a:endParaRPr>
            </a:p>
          </p:txBody>
        </p:sp>
      </p:grpSp>
      <p:sp>
        <p:nvSpPr>
          <p:cNvPr id="617" name="Google Shape;617;p51"/>
          <p:cNvSpPr/>
          <p:nvPr/>
        </p:nvSpPr>
        <p:spPr>
          <a:xfrm>
            <a:off x="0" y="1067125"/>
            <a:ext cx="1211400" cy="4656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1"/>
          <p:cNvSpPr txBox="1"/>
          <p:nvPr/>
        </p:nvSpPr>
        <p:spPr>
          <a:xfrm>
            <a:off x="0" y="1007450"/>
            <a:ext cx="1288800" cy="49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34343"/>
                </a:solidFill>
                <a:latin typeface="Open Sans"/>
                <a:ea typeface="Open Sans"/>
                <a:cs typeface="Open Sans"/>
                <a:sym typeface="Open Sans"/>
              </a:rPr>
              <a:t>Municipal &amp; </a:t>
            </a:r>
            <a:endParaRPr b="1">
              <a:solidFill>
                <a:srgbClr val="434343"/>
              </a:solidFill>
              <a:latin typeface="Open Sans"/>
              <a:ea typeface="Open Sans"/>
              <a:cs typeface="Open Sans"/>
              <a:sym typeface="Open Sans"/>
            </a:endParaRPr>
          </a:p>
          <a:p>
            <a:pPr marL="0" lvl="0" indent="0" algn="l" rtl="0">
              <a:spcBef>
                <a:spcPts val="0"/>
              </a:spcBef>
              <a:spcAft>
                <a:spcPts val="0"/>
              </a:spcAft>
              <a:buNone/>
            </a:pPr>
            <a:r>
              <a:rPr lang="en" b="1">
                <a:solidFill>
                  <a:srgbClr val="434343"/>
                </a:solidFill>
                <a:latin typeface="Open Sans"/>
                <a:ea typeface="Open Sans"/>
                <a:cs typeface="Open Sans"/>
                <a:sym typeface="Open Sans"/>
              </a:rPr>
              <a:t>Agriculture</a:t>
            </a:r>
            <a:endParaRPr b="1">
              <a:solidFill>
                <a:srgbClr val="434343"/>
              </a:solidFill>
              <a:latin typeface="Open Sans"/>
              <a:ea typeface="Open Sans"/>
              <a:cs typeface="Open Sans"/>
              <a:sym typeface="Open Sans"/>
            </a:endParaRPr>
          </a:p>
        </p:txBody>
      </p:sp>
      <p:sp>
        <p:nvSpPr>
          <p:cNvPr id="619" name="Google Shape;619;p51"/>
          <p:cNvSpPr/>
          <p:nvPr/>
        </p:nvSpPr>
        <p:spPr>
          <a:xfrm>
            <a:off x="1324925" y="1120200"/>
            <a:ext cx="363900" cy="226800"/>
          </a:xfrm>
          <a:prstGeom prst="rightArrow">
            <a:avLst>
              <a:gd name="adj1" fmla="val 50000"/>
              <a:gd name="adj2" fmla="val 50000"/>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1"/>
          <p:cNvSpPr/>
          <p:nvPr/>
        </p:nvSpPr>
        <p:spPr>
          <a:xfrm>
            <a:off x="1762125" y="3910750"/>
            <a:ext cx="3629100" cy="572700"/>
          </a:xfrm>
          <a:prstGeom prst="rect">
            <a:avLst/>
          </a:prstGeom>
          <a:noFill/>
          <a:ln w="19050" cap="flat" cmpd="sng">
            <a:solidFill>
              <a:srgbClr val="98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8"/>
                                        </p:tgtEl>
                                        <p:attrNameLst>
                                          <p:attrName>style.visibility</p:attrName>
                                        </p:attrNameLst>
                                      </p:cBhvr>
                                      <p:to>
                                        <p:strVal val="visible"/>
                                      </p:to>
                                    </p:set>
                                    <p:animEffect transition="in" filter="fade">
                                      <p:cBhvr>
                                        <p:cTn id="7" dur="1000"/>
                                        <p:tgtEl>
                                          <p:spTgt spid="5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2"/>
                                        </p:tgtEl>
                                        <p:attrNameLst>
                                          <p:attrName>style.visibility</p:attrName>
                                        </p:attrNameLst>
                                      </p:cBhvr>
                                      <p:to>
                                        <p:strVal val="visible"/>
                                      </p:to>
                                    </p:set>
                                    <p:animEffect transition="in" filter="fade">
                                      <p:cBhvr>
                                        <p:cTn id="12" dur="1000"/>
                                        <p:tgtEl>
                                          <p:spTgt spid="6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7"/>
                                        </p:tgtEl>
                                        <p:attrNameLst>
                                          <p:attrName>style.visibility</p:attrName>
                                        </p:attrNameLst>
                                      </p:cBhvr>
                                      <p:to>
                                        <p:strVal val="visible"/>
                                      </p:to>
                                    </p:set>
                                    <p:animEffect transition="in" filter="fade">
                                      <p:cBhvr>
                                        <p:cTn id="17" dur="1000"/>
                                        <p:tgtEl>
                                          <p:spTgt spid="60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2"/>
                                        </p:tgtEl>
                                        <p:attrNameLst>
                                          <p:attrName>style.visibility</p:attrName>
                                        </p:attrNameLst>
                                      </p:cBhvr>
                                      <p:to>
                                        <p:strVal val="visible"/>
                                      </p:to>
                                    </p:set>
                                    <p:animEffect transition="in" filter="fade">
                                      <p:cBhvr>
                                        <p:cTn id="22" dur="1000"/>
                                        <p:tgtEl>
                                          <p:spTgt spid="6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7"/>
                                        </p:tgtEl>
                                        <p:attrNameLst>
                                          <p:attrName>style.visibility</p:attrName>
                                        </p:attrNameLst>
                                      </p:cBhvr>
                                      <p:to>
                                        <p:strVal val="visible"/>
                                      </p:to>
                                    </p:set>
                                    <p:animEffect transition="in" filter="fade">
                                      <p:cBhvr>
                                        <p:cTn id="27" dur="1000"/>
                                        <p:tgtEl>
                                          <p:spTgt spid="59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20"/>
                                        </p:tgtEl>
                                        <p:attrNameLst>
                                          <p:attrName>style.visibility</p:attrName>
                                        </p:attrNameLst>
                                      </p:cBhvr>
                                      <p:to>
                                        <p:strVal val="visible"/>
                                      </p:to>
                                    </p:set>
                                    <p:animEffect transition="in" filter="fade">
                                      <p:cBhvr>
                                        <p:cTn id="32" dur="1000"/>
                                        <p:tgtEl>
                                          <p:spTgt spid="6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4"/>
                                        </p:tgtEl>
                                        <p:attrNameLst>
                                          <p:attrName>style.visibility</p:attrName>
                                        </p:attrNameLst>
                                      </p:cBhvr>
                                      <p:to>
                                        <p:strVal val="visible"/>
                                      </p:to>
                                    </p:set>
                                    <p:animEffect transition="in" filter="fade">
                                      <p:cBhvr>
                                        <p:cTn id="37" dur="1000"/>
                                        <p:tgtEl>
                                          <p:spTgt spid="594"/>
                                        </p:tgtEl>
                                      </p:cBhvr>
                                    </p:animEffect>
                                  </p:childTnLst>
                                </p:cTn>
                              </p:par>
                              <p:par>
                                <p:cTn id="38" presetID="10" presetClass="entr" presetSubtype="0" fill="hold" nodeType="withEffect">
                                  <p:stCondLst>
                                    <p:cond delay="0"/>
                                  </p:stCondLst>
                                  <p:childTnLst>
                                    <p:set>
                                      <p:cBhvr>
                                        <p:cTn id="39" dur="1" fill="hold">
                                          <p:stCondLst>
                                            <p:cond delay="0"/>
                                          </p:stCondLst>
                                        </p:cTn>
                                        <p:tgtEl>
                                          <p:spTgt spid="618"/>
                                        </p:tgtEl>
                                        <p:attrNameLst>
                                          <p:attrName>style.visibility</p:attrName>
                                        </p:attrNameLst>
                                      </p:cBhvr>
                                      <p:to>
                                        <p:strVal val="visible"/>
                                      </p:to>
                                    </p:set>
                                    <p:animEffect transition="in" filter="fade">
                                      <p:cBhvr>
                                        <p:cTn id="40" dur="1000"/>
                                        <p:tgtEl>
                                          <p:spTgt spid="618"/>
                                        </p:tgtEl>
                                      </p:cBhvr>
                                    </p:animEffect>
                                  </p:childTnLst>
                                </p:cTn>
                              </p:par>
                              <p:par>
                                <p:cTn id="41" presetID="10" presetClass="entr" presetSubtype="0" fill="hold" nodeType="withEffect">
                                  <p:stCondLst>
                                    <p:cond delay="0"/>
                                  </p:stCondLst>
                                  <p:childTnLst>
                                    <p:set>
                                      <p:cBhvr>
                                        <p:cTn id="42" dur="1" fill="hold">
                                          <p:stCondLst>
                                            <p:cond delay="0"/>
                                          </p:stCondLst>
                                        </p:cTn>
                                        <p:tgtEl>
                                          <p:spTgt spid="619"/>
                                        </p:tgtEl>
                                        <p:attrNameLst>
                                          <p:attrName>style.visibility</p:attrName>
                                        </p:attrNameLst>
                                      </p:cBhvr>
                                      <p:to>
                                        <p:strVal val="visible"/>
                                      </p:to>
                                    </p:set>
                                    <p:animEffect transition="in" filter="fade">
                                      <p:cBhvr>
                                        <p:cTn id="43" dur="1000"/>
                                        <p:tgtEl>
                                          <p:spTgt spid="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68" name="Google Shape;1868;p1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Mann Kendall </a:t>
            </a:r>
            <a:endParaRPr/>
          </a:p>
        </p:txBody>
      </p:sp>
      <p:pic>
        <p:nvPicPr>
          <p:cNvPr id="1869" name="Google Shape;1869;p177"/>
          <p:cNvPicPr preferRelativeResize="0"/>
          <p:nvPr/>
        </p:nvPicPr>
        <p:blipFill>
          <a:blip r:embed="rId3">
            <a:alphaModFix/>
          </a:blip>
          <a:stretch>
            <a:fillRect/>
          </a:stretch>
        </p:blipFill>
        <p:spPr>
          <a:xfrm>
            <a:off x="81850" y="1155250"/>
            <a:ext cx="4622775" cy="1242675"/>
          </a:xfrm>
          <a:prstGeom prst="rect">
            <a:avLst/>
          </a:prstGeom>
          <a:noFill/>
          <a:ln>
            <a:noFill/>
          </a:ln>
        </p:spPr>
      </p:pic>
      <p:pic>
        <p:nvPicPr>
          <p:cNvPr id="1870" name="Google Shape;1870;p177"/>
          <p:cNvPicPr preferRelativeResize="0"/>
          <p:nvPr/>
        </p:nvPicPr>
        <p:blipFill>
          <a:blip r:embed="rId4">
            <a:alphaModFix/>
          </a:blip>
          <a:stretch>
            <a:fillRect/>
          </a:stretch>
        </p:blipFill>
        <p:spPr>
          <a:xfrm>
            <a:off x="0" y="2607540"/>
            <a:ext cx="4622776" cy="1615184"/>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178"/>
          <p:cNvSpPr txBox="1">
            <a:spLocks noGrp="1"/>
          </p:cNvSpPr>
          <p:nvPr>
            <p:ph type="title"/>
          </p:nvPr>
        </p:nvSpPr>
        <p:spPr>
          <a:xfrm>
            <a:off x="311700" y="2150850"/>
            <a:ext cx="5657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Comparison to Literature</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Google Shape;1880;p1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142</a:t>
            </a:fld>
            <a:endParaRPr/>
          </a:p>
        </p:txBody>
      </p:sp>
      <p:pic>
        <p:nvPicPr>
          <p:cNvPr id="1881" name="Google Shape;1881;p179"/>
          <p:cNvPicPr preferRelativeResize="0"/>
          <p:nvPr/>
        </p:nvPicPr>
        <p:blipFill>
          <a:blip r:embed="rId3">
            <a:alphaModFix/>
          </a:blip>
          <a:stretch>
            <a:fillRect/>
          </a:stretch>
        </p:blipFill>
        <p:spPr>
          <a:xfrm>
            <a:off x="445200" y="0"/>
            <a:ext cx="6996215" cy="4838699"/>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1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143</a:t>
            </a:fld>
            <a:endParaRPr/>
          </a:p>
        </p:txBody>
      </p:sp>
      <p:pic>
        <p:nvPicPr>
          <p:cNvPr id="1887" name="Google Shape;1887;p180"/>
          <p:cNvPicPr preferRelativeResize="0"/>
          <p:nvPr/>
        </p:nvPicPr>
        <p:blipFill>
          <a:blip r:embed="rId3">
            <a:alphaModFix/>
          </a:blip>
          <a:stretch>
            <a:fillRect/>
          </a:stretch>
        </p:blipFill>
        <p:spPr>
          <a:xfrm>
            <a:off x="513525" y="93850"/>
            <a:ext cx="7203802" cy="4838699"/>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144</a:t>
            </a:fld>
            <a:endParaRPr/>
          </a:p>
        </p:txBody>
      </p:sp>
      <p:sp>
        <p:nvSpPr>
          <p:cNvPr id="1893" name="Google Shape;1893;p181"/>
          <p:cNvSpPr txBox="1">
            <a:spLocks noGrp="1"/>
          </p:cNvSpPr>
          <p:nvPr>
            <p:ph type="title"/>
          </p:nvPr>
        </p:nvSpPr>
        <p:spPr>
          <a:xfrm>
            <a:off x="311700" y="2150850"/>
            <a:ext cx="5657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Top Systems</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1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145</a:t>
            </a:fld>
            <a:endParaRPr/>
          </a:p>
        </p:txBody>
      </p:sp>
      <p:pic>
        <p:nvPicPr>
          <p:cNvPr id="1899" name="Google Shape;1899;p182"/>
          <p:cNvPicPr preferRelativeResize="0"/>
          <p:nvPr/>
        </p:nvPicPr>
        <p:blipFill>
          <a:blip r:embed="rId3">
            <a:alphaModFix/>
          </a:blip>
          <a:stretch>
            <a:fillRect/>
          </a:stretch>
        </p:blipFill>
        <p:spPr>
          <a:xfrm>
            <a:off x="152400" y="152400"/>
            <a:ext cx="7191375" cy="33528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sp>
        <p:nvSpPr>
          <p:cNvPr id="1904" name="Google Shape;1904;p1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146</a:t>
            </a:fld>
            <a:endParaRPr/>
          </a:p>
        </p:txBody>
      </p:sp>
      <p:pic>
        <p:nvPicPr>
          <p:cNvPr id="1905" name="Google Shape;1905;p183"/>
          <p:cNvPicPr preferRelativeResize="0"/>
          <p:nvPr/>
        </p:nvPicPr>
        <p:blipFill>
          <a:blip r:embed="rId3">
            <a:alphaModFix/>
          </a:blip>
          <a:stretch>
            <a:fillRect/>
          </a:stretch>
        </p:blipFill>
        <p:spPr>
          <a:xfrm>
            <a:off x="152400" y="152400"/>
            <a:ext cx="7077075" cy="30480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909"/>
        <p:cNvGrpSpPr/>
        <p:nvPr/>
      </p:nvGrpSpPr>
      <p:grpSpPr>
        <a:xfrm>
          <a:off x="0" y="0"/>
          <a:ext cx="0" cy="0"/>
          <a:chOff x="0" y="0"/>
          <a:chExt cx="0" cy="0"/>
        </a:xfrm>
      </p:grpSpPr>
      <p:sp>
        <p:nvSpPr>
          <p:cNvPr id="1910" name="Google Shape;1910;p1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147</a:t>
            </a:fld>
            <a:endParaRPr/>
          </a:p>
        </p:txBody>
      </p:sp>
      <p:pic>
        <p:nvPicPr>
          <p:cNvPr id="1911" name="Google Shape;1911;p184"/>
          <p:cNvPicPr preferRelativeResize="0"/>
          <p:nvPr/>
        </p:nvPicPr>
        <p:blipFill>
          <a:blip r:embed="rId3">
            <a:alphaModFix/>
          </a:blip>
          <a:stretch>
            <a:fillRect/>
          </a:stretch>
        </p:blipFill>
        <p:spPr>
          <a:xfrm>
            <a:off x="152400" y="152400"/>
            <a:ext cx="7105650" cy="300037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Google Shape;1916;p1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148</a:t>
            </a:fld>
            <a:endParaRPr/>
          </a:p>
        </p:txBody>
      </p:sp>
      <p:pic>
        <p:nvPicPr>
          <p:cNvPr id="1917" name="Google Shape;1917;p185"/>
          <p:cNvPicPr preferRelativeResize="0"/>
          <p:nvPr/>
        </p:nvPicPr>
        <p:blipFill>
          <a:blip r:embed="rId3">
            <a:alphaModFix/>
          </a:blip>
          <a:stretch>
            <a:fillRect/>
          </a:stretch>
        </p:blipFill>
        <p:spPr>
          <a:xfrm>
            <a:off x="152400" y="152400"/>
            <a:ext cx="7124700" cy="273367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1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149</a:t>
            </a:fld>
            <a:endParaRPr/>
          </a:p>
        </p:txBody>
      </p:sp>
      <p:sp>
        <p:nvSpPr>
          <p:cNvPr id="1923" name="Google Shape;1923;p1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to Study</a:t>
            </a:r>
            <a:endParaRPr/>
          </a:p>
        </p:txBody>
      </p:sp>
      <p:sp>
        <p:nvSpPr>
          <p:cNvPr id="1924" name="Google Shape;1924;p1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availability and quality</a:t>
            </a:r>
            <a:endParaRPr/>
          </a:p>
          <a:p>
            <a:pPr marL="0" lvl="0" indent="0" algn="l" rtl="0">
              <a:spcBef>
                <a:spcPts val="1600"/>
              </a:spcBef>
              <a:spcAft>
                <a:spcPts val="0"/>
              </a:spcAft>
              <a:buNone/>
            </a:pPr>
            <a:r>
              <a:rPr lang="en"/>
              <a:t>Inconsistent reporting</a:t>
            </a:r>
            <a:endParaRPr/>
          </a:p>
          <a:p>
            <a:pPr marL="0" lvl="0" indent="0" algn="l" rtl="0">
              <a:spcBef>
                <a:spcPts val="1600"/>
              </a:spcBef>
              <a:spcAft>
                <a:spcPts val="0"/>
              </a:spcAft>
              <a:buNone/>
            </a:pPr>
            <a:r>
              <a:rPr lang="en"/>
              <a:t>Noisy relationship with municipal facilities</a:t>
            </a:r>
            <a:endParaRPr/>
          </a:p>
          <a:p>
            <a:pPr marL="0" lvl="0" indent="0" algn="l" rtl="0">
              <a:spcBef>
                <a:spcPts val="1600"/>
              </a:spcBef>
              <a:spcAft>
                <a:spcPts val="0"/>
              </a:spcAft>
              <a:buNone/>
            </a:pPr>
            <a:r>
              <a:rPr lang="en"/>
              <a:t>Data gaps- more data near large towns</a:t>
            </a:r>
            <a:endParaRPr/>
          </a:p>
          <a:p>
            <a:pPr marL="0" lvl="0" indent="0" algn="l" rtl="0">
              <a:spcBef>
                <a:spcPts val="160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626" name="Google Shape;626;p52"/>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of Facility Matching</a:t>
            </a:r>
            <a:endParaRPr/>
          </a:p>
        </p:txBody>
      </p:sp>
      <p:pic>
        <p:nvPicPr>
          <p:cNvPr id="627" name="Google Shape;627;p52"/>
          <p:cNvPicPr preferRelativeResize="0"/>
          <p:nvPr/>
        </p:nvPicPr>
        <p:blipFill>
          <a:blip r:embed="rId3">
            <a:alphaModFix/>
          </a:blip>
          <a:stretch>
            <a:fillRect/>
          </a:stretch>
        </p:blipFill>
        <p:spPr>
          <a:xfrm>
            <a:off x="167550" y="4684726"/>
            <a:ext cx="2880700" cy="161275"/>
          </a:xfrm>
          <a:prstGeom prst="rect">
            <a:avLst/>
          </a:prstGeom>
          <a:noFill/>
          <a:ln>
            <a:noFill/>
          </a:ln>
        </p:spPr>
      </p:pic>
      <p:pic>
        <p:nvPicPr>
          <p:cNvPr id="628" name="Google Shape;628;p52"/>
          <p:cNvPicPr preferRelativeResize="0"/>
          <p:nvPr/>
        </p:nvPicPr>
        <p:blipFill>
          <a:blip r:embed="rId4">
            <a:alphaModFix/>
          </a:blip>
          <a:stretch>
            <a:fillRect/>
          </a:stretch>
        </p:blipFill>
        <p:spPr>
          <a:xfrm>
            <a:off x="213113" y="4917089"/>
            <a:ext cx="3062975" cy="118220"/>
          </a:xfrm>
          <a:prstGeom prst="rect">
            <a:avLst/>
          </a:prstGeom>
          <a:noFill/>
          <a:ln>
            <a:noFill/>
          </a:ln>
        </p:spPr>
      </p:pic>
      <p:pic>
        <p:nvPicPr>
          <p:cNvPr id="629" name="Google Shape;629;p52"/>
          <p:cNvPicPr preferRelativeResize="0"/>
          <p:nvPr/>
        </p:nvPicPr>
        <p:blipFill rotWithShape="1">
          <a:blip r:embed="rId5">
            <a:alphaModFix/>
          </a:blip>
          <a:srcRect b="-2124"/>
          <a:stretch/>
        </p:blipFill>
        <p:spPr>
          <a:xfrm>
            <a:off x="3526713" y="2519975"/>
            <a:ext cx="3505816" cy="2143250"/>
          </a:xfrm>
          <a:prstGeom prst="rect">
            <a:avLst/>
          </a:prstGeom>
          <a:noFill/>
          <a:ln>
            <a:noFill/>
          </a:ln>
        </p:spPr>
      </p:pic>
      <p:pic>
        <p:nvPicPr>
          <p:cNvPr id="630" name="Google Shape;630;p52"/>
          <p:cNvPicPr preferRelativeResize="0"/>
          <p:nvPr/>
        </p:nvPicPr>
        <p:blipFill>
          <a:blip r:embed="rId6">
            <a:alphaModFix/>
          </a:blip>
          <a:stretch>
            <a:fillRect/>
          </a:stretch>
        </p:blipFill>
        <p:spPr>
          <a:xfrm>
            <a:off x="30838" y="666175"/>
            <a:ext cx="3348385" cy="1795350"/>
          </a:xfrm>
          <a:prstGeom prst="rect">
            <a:avLst/>
          </a:prstGeom>
          <a:noFill/>
          <a:ln>
            <a:noFill/>
          </a:ln>
        </p:spPr>
      </p:pic>
      <p:pic>
        <p:nvPicPr>
          <p:cNvPr id="631" name="Google Shape;631;p52"/>
          <p:cNvPicPr preferRelativeResize="0"/>
          <p:nvPr/>
        </p:nvPicPr>
        <p:blipFill>
          <a:blip r:embed="rId7">
            <a:alphaModFix/>
          </a:blip>
          <a:stretch>
            <a:fillRect/>
          </a:stretch>
        </p:blipFill>
        <p:spPr>
          <a:xfrm>
            <a:off x="30850" y="2575100"/>
            <a:ext cx="3329857" cy="2005049"/>
          </a:xfrm>
          <a:prstGeom prst="rect">
            <a:avLst/>
          </a:prstGeom>
          <a:noFill/>
          <a:ln>
            <a:noFill/>
          </a:ln>
        </p:spPr>
      </p:pic>
      <p:pic>
        <p:nvPicPr>
          <p:cNvPr id="632" name="Google Shape;632;p52"/>
          <p:cNvPicPr preferRelativeResize="0"/>
          <p:nvPr/>
        </p:nvPicPr>
        <p:blipFill>
          <a:blip r:embed="rId8">
            <a:alphaModFix/>
          </a:blip>
          <a:stretch>
            <a:fillRect/>
          </a:stretch>
        </p:blipFill>
        <p:spPr>
          <a:xfrm>
            <a:off x="4003874" y="4649240"/>
            <a:ext cx="2592550" cy="194573"/>
          </a:xfrm>
          <a:prstGeom prst="rect">
            <a:avLst/>
          </a:prstGeom>
          <a:noFill/>
          <a:ln>
            <a:noFill/>
          </a:ln>
        </p:spPr>
      </p:pic>
      <p:pic>
        <p:nvPicPr>
          <p:cNvPr id="633" name="Google Shape;633;p52"/>
          <p:cNvPicPr preferRelativeResize="0"/>
          <p:nvPr/>
        </p:nvPicPr>
        <p:blipFill>
          <a:blip r:embed="rId9">
            <a:alphaModFix/>
          </a:blip>
          <a:stretch>
            <a:fillRect/>
          </a:stretch>
        </p:blipFill>
        <p:spPr>
          <a:xfrm>
            <a:off x="3859799" y="4880138"/>
            <a:ext cx="2880700" cy="190673"/>
          </a:xfrm>
          <a:prstGeom prst="rect">
            <a:avLst/>
          </a:prstGeom>
          <a:noFill/>
          <a:ln>
            <a:noFill/>
          </a:ln>
        </p:spPr>
      </p:pic>
      <p:sp>
        <p:nvSpPr>
          <p:cNvPr id="634" name="Google Shape;634;p52"/>
          <p:cNvSpPr/>
          <p:nvPr/>
        </p:nvSpPr>
        <p:spPr>
          <a:xfrm>
            <a:off x="6134175" y="2571750"/>
            <a:ext cx="712200" cy="1580100"/>
          </a:xfrm>
          <a:prstGeom prst="rect">
            <a:avLst/>
          </a:prstGeom>
          <a:noFill/>
          <a:ln w="19050" cap="flat" cmpd="sng">
            <a:solidFill>
              <a:srgbClr val="831E4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2"/>
          <p:cNvSpPr txBox="1"/>
          <p:nvPr/>
        </p:nvSpPr>
        <p:spPr>
          <a:xfrm>
            <a:off x="7198550" y="782188"/>
            <a:ext cx="1894800" cy="12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Not all withdrawing facilities have associated discharge entries found in ECHO</a:t>
            </a:r>
            <a:endParaRPr>
              <a:solidFill>
                <a:srgbClr val="43434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rgbClr val="434343"/>
              </a:solidFill>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636" name="Google Shape;636;p52"/>
          <p:cNvSpPr txBox="1"/>
          <p:nvPr/>
        </p:nvSpPr>
        <p:spPr>
          <a:xfrm>
            <a:off x="7198550" y="2301363"/>
            <a:ext cx="1663800" cy="10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Discharge reporting becomes more comprehensive after 2015</a:t>
            </a:r>
            <a:endParaRPr>
              <a:solidFill>
                <a:srgbClr val="434343"/>
              </a:solidFill>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637" name="Google Shape;637;p52"/>
          <p:cNvSpPr/>
          <p:nvPr/>
        </p:nvSpPr>
        <p:spPr>
          <a:xfrm>
            <a:off x="2971275" y="2637475"/>
            <a:ext cx="304800" cy="1580100"/>
          </a:xfrm>
          <a:prstGeom prst="rect">
            <a:avLst/>
          </a:prstGeom>
          <a:noFill/>
          <a:ln w="19050" cap="flat" cmpd="sng">
            <a:solidFill>
              <a:srgbClr val="831E4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2"/>
          <p:cNvSpPr/>
          <p:nvPr/>
        </p:nvSpPr>
        <p:spPr>
          <a:xfrm>
            <a:off x="6596425" y="2571750"/>
            <a:ext cx="304800" cy="1580100"/>
          </a:xfrm>
          <a:prstGeom prst="rect">
            <a:avLst/>
          </a:prstGeom>
          <a:noFill/>
          <a:ln w="19050" cap="flat" cmpd="sng">
            <a:solidFill>
              <a:srgbClr val="831E4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 name="Google Shape;639;p52"/>
          <p:cNvGrpSpPr/>
          <p:nvPr/>
        </p:nvGrpSpPr>
        <p:grpSpPr>
          <a:xfrm>
            <a:off x="3526725" y="622425"/>
            <a:ext cx="3546849" cy="1839100"/>
            <a:chOff x="3526725" y="622425"/>
            <a:chExt cx="3546849" cy="1839100"/>
          </a:xfrm>
        </p:grpSpPr>
        <p:pic>
          <p:nvPicPr>
            <p:cNvPr id="640" name="Google Shape;640;p52"/>
            <p:cNvPicPr preferRelativeResize="0"/>
            <p:nvPr/>
          </p:nvPicPr>
          <p:blipFill>
            <a:blip r:embed="rId10">
              <a:alphaModFix/>
            </a:blip>
            <a:stretch>
              <a:fillRect/>
            </a:stretch>
          </p:blipFill>
          <p:spPr>
            <a:xfrm>
              <a:off x="3526725" y="622425"/>
              <a:ext cx="3546849" cy="1795350"/>
            </a:xfrm>
            <a:prstGeom prst="rect">
              <a:avLst/>
            </a:prstGeom>
            <a:noFill/>
            <a:ln>
              <a:noFill/>
            </a:ln>
          </p:spPr>
        </p:pic>
        <p:pic>
          <p:nvPicPr>
            <p:cNvPr id="641" name="Google Shape;641;p52"/>
            <p:cNvPicPr preferRelativeResize="0"/>
            <p:nvPr/>
          </p:nvPicPr>
          <p:blipFill rotWithShape="1">
            <a:blip r:embed="rId6">
              <a:alphaModFix/>
            </a:blip>
            <a:srcRect l="5882" t="93804"/>
            <a:stretch/>
          </p:blipFill>
          <p:spPr>
            <a:xfrm>
              <a:off x="3823100" y="2350300"/>
              <a:ext cx="3151225" cy="111225"/>
            </a:xfrm>
            <a:prstGeom prst="rect">
              <a:avLst/>
            </a:prstGeom>
            <a:noFill/>
            <a:ln>
              <a:noFill/>
            </a:ln>
          </p:spPr>
        </p:pic>
      </p:grpSp>
      <p:grpSp>
        <p:nvGrpSpPr>
          <p:cNvPr id="642" name="Google Shape;642;p52"/>
          <p:cNvGrpSpPr/>
          <p:nvPr/>
        </p:nvGrpSpPr>
        <p:grpSpPr>
          <a:xfrm>
            <a:off x="1333500" y="1739050"/>
            <a:ext cx="1504800" cy="552375"/>
            <a:chOff x="1333500" y="1739050"/>
            <a:chExt cx="1504800" cy="552375"/>
          </a:xfrm>
        </p:grpSpPr>
        <p:sp>
          <p:nvSpPr>
            <p:cNvPr id="643" name="Google Shape;643;p52"/>
            <p:cNvSpPr/>
            <p:nvPr/>
          </p:nvSpPr>
          <p:spPr>
            <a:xfrm>
              <a:off x="1352550" y="1843825"/>
              <a:ext cx="1438200" cy="447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2"/>
            <p:cNvSpPr txBox="1"/>
            <p:nvPr/>
          </p:nvSpPr>
          <p:spPr>
            <a:xfrm>
              <a:off x="1333500" y="1739050"/>
              <a:ext cx="1504800" cy="3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12 matched energy facilities</a:t>
              </a:r>
              <a:endParaRPr>
                <a:latin typeface="Open Sans"/>
                <a:ea typeface="Open Sans"/>
                <a:cs typeface="Open Sans"/>
                <a:sym typeface="Open Sans"/>
              </a:endParaRPr>
            </a:p>
          </p:txBody>
        </p:sp>
      </p:grpSp>
      <p:grpSp>
        <p:nvGrpSpPr>
          <p:cNvPr id="645" name="Google Shape;645;p52"/>
          <p:cNvGrpSpPr/>
          <p:nvPr/>
        </p:nvGrpSpPr>
        <p:grpSpPr>
          <a:xfrm>
            <a:off x="4307813" y="3371213"/>
            <a:ext cx="1894800" cy="520750"/>
            <a:chOff x="7198550" y="4325250"/>
            <a:chExt cx="1894800" cy="520750"/>
          </a:xfrm>
        </p:grpSpPr>
        <p:sp>
          <p:nvSpPr>
            <p:cNvPr id="646" name="Google Shape;646;p52"/>
            <p:cNvSpPr/>
            <p:nvPr/>
          </p:nvSpPr>
          <p:spPr>
            <a:xfrm>
              <a:off x="7301275" y="4398400"/>
              <a:ext cx="1663800" cy="447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2"/>
            <p:cNvSpPr txBox="1"/>
            <p:nvPr/>
          </p:nvSpPr>
          <p:spPr>
            <a:xfrm>
              <a:off x="7198550" y="4325250"/>
              <a:ext cx="1894800" cy="3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111 matched non-energy facilities</a:t>
              </a:r>
              <a:endParaRPr>
                <a:latin typeface="Open Sans"/>
                <a:ea typeface="Open Sans"/>
                <a:cs typeface="Open Sans"/>
                <a:sym typeface="Open Sans"/>
              </a:endParaRPr>
            </a:p>
          </p:txBody>
        </p:sp>
      </p:grpSp>
      <p:sp>
        <p:nvSpPr>
          <p:cNvPr id="648" name="Google Shape;648;p52"/>
          <p:cNvSpPr txBox="1"/>
          <p:nvPr/>
        </p:nvSpPr>
        <p:spPr>
          <a:xfrm>
            <a:off x="7198550" y="3572738"/>
            <a:ext cx="1663800" cy="10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Captured ~81% and ~89% of total reported withdrawal discharge, respectively.</a:t>
            </a:r>
            <a:endParaRPr>
              <a:solidFill>
                <a:srgbClr val="434343"/>
              </a:solidFill>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7"/>
                                        </p:tgtEl>
                                        <p:attrNameLst>
                                          <p:attrName>style.visibility</p:attrName>
                                        </p:attrNameLst>
                                      </p:cBhvr>
                                      <p:to>
                                        <p:strVal val="visible"/>
                                      </p:to>
                                    </p:set>
                                    <p:animEffect transition="in" filter="fade">
                                      <p:cBhvr>
                                        <p:cTn id="7" dur="1000"/>
                                        <p:tgtEl>
                                          <p:spTgt spid="627"/>
                                        </p:tgtEl>
                                      </p:cBhvr>
                                    </p:animEffect>
                                  </p:childTnLst>
                                </p:cTn>
                              </p:par>
                              <p:par>
                                <p:cTn id="8" presetID="10" presetClass="entr" presetSubtype="0" fill="hold" nodeType="withEffect">
                                  <p:stCondLst>
                                    <p:cond delay="0"/>
                                  </p:stCondLst>
                                  <p:childTnLst>
                                    <p:set>
                                      <p:cBhvr>
                                        <p:cTn id="9" dur="1" fill="hold">
                                          <p:stCondLst>
                                            <p:cond delay="0"/>
                                          </p:stCondLst>
                                        </p:cTn>
                                        <p:tgtEl>
                                          <p:spTgt spid="630"/>
                                        </p:tgtEl>
                                        <p:attrNameLst>
                                          <p:attrName>style.visibility</p:attrName>
                                        </p:attrNameLst>
                                      </p:cBhvr>
                                      <p:to>
                                        <p:strVal val="visible"/>
                                      </p:to>
                                    </p:set>
                                    <p:animEffect transition="in" filter="fade">
                                      <p:cBhvr>
                                        <p:cTn id="10" dur="1000"/>
                                        <p:tgtEl>
                                          <p:spTgt spid="630"/>
                                        </p:tgtEl>
                                      </p:cBhvr>
                                    </p:animEffect>
                                  </p:childTnLst>
                                </p:cTn>
                              </p:par>
                              <p:par>
                                <p:cTn id="11" presetID="10" presetClass="entr" presetSubtype="0" fill="hold" nodeType="withEffect">
                                  <p:stCondLst>
                                    <p:cond delay="0"/>
                                  </p:stCondLst>
                                  <p:childTnLst>
                                    <p:set>
                                      <p:cBhvr>
                                        <p:cTn id="12" dur="1" fill="hold">
                                          <p:stCondLst>
                                            <p:cond delay="0"/>
                                          </p:stCondLst>
                                        </p:cTn>
                                        <p:tgtEl>
                                          <p:spTgt spid="631"/>
                                        </p:tgtEl>
                                        <p:attrNameLst>
                                          <p:attrName>style.visibility</p:attrName>
                                        </p:attrNameLst>
                                      </p:cBhvr>
                                      <p:to>
                                        <p:strVal val="visible"/>
                                      </p:to>
                                    </p:set>
                                    <p:animEffect transition="in" filter="fade">
                                      <p:cBhvr>
                                        <p:cTn id="13" dur="1000"/>
                                        <p:tgtEl>
                                          <p:spTgt spid="631"/>
                                        </p:tgtEl>
                                      </p:cBhvr>
                                    </p:animEffect>
                                  </p:childTnLst>
                                </p:cTn>
                              </p:par>
                              <p:par>
                                <p:cTn id="14" presetID="10" presetClass="entr" presetSubtype="0" fill="hold" nodeType="withEffect">
                                  <p:stCondLst>
                                    <p:cond delay="0"/>
                                  </p:stCondLst>
                                  <p:childTnLst>
                                    <p:set>
                                      <p:cBhvr>
                                        <p:cTn id="15" dur="1" fill="hold">
                                          <p:stCondLst>
                                            <p:cond delay="0"/>
                                          </p:stCondLst>
                                        </p:cTn>
                                        <p:tgtEl>
                                          <p:spTgt spid="628"/>
                                        </p:tgtEl>
                                        <p:attrNameLst>
                                          <p:attrName>style.visibility</p:attrName>
                                        </p:attrNameLst>
                                      </p:cBhvr>
                                      <p:to>
                                        <p:strVal val="visible"/>
                                      </p:to>
                                    </p:set>
                                    <p:animEffect transition="in" filter="fade">
                                      <p:cBhvr>
                                        <p:cTn id="16" dur="1000"/>
                                        <p:tgtEl>
                                          <p:spTgt spid="6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29"/>
                                        </p:tgtEl>
                                        <p:attrNameLst>
                                          <p:attrName>style.visibility</p:attrName>
                                        </p:attrNameLst>
                                      </p:cBhvr>
                                      <p:to>
                                        <p:strVal val="visible"/>
                                      </p:to>
                                    </p:set>
                                    <p:animEffect transition="in" filter="fade">
                                      <p:cBhvr>
                                        <p:cTn id="21" dur="1000"/>
                                        <p:tgtEl>
                                          <p:spTgt spid="629"/>
                                        </p:tgtEl>
                                      </p:cBhvr>
                                    </p:animEffect>
                                  </p:childTnLst>
                                </p:cTn>
                              </p:par>
                              <p:par>
                                <p:cTn id="22" presetID="10" presetClass="entr" presetSubtype="0" fill="hold" nodeType="withEffect">
                                  <p:stCondLst>
                                    <p:cond delay="0"/>
                                  </p:stCondLst>
                                  <p:childTnLst>
                                    <p:set>
                                      <p:cBhvr>
                                        <p:cTn id="23" dur="1" fill="hold">
                                          <p:stCondLst>
                                            <p:cond delay="0"/>
                                          </p:stCondLst>
                                        </p:cTn>
                                        <p:tgtEl>
                                          <p:spTgt spid="632"/>
                                        </p:tgtEl>
                                        <p:attrNameLst>
                                          <p:attrName>style.visibility</p:attrName>
                                        </p:attrNameLst>
                                      </p:cBhvr>
                                      <p:to>
                                        <p:strVal val="visible"/>
                                      </p:to>
                                    </p:set>
                                    <p:animEffect transition="in" filter="fade">
                                      <p:cBhvr>
                                        <p:cTn id="24" dur="1000"/>
                                        <p:tgtEl>
                                          <p:spTgt spid="632"/>
                                        </p:tgtEl>
                                      </p:cBhvr>
                                    </p:animEffect>
                                  </p:childTnLst>
                                </p:cTn>
                              </p:par>
                              <p:par>
                                <p:cTn id="25" presetID="10" presetClass="entr" presetSubtype="0" fill="hold" nodeType="withEffect">
                                  <p:stCondLst>
                                    <p:cond delay="0"/>
                                  </p:stCondLst>
                                  <p:childTnLst>
                                    <p:set>
                                      <p:cBhvr>
                                        <p:cTn id="26" dur="1" fill="hold">
                                          <p:stCondLst>
                                            <p:cond delay="0"/>
                                          </p:stCondLst>
                                        </p:cTn>
                                        <p:tgtEl>
                                          <p:spTgt spid="639"/>
                                        </p:tgtEl>
                                        <p:attrNameLst>
                                          <p:attrName>style.visibility</p:attrName>
                                        </p:attrNameLst>
                                      </p:cBhvr>
                                      <p:to>
                                        <p:strVal val="visible"/>
                                      </p:to>
                                    </p:set>
                                    <p:animEffect transition="in" filter="fade">
                                      <p:cBhvr>
                                        <p:cTn id="27" dur="1000"/>
                                        <p:tgtEl>
                                          <p:spTgt spid="639"/>
                                        </p:tgtEl>
                                      </p:cBhvr>
                                    </p:animEffect>
                                  </p:childTnLst>
                                </p:cTn>
                              </p:par>
                              <p:par>
                                <p:cTn id="28" presetID="10" presetClass="entr" presetSubtype="0" fill="hold" nodeType="withEffect">
                                  <p:stCondLst>
                                    <p:cond delay="0"/>
                                  </p:stCondLst>
                                  <p:childTnLst>
                                    <p:set>
                                      <p:cBhvr>
                                        <p:cTn id="29" dur="1" fill="hold">
                                          <p:stCondLst>
                                            <p:cond delay="0"/>
                                          </p:stCondLst>
                                        </p:cTn>
                                        <p:tgtEl>
                                          <p:spTgt spid="633"/>
                                        </p:tgtEl>
                                        <p:attrNameLst>
                                          <p:attrName>style.visibility</p:attrName>
                                        </p:attrNameLst>
                                      </p:cBhvr>
                                      <p:to>
                                        <p:strVal val="visible"/>
                                      </p:to>
                                    </p:set>
                                    <p:animEffect transition="in" filter="fade">
                                      <p:cBhvr>
                                        <p:cTn id="30" dur="1000"/>
                                        <p:tgtEl>
                                          <p:spTgt spid="6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42"/>
                                        </p:tgtEl>
                                        <p:attrNameLst>
                                          <p:attrName>style.visibility</p:attrName>
                                        </p:attrNameLst>
                                      </p:cBhvr>
                                      <p:to>
                                        <p:strVal val="visible"/>
                                      </p:to>
                                    </p:set>
                                    <p:animEffect transition="in" filter="fade">
                                      <p:cBhvr>
                                        <p:cTn id="35" dur="1000"/>
                                        <p:tgtEl>
                                          <p:spTgt spid="642"/>
                                        </p:tgtEl>
                                      </p:cBhvr>
                                    </p:animEffect>
                                  </p:childTnLst>
                                </p:cTn>
                              </p:par>
                              <p:par>
                                <p:cTn id="36" presetID="10" presetClass="entr" presetSubtype="0" fill="hold" nodeType="withEffect">
                                  <p:stCondLst>
                                    <p:cond delay="0"/>
                                  </p:stCondLst>
                                  <p:childTnLst>
                                    <p:set>
                                      <p:cBhvr>
                                        <p:cTn id="37" dur="1" fill="hold">
                                          <p:stCondLst>
                                            <p:cond delay="0"/>
                                          </p:stCondLst>
                                        </p:cTn>
                                        <p:tgtEl>
                                          <p:spTgt spid="645"/>
                                        </p:tgtEl>
                                        <p:attrNameLst>
                                          <p:attrName>style.visibility</p:attrName>
                                        </p:attrNameLst>
                                      </p:cBhvr>
                                      <p:to>
                                        <p:strVal val="visible"/>
                                      </p:to>
                                    </p:set>
                                    <p:animEffect transition="in" filter="fade">
                                      <p:cBhvr>
                                        <p:cTn id="38" dur="1000"/>
                                        <p:tgtEl>
                                          <p:spTgt spid="64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37"/>
                                        </p:tgtEl>
                                        <p:attrNameLst>
                                          <p:attrName>style.visibility</p:attrName>
                                        </p:attrNameLst>
                                      </p:cBhvr>
                                      <p:to>
                                        <p:strVal val="visible"/>
                                      </p:to>
                                    </p:set>
                                    <p:animEffect transition="in" filter="fade">
                                      <p:cBhvr>
                                        <p:cTn id="43" dur="1000"/>
                                        <p:tgtEl>
                                          <p:spTgt spid="637"/>
                                        </p:tgtEl>
                                      </p:cBhvr>
                                    </p:animEffect>
                                  </p:childTnLst>
                                </p:cTn>
                              </p:par>
                              <p:par>
                                <p:cTn id="44" presetID="10" presetClass="entr" presetSubtype="0" fill="hold" nodeType="withEffect">
                                  <p:stCondLst>
                                    <p:cond delay="0"/>
                                  </p:stCondLst>
                                  <p:childTnLst>
                                    <p:set>
                                      <p:cBhvr>
                                        <p:cTn id="45" dur="1" fill="hold">
                                          <p:stCondLst>
                                            <p:cond delay="0"/>
                                          </p:stCondLst>
                                        </p:cTn>
                                        <p:tgtEl>
                                          <p:spTgt spid="638"/>
                                        </p:tgtEl>
                                        <p:attrNameLst>
                                          <p:attrName>style.visibility</p:attrName>
                                        </p:attrNameLst>
                                      </p:cBhvr>
                                      <p:to>
                                        <p:strVal val="visible"/>
                                      </p:to>
                                    </p:set>
                                    <p:animEffect transition="in" filter="fade">
                                      <p:cBhvr>
                                        <p:cTn id="46" dur="1000"/>
                                        <p:tgtEl>
                                          <p:spTgt spid="638"/>
                                        </p:tgtEl>
                                      </p:cBhvr>
                                    </p:animEffect>
                                  </p:childTnLst>
                                </p:cTn>
                              </p:par>
                              <p:par>
                                <p:cTn id="47" presetID="10" presetClass="entr" presetSubtype="0" fill="hold" nodeType="withEffect">
                                  <p:stCondLst>
                                    <p:cond delay="0"/>
                                  </p:stCondLst>
                                  <p:childTnLst>
                                    <p:set>
                                      <p:cBhvr>
                                        <p:cTn id="48" dur="1" fill="hold">
                                          <p:stCondLst>
                                            <p:cond delay="0"/>
                                          </p:stCondLst>
                                        </p:cTn>
                                        <p:tgtEl>
                                          <p:spTgt spid="635"/>
                                        </p:tgtEl>
                                        <p:attrNameLst>
                                          <p:attrName>style.visibility</p:attrName>
                                        </p:attrNameLst>
                                      </p:cBhvr>
                                      <p:to>
                                        <p:strVal val="visible"/>
                                      </p:to>
                                    </p:set>
                                    <p:animEffect transition="in" filter="fade">
                                      <p:cBhvr>
                                        <p:cTn id="49" dur="1000"/>
                                        <p:tgtEl>
                                          <p:spTgt spid="63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34"/>
                                        </p:tgtEl>
                                        <p:attrNameLst>
                                          <p:attrName>style.visibility</p:attrName>
                                        </p:attrNameLst>
                                      </p:cBhvr>
                                      <p:to>
                                        <p:strVal val="visible"/>
                                      </p:to>
                                    </p:set>
                                    <p:animEffect transition="in" filter="fade">
                                      <p:cBhvr>
                                        <p:cTn id="54" dur="1000"/>
                                        <p:tgtEl>
                                          <p:spTgt spid="634"/>
                                        </p:tgtEl>
                                      </p:cBhvr>
                                    </p:animEffect>
                                  </p:childTnLst>
                                </p:cTn>
                              </p:par>
                              <p:par>
                                <p:cTn id="55" presetID="10" presetClass="entr" presetSubtype="0" fill="hold" nodeType="withEffect">
                                  <p:stCondLst>
                                    <p:cond delay="0"/>
                                  </p:stCondLst>
                                  <p:childTnLst>
                                    <p:set>
                                      <p:cBhvr>
                                        <p:cTn id="56" dur="1" fill="hold">
                                          <p:stCondLst>
                                            <p:cond delay="0"/>
                                          </p:stCondLst>
                                        </p:cTn>
                                        <p:tgtEl>
                                          <p:spTgt spid="636"/>
                                        </p:tgtEl>
                                        <p:attrNameLst>
                                          <p:attrName>style.visibility</p:attrName>
                                        </p:attrNameLst>
                                      </p:cBhvr>
                                      <p:to>
                                        <p:strVal val="visible"/>
                                      </p:to>
                                    </p:set>
                                    <p:animEffect transition="in" filter="fade">
                                      <p:cBhvr>
                                        <p:cTn id="57" dur="1000"/>
                                        <p:tgtEl>
                                          <p:spTgt spid="636"/>
                                        </p:tgtEl>
                                      </p:cBhvr>
                                    </p:animEffect>
                                  </p:childTnLst>
                                </p:cTn>
                              </p:par>
                              <p:par>
                                <p:cTn id="58" presetID="10" presetClass="exit" presetSubtype="0" fill="hold" nodeType="withEffect">
                                  <p:stCondLst>
                                    <p:cond delay="0"/>
                                  </p:stCondLst>
                                  <p:childTnLst>
                                    <p:animEffect transition="out" filter="fade">
                                      <p:cBhvr>
                                        <p:cTn id="59" dur="1000"/>
                                        <p:tgtEl>
                                          <p:spTgt spid="637"/>
                                        </p:tgtEl>
                                      </p:cBhvr>
                                    </p:animEffect>
                                    <p:set>
                                      <p:cBhvr>
                                        <p:cTn id="60" dur="1" fill="hold">
                                          <p:stCondLst>
                                            <p:cond delay="1000"/>
                                          </p:stCondLst>
                                        </p:cTn>
                                        <p:tgtEl>
                                          <p:spTgt spid="637"/>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1000"/>
                                        <p:tgtEl>
                                          <p:spTgt spid="638"/>
                                        </p:tgtEl>
                                      </p:cBhvr>
                                    </p:animEffect>
                                    <p:set>
                                      <p:cBhvr>
                                        <p:cTn id="63" dur="1" fill="hold">
                                          <p:stCondLst>
                                            <p:cond delay="1000"/>
                                          </p:stCondLst>
                                        </p:cTn>
                                        <p:tgtEl>
                                          <p:spTgt spid="63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48"/>
                                        </p:tgtEl>
                                        <p:attrNameLst>
                                          <p:attrName>style.visibility</p:attrName>
                                        </p:attrNameLst>
                                      </p:cBhvr>
                                      <p:to>
                                        <p:strVal val="visible"/>
                                      </p:to>
                                    </p:set>
                                    <p:animEffect transition="in" filter="fade">
                                      <p:cBhvr>
                                        <p:cTn id="68" dur="1000"/>
                                        <p:tgtEl>
                                          <p:spTgt spid="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1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150</a:t>
            </a:fld>
            <a:endParaRPr/>
          </a:p>
        </p:txBody>
      </p:sp>
      <p:sp>
        <p:nvSpPr>
          <p:cNvPr id="1930" name="Google Shape;1930;p1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work</a:t>
            </a:r>
            <a:endParaRPr/>
          </a:p>
        </p:txBody>
      </p:sp>
      <p:sp>
        <p:nvSpPr>
          <p:cNvPr id="1931" name="Google Shape;1931;p187"/>
          <p:cNvSpPr txBox="1">
            <a:spLocks noGrp="1"/>
          </p:cNvSpPr>
          <p:nvPr>
            <p:ph type="body" idx="1"/>
          </p:nvPr>
        </p:nvSpPr>
        <p:spPr>
          <a:xfrm>
            <a:off x="311700" y="1152475"/>
            <a:ext cx="8520600" cy="3796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t>Move into a modeling framework and incorporate this idea of actual stress on water resources as an input</a:t>
            </a:r>
            <a:endParaRPr sz="1400"/>
          </a:p>
          <a:p>
            <a:pPr marL="0" lvl="0" indent="0" algn="l" rtl="0">
              <a:lnSpc>
                <a:spcPct val="100000"/>
              </a:lnSpc>
              <a:spcBef>
                <a:spcPts val="1600"/>
              </a:spcBef>
              <a:spcAft>
                <a:spcPts val="0"/>
              </a:spcAft>
              <a:buNone/>
            </a:pPr>
            <a:r>
              <a:rPr lang="en" sz="1400"/>
              <a:t>	-see how it differs from current methods of modeling streamflow</a:t>
            </a:r>
            <a:endParaRPr sz="1400"/>
          </a:p>
          <a:p>
            <a:pPr marL="0" lvl="0" indent="0" algn="l" rtl="0">
              <a:lnSpc>
                <a:spcPct val="100000"/>
              </a:lnSpc>
              <a:spcBef>
                <a:spcPts val="1600"/>
              </a:spcBef>
              <a:spcAft>
                <a:spcPts val="0"/>
              </a:spcAft>
              <a:buNone/>
            </a:pPr>
            <a:r>
              <a:rPr lang="en" sz="1400"/>
              <a:t>Map electricity production networks and quantify impact</a:t>
            </a:r>
            <a:endParaRPr sz="1400"/>
          </a:p>
          <a:p>
            <a:pPr marL="0" lvl="0" indent="0" algn="l" rtl="0">
              <a:lnSpc>
                <a:spcPct val="100000"/>
              </a:lnSpc>
              <a:spcBef>
                <a:spcPts val="1600"/>
              </a:spcBef>
              <a:spcAft>
                <a:spcPts val="0"/>
              </a:spcAft>
              <a:buNone/>
            </a:pPr>
            <a:r>
              <a:rPr lang="en" sz="1400"/>
              <a:t>Systematic impact on river environments</a:t>
            </a:r>
            <a:endParaRPr sz="1400"/>
          </a:p>
          <a:p>
            <a:pPr marL="0" lvl="0" indent="0" algn="l" rtl="0">
              <a:lnSpc>
                <a:spcPct val="100000"/>
              </a:lnSpc>
              <a:spcBef>
                <a:spcPts val="1600"/>
              </a:spcBef>
              <a:spcAft>
                <a:spcPts val="0"/>
              </a:spcAft>
              <a:buNone/>
            </a:pPr>
            <a:r>
              <a:rPr lang="en" sz="1400"/>
              <a:t>Focus more regionally rather than finer spatial scales</a:t>
            </a:r>
            <a:endParaRPr sz="1400"/>
          </a:p>
          <a:p>
            <a:pPr marL="0" lvl="0" indent="0" algn="l" rtl="0">
              <a:lnSpc>
                <a:spcPct val="100000"/>
              </a:lnSpc>
              <a:spcBef>
                <a:spcPts val="1600"/>
              </a:spcBef>
              <a:spcAft>
                <a:spcPts val="0"/>
              </a:spcAft>
              <a:buNone/>
            </a:pPr>
            <a:r>
              <a:rPr lang="en" sz="1400"/>
              <a:t>Calculate crop water consumption through models (Blaney-Criddle or CROPWAT)</a:t>
            </a:r>
            <a:endParaRPr sz="1400"/>
          </a:p>
          <a:p>
            <a:pPr marL="0" lvl="0" indent="0" algn="l" rtl="0">
              <a:lnSpc>
                <a:spcPct val="100000"/>
              </a:lnSpc>
              <a:spcBef>
                <a:spcPts val="1600"/>
              </a:spcBef>
              <a:spcAft>
                <a:spcPts val="0"/>
              </a:spcAft>
              <a:buNone/>
            </a:pPr>
            <a:r>
              <a:rPr lang="en" sz="1400"/>
              <a:t>Stress index as ratio of annual water demands to annual water supplies</a:t>
            </a:r>
            <a:endParaRPr sz="1400"/>
          </a:p>
          <a:p>
            <a:pPr marL="0" lvl="0" indent="0" algn="l" rtl="0">
              <a:lnSpc>
                <a:spcPct val="100000"/>
              </a:lnSpc>
              <a:spcBef>
                <a:spcPts val="1600"/>
              </a:spcBef>
              <a:spcAft>
                <a:spcPts val="0"/>
              </a:spcAft>
              <a:buNone/>
            </a:pPr>
            <a:r>
              <a:rPr lang="en" sz="1400"/>
              <a:t>Combine precip, snow melt, rain infiltration, ET, runoff, and base flow</a:t>
            </a:r>
            <a:endParaRPr sz="1400"/>
          </a:p>
          <a:p>
            <a:pPr marL="0" lvl="0" indent="0" algn="l" rtl="0">
              <a:lnSpc>
                <a:spcPct val="100000"/>
              </a:lnSpc>
              <a:spcBef>
                <a:spcPts val="1600"/>
              </a:spcBef>
              <a:spcAft>
                <a:spcPts val="0"/>
              </a:spcAft>
              <a:buNone/>
            </a:pPr>
            <a:r>
              <a:rPr lang="en" sz="1400"/>
              <a:t>Change in stress due to climate change</a:t>
            </a:r>
            <a:endParaRPr sz="1400"/>
          </a:p>
          <a:p>
            <a:pPr marL="0" lvl="0" indent="0" algn="l" rtl="0">
              <a:lnSpc>
                <a:spcPct val="100000"/>
              </a:lnSpc>
              <a:spcBef>
                <a:spcPts val="1600"/>
              </a:spcBef>
              <a:spcAft>
                <a:spcPts val="1600"/>
              </a:spcAft>
              <a:buNone/>
            </a:pP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654" name="Google Shape;654;p53"/>
          <p:cNvSpPr txBox="1">
            <a:spLocks noGrp="1"/>
          </p:cNvSpPr>
          <p:nvPr>
            <p:ph type="title"/>
          </p:nvPr>
        </p:nvSpPr>
        <p:spPr>
          <a:xfrm>
            <a:off x="311700" y="1377100"/>
            <a:ext cx="8520600" cy="13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434343"/>
                </a:solidFill>
              </a:rPr>
              <a:t>Results</a:t>
            </a:r>
            <a:endParaRPr sz="3000">
              <a:solidFill>
                <a:srgbClr val="434343"/>
              </a:solidFill>
            </a:endParaRPr>
          </a:p>
          <a:p>
            <a:pPr marL="0" lvl="0" indent="0" algn="l" rtl="0">
              <a:spcBef>
                <a:spcPts val="0"/>
              </a:spcBef>
              <a:spcAft>
                <a:spcPts val="0"/>
              </a:spcAft>
              <a:buNone/>
            </a:pPr>
            <a:r>
              <a:rPr lang="en">
                <a:solidFill>
                  <a:srgbClr val="000000"/>
                </a:solidFill>
              </a:rPr>
              <a:t>	</a:t>
            </a:r>
            <a:r>
              <a:rPr lang="en" b="1">
                <a:solidFill>
                  <a:srgbClr val="434343"/>
                </a:solidFill>
              </a:rPr>
              <a:t>Objective 1</a:t>
            </a:r>
            <a:endParaRPr b="1">
              <a:solidFill>
                <a:srgbClr val="434343"/>
              </a:solidFill>
            </a:endParaRPr>
          </a:p>
          <a:p>
            <a:pPr marL="457200" lvl="0" indent="457200" algn="l" rtl="0">
              <a:spcBef>
                <a:spcPts val="0"/>
              </a:spcBef>
              <a:spcAft>
                <a:spcPts val="0"/>
              </a:spcAft>
              <a:buNone/>
            </a:pPr>
            <a:r>
              <a:rPr lang="en">
                <a:solidFill>
                  <a:srgbClr val="434343"/>
                </a:solidFill>
              </a:rPr>
              <a:t>Statewide Consumption</a:t>
            </a:r>
            <a:endParaRPr>
              <a:solidFill>
                <a:srgbClr val="434343"/>
              </a:solidFill>
            </a:endParaRPr>
          </a:p>
        </p:txBody>
      </p:sp>
      <p:sp>
        <p:nvSpPr>
          <p:cNvPr id="655" name="Google Shape;655;p53"/>
          <p:cNvSpPr txBox="1"/>
          <p:nvPr/>
        </p:nvSpPr>
        <p:spPr>
          <a:xfrm>
            <a:off x="1159100" y="2914025"/>
            <a:ext cx="32622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Open Sans"/>
                <a:ea typeface="Open Sans"/>
                <a:cs typeface="Open Sans"/>
                <a:sym typeface="Open Sans"/>
              </a:rPr>
              <a:t>Total Volume Approach</a:t>
            </a:r>
            <a:endParaRPr>
              <a:solidFill>
                <a:srgbClr val="434343"/>
              </a:solidFill>
              <a:latin typeface="Open Sans"/>
              <a:ea typeface="Open Sans"/>
              <a:cs typeface="Open Sans"/>
              <a:sym typeface="Open Sans"/>
            </a:endParaRPr>
          </a:p>
          <a:p>
            <a:pPr marL="0" lvl="0" indent="0" algn="l" rtl="0">
              <a:spcBef>
                <a:spcPts val="0"/>
              </a:spcBef>
              <a:spcAft>
                <a:spcPts val="0"/>
              </a:spcAft>
              <a:buNone/>
            </a:pPr>
            <a:r>
              <a:rPr lang="en">
                <a:solidFill>
                  <a:srgbClr val="434343"/>
                </a:solidFill>
                <a:latin typeface="Open Sans"/>
                <a:ea typeface="Open Sans"/>
                <a:cs typeface="Open Sans"/>
                <a:sym typeface="Open Sans"/>
              </a:rPr>
              <a:t>Energy &amp; Non-Energy</a:t>
            </a:r>
            <a:endParaRPr>
              <a:solidFill>
                <a:srgbClr val="434343"/>
              </a:solidFill>
              <a:latin typeface="Open Sans"/>
              <a:ea typeface="Open Sans"/>
              <a:cs typeface="Open Sans"/>
              <a:sym typeface="Open Sans"/>
            </a:endParaRPr>
          </a:p>
        </p:txBody>
      </p:sp>
      <p:sp>
        <p:nvSpPr>
          <p:cNvPr id="656" name="Google Shape;656;p53"/>
          <p:cNvSpPr txBox="1"/>
          <p:nvPr/>
        </p:nvSpPr>
        <p:spPr>
          <a:xfrm>
            <a:off x="57050" y="4762525"/>
            <a:ext cx="7422300" cy="19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Open Sans"/>
                <a:ea typeface="Open Sans"/>
                <a:cs typeface="Open Sans"/>
                <a:sym typeface="Open Sans"/>
              </a:rPr>
              <a:t>Obj 1: How do characterizations of consumptive use differ by sector and scale? </a:t>
            </a:r>
            <a:endParaRPr sz="1200">
              <a:solidFill>
                <a:srgbClr val="434343"/>
              </a:solidFill>
              <a:latin typeface="Open Sans"/>
              <a:ea typeface="Open Sans"/>
              <a:cs typeface="Open Sans"/>
              <a:sym typeface="Open Sans"/>
            </a:endParaRPr>
          </a:p>
        </p:txBody>
      </p:sp>
      <p:cxnSp>
        <p:nvCxnSpPr>
          <p:cNvPr id="657" name="Google Shape;657;p53"/>
          <p:cNvCxnSpPr/>
          <p:nvPr/>
        </p:nvCxnSpPr>
        <p:spPr>
          <a:xfrm rot="10800000" flipH="1">
            <a:off x="0" y="4807975"/>
            <a:ext cx="7887900" cy="12600"/>
          </a:xfrm>
          <a:prstGeom prst="straightConnector1">
            <a:avLst/>
          </a:prstGeom>
          <a:noFill/>
          <a:ln w="9525" cap="flat" cmpd="sng">
            <a:solidFill>
              <a:srgbClr val="275799"/>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663" name="Google Shape;663;p54"/>
          <p:cNvSpPr txBox="1"/>
          <p:nvPr/>
        </p:nvSpPr>
        <p:spPr>
          <a:xfrm>
            <a:off x="0" y="-69900"/>
            <a:ext cx="63150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Statewide energy consumption calculated with total volume approach</a:t>
            </a:r>
            <a:endParaRPr u="sng">
              <a:latin typeface="Open Sans"/>
              <a:ea typeface="Open Sans"/>
              <a:cs typeface="Open Sans"/>
              <a:sym typeface="Open Sans"/>
            </a:endParaRPr>
          </a:p>
        </p:txBody>
      </p:sp>
      <p:sp>
        <p:nvSpPr>
          <p:cNvPr id="664" name="Google Shape;664;p54"/>
          <p:cNvSpPr txBox="1"/>
          <p:nvPr/>
        </p:nvSpPr>
        <p:spPr>
          <a:xfrm>
            <a:off x="6849450" y="1276350"/>
            <a:ext cx="2171700" cy="181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434343"/>
                </a:solidFill>
                <a:latin typeface="Open Sans"/>
                <a:ea typeface="Open Sans"/>
                <a:cs typeface="Open Sans"/>
                <a:sym typeface="Open Sans"/>
              </a:rPr>
              <a:t>Statewide Energy Consumption</a:t>
            </a:r>
            <a:endParaRPr b="1">
              <a:solidFill>
                <a:srgbClr val="434343"/>
              </a:solidFill>
              <a:latin typeface="Open Sans"/>
              <a:ea typeface="Open Sans"/>
              <a:cs typeface="Open Sans"/>
              <a:sym typeface="Open Sans"/>
            </a:endParaRPr>
          </a:p>
          <a:p>
            <a:pPr marL="0" lvl="0" indent="0" algn="ctr" rtl="0">
              <a:spcBef>
                <a:spcPts val="0"/>
              </a:spcBef>
              <a:spcAft>
                <a:spcPts val="0"/>
              </a:spcAft>
              <a:buNone/>
            </a:pPr>
            <a:endParaRPr b="1">
              <a:solidFill>
                <a:srgbClr val="434343"/>
              </a:solidFill>
              <a:latin typeface="Open Sans"/>
              <a:ea typeface="Open Sans"/>
              <a:cs typeface="Open Sans"/>
              <a:sym typeface="Open Sans"/>
            </a:endParaRPr>
          </a:p>
          <a:p>
            <a:pPr marL="0" lvl="0" indent="0" algn="ctr" rtl="0">
              <a:spcBef>
                <a:spcPts val="0"/>
              </a:spcBef>
              <a:spcAft>
                <a:spcPts val="0"/>
              </a:spcAft>
              <a:buNone/>
            </a:pPr>
            <a:endParaRPr b="1">
              <a:solidFill>
                <a:srgbClr val="434343"/>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endParaRPr b="1">
              <a:solidFill>
                <a:srgbClr val="434343"/>
              </a:solidFill>
              <a:latin typeface="Open Sans"/>
              <a:ea typeface="Open Sans"/>
              <a:cs typeface="Open Sans"/>
              <a:sym typeface="Open Sans"/>
            </a:endParaRPr>
          </a:p>
          <a:p>
            <a:pPr marL="0" lvl="0" indent="0" algn="ctr" rtl="0">
              <a:spcBef>
                <a:spcPts val="0"/>
              </a:spcBef>
              <a:spcAft>
                <a:spcPts val="0"/>
              </a:spcAft>
              <a:buNone/>
            </a:pPr>
            <a:r>
              <a:rPr lang="en" b="1">
                <a:solidFill>
                  <a:srgbClr val="434343"/>
                </a:solidFill>
                <a:latin typeface="Open Sans"/>
                <a:ea typeface="Open Sans"/>
                <a:cs typeface="Open Sans"/>
                <a:sym typeface="Open Sans"/>
              </a:rPr>
              <a:t>All Data</a:t>
            </a:r>
            <a:endParaRPr>
              <a:solidFill>
                <a:srgbClr val="434343"/>
              </a:solidFill>
              <a:latin typeface="Open Sans"/>
              <a:ea typeface="Open Sans"/>
              <a:cs typeface="Open Sans"/>
              <a:sym typeface="Open Sans"/>
            </a:endParaRPr>
          </a:p>
          <a:p>
            <a:pPr marL="0" lvl="0" indent="0" algn="ctr" rtl="0">
              <a:spcBef>
                <a:spcPts val="0"/>
              </a:spcBef>
              <a:spcAft>
                <a:spcPts val="0"/>
              </a:spcAft>
              <a:buNone/>
            </a:pPr>
            <a:r>
              <a:rPr lang="en">
                <a:solidFill>
                  <a:srgbClr val="434343"/>
                </a:solidFill>
                <a:latin typeface="Open Sans"/>
                <a:ea typeface="Open Sans"/>
                <a:cs typeface="Open Sans"/>
                <a:sym typeface="Open Sans"/>
              </a:rPr>
              <a:t>4-20%</a:t>
            </a:r>
            <a:endParaRPr>
              <a:solidFill>
                <a:srgbClr val="434343"/>
              </a:solidFill>
              <a:latin typeface="Open Sans"/>
              <a:ea typeface="Open Sans"/>
              <a:cs typeface="Open Sans"/>
              <a:sym typeface="Open Sans"/>
            </a:endParaRPr>
          </a:p>
          <a:p>
            <a:pPr marL="0" lvl="0" indent="0" algn="ctr" rtl="0">
              <a:spcBef>
                <a:spcPts val="0"/>
              </a:spcBef>
              <a:spcAft>
                <a:spcPts val="0"/>
              </a:spcAft>
              <a:buNone/>
            </a:pPr>
            <a:endParaRPr>
              <a:solidFill>
                <a:srgbClr val="434343"/>
              </a:solidFill>
              <a:latin typeface="Open Sans"/>
              <a:ea typeface="Open Sans"/>
              <a:cs typeface="Open Sans"/>
              <a:sym typeface="Open Sans"/>
            </a:endParaRPr>
          </a:p>
          <a:p>
            <a:pPr marL="0" lvl="0" indent="0" algn="ctr" rtl="0">
              <a:spcBef>
                <a:spcPts val="0"/>
              </a:spcBef>
              <a:spcAft>
                <a:spcPts val="0"/>
              </a:spcAft>
              <a:buNone/>
            </a:pPr>
            <a:r>
              <a:rPr lang="en" b="1">
                <a:solidFill>
                  <a:srgbClr val="434343"/>
                </a:solidFill>
                <a:latin typeface="Open Sans"/>
                <a:ea typeface="Open Sans"/>
                <a:cs typeface="Open Sans"/>
                <a:sym typeface="Open Sans"/>
              </a:rPr>
              <a:t>Matched Data</a:t>
            </a:r>
            <a:endParaRPr b="1">
              <a:solidFill>
                <a:srgbClr val="434343"/>
              </a:solidFill>
              <a:latin typeface="Open Sans"/>
              <a:ea typeface="Open Sans"/>
              <a:cs typeface="Open Sans"/>
              <a:sym typeface="Open Sans"/>
            </a:endParaRPr>
          </a:p>
          <a:p>
            <a:pPr marL="0" lvl="0" indent="0" algn="ctr" rtl="0">
              <a:spcBef>
                <a:spcPts val="0"/>
              </a:spcBef>
              <a:spcAft>
                <a:spcPts val="0"/>
              </a:spcAft>
              <a:buNone/>
            </a:pPr>
            <a:r>
              <a:rPr lang="en">
                <a:solidFill>
                  <a:srgbClr val="434343"/>
                </a:solidFill>
                <a:latin typeface="Open Sans"/>
                <a:ea typeface="Open Sans"/>
                <a:cs typeface="Open Sans"/>
                <a:sym typeface="Open Sans"/>
              </a:rPr>
              <a:t>0.4-4%</a:t>
            </a:r>
            <a:endParaRPr>
              <a:solidFill>
                <a:srgbClr val="434343"/>
              </a:solidFill>
              <a:latin typeface="Open Sans"/>
              <a:ea typeface="Open Sans"/>
              <a:cs typeface="Open Sans"/>
              <a:sym typeface="Open Sans"/>
            </a:endParaRPr>
          </a:p>
        </p:txBody>
      </p:sp>
      <p:pic>
        <p:nvPicPr>
          <p:cNvPr id="665" name="Google Shape;665;p54"/>
          <p:cNvPicPr preferRelativeResize="0"/>
          <p:nvPr/>
        </p:nvPicPr>
        <p:blipFill>
          <a:blip r:embed="rId3">
            <a:alphaModFix/>
          </a:blip>
          <a:stretch>
            <a:fillRect/>
          </a:stretch>
        </p:blipFill>
        <p:spPr>
          <a:xfrm>
            <a:off x="0" y="245625"/>
            <a:ext cx="6639700" cy="4543275"/>
          </a:xfrm>
          <a:prstGeom prst="rect">
            <a:avLst/>
          </a:prstGeom>
          <a:noFill/>
          <a:ln>
            <a:noFill/>
          </a:ln>
        </p:spPr>
      </p:pic>
      <p:pic>
        <p:nvPicPr>
          <p:cNvPr id="666" name="Google Shape;666;p54"/>
          <p:cNvPicPr preferRelativeResize="0"/>
          <p:nvPr/>
        </p:nvPicPr>
        <p:blipFill>
          <a:blip r:embed="rId4">
            <a:alphaModFix/>
          </a:blip>
          <a:stretch>
            <a:fillRect/>
          </a:stretch>
        </p:blipFill>
        <p:spPr>
          <a:xfrm>
            <a:off x="7509775" y="1788158"/>
            <a:ext cx="851050" cy="623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672" name="Google Shape;672;p55"/>
          <p:cNvSpPr txBox="1"/>
          <p:nvPr/>
        </p:nvSpPr>
        <p:spPr>
          <a:xfrm>
            <a:off x="6497700" y="1202850"/>
            <a:ext cx="2783400" cy="16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solidFill>
                  <a:srgbClr val="434343"/>
                </a:solidFill>
                <a:latin typeface="Open Sans"/>
                <a:ea typeface="Open Sans"/>
                <a:cs typeface="Open Sans"/>
                <a:sym typeface="Open Sans"/>
              </a:rPr>
              <a:t>Statewide Non-Energy Consumption</a:t>
            </a:r>
            <a:endParaRPr b="1">
              <a:solidFill>
                <a:srgbClr val="434343"/>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endParaRPr b="1">
              <a:solidFill>
                <a:srgbClr val="434343"/>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endParaRPr b="1">
              <a:solidFill>
                <a:srgbClr val="434343"/>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endParaRPr b="1">
              <a:solidFill>
                <a:srgbClr val="43434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b="1">
              <a:solidFill>
                <a:srgbClr val="434343"/>
              </a:solidFill>
              <a:latin typeface="Open Sans"/>
              <a:ea typeface="Open Sans"/>
              <a:cs typeface="Open Sans"/>
              <a:sym typeface="Open Sans"/>
            </a:endParaRPr>
          </a:p>
          <a:p>
            <a:pPr marL="0" lvl="0" indent="0" algn="ctr" rtl="0">
              <a:spcBef>
                <a:spcPts val="0"/>
              </a:spcBef>
              <a:spcAft>
                <a:spcPts val="0"/>
              </a:spcAft>
              <a:buNone/>
            </a:pPr>
            <a:r>
              <a:rPr lang="en" b="1">
                <a:solidFill>
                  <a:srgbClr val="434343"/>
                </a:solidFill>
                <a:latin typeface="Open Sans"/>
                <a:ea typeface="Open Sans"/>
                <a:cs typeface="Open Sans"/>
                <a:sym typeface="Open Sans"/>
              </a:rPr>
              <a:t>All Data</a:t>
            </a:r>
            <a:endParaRPr>
              <a:solidFill>
                <a:srgbClr val="434343"/>
              </a:solidFill>
              <a:latin typeface="Open Sans"/>
              <a:ea typeface="Open Sans"/>
              <a:cs typeface="Open Sans"/>
              <a:sym typeface="Open Sans"/>
            </a:endParaRPr>
          </a:p>
          <a:p>
            <a:pPr marL="0" lvl="0" indent="0" algn="ctr" rtl="0">
              <a:spcBef>
                <a:spcPts val="0"/>
              </a:spcBef>
              <a:spcAft>
                <a:spcPts val="0"/>
              </a:spcAft>
              <a:buNone/>
            </a:pPr>
            <a:r>
              <a:rPr lang="en">
                <a:solidFill>
                  <a:srgbClr val="434343"/>
                </a:solidFill>
                <a:latin typeface="Open Sans"/>
                <a:ea typeface="Open Sans"/>
                <a:cs typeface="Open Sans"/>
                <a:sym typeface="Open Sans"/>
              </a:rPr>
              <a:t>37-51%</a:t>
            </a:r>
            <a:endParaRPr>
              <a:solidFill>
                <a:srgbClr val="434343"/>
              </a:solidFill>
              <a:latin typeface="Open Sans"/>
              <a:ea typeface="Open Sans"/>
              <a:cs typeface="Open Sans"/>
              <a:sym typeface="Open Sans"/>
            </a:endParaRPr>
          </a:p>
          <a:p>
            <a:pPr marL="0" lvl="0" indent="0" algn="ctr" rtl="0">
              <a:spcBef>
                <a:spcPts val="0"/>
              </a:spcBef>
              <a:spcAft>
                <a:spcPts val="0"/>
              </a:spcAft>
              <a:buNone/>
            </a:pPr>
            <a:endParaRPr>
              <a:solidFill>
                <a:srgbClr val="434343"/>
              </a:solidFill>
              <a:latin typeface="Open Sans"/>
              <a:ea typeface="Open Sans"/>
              <a:cs typeface="Open Sans"/>
              <a:sym typeface="Open Sans"/>
            </a:endParaRPr>
          </a:p>
          <a:p>
            <a:pPr marL="0" lvl="0" indent="0" algn="ctr" rtl="0">
              <a:spcBef>
                <a:spcPts val="0"/>
              </a:spcBef>
              <a:spcAft>
                <a:spcPts val="0"/>
              </a:spcAft>
              <a:buNone/>
            </a:pPr>
            <a:r>
              <a:rPr lang="en" b="1">
                <a:solidFill>
                  <a:srgbClr val="434343"/>
                </a:solidFill>
                <a:latin typeface="Open Sans"/>
                <a:ea typeface="Open Sans"/>
                <a:cs typeface="Open Sans"/>
                <a:sym typeface="Open Sans"/>
              </a:rPr>
              <a:t>Matched Data</a:t>
            </a:r>
            <a:endParaRPr b="1">
              <a:solidFill>
                <a:srgbClr val="434343"/>
              </a:solidFill>
              <a:latin typeface="Open Sans"/>
              <a:ea typeface="Open Sans"/>
              <a:cs typeface="Open Sans"/>
              <a:sym typeface="Open Sans"/>
            </a:endParaRPr>
          </a:p>
          <a:p>
            <a:pPr marL="0" lvl="0" indent="0" algn="ctr" rtl="0">
              <a:spcBef>
                <a:spcPts val="0"/>
              </a:spcBef>
              <a:spcAft>
                <a:spcPts val="0"/>
              </a:spcAft>
              <a:buNone/>
            </a:pPr>
            <a:r>
              <a:rPr lang="en">
                <a:solidFill>
                  <a:srgbClr val="434343"/>
                </a:solidFill>
                <a:latin typeface="Open Sans"/>
                <a:ea typeface="Open Sans"/>
                <a:cs typeface="Open Sans"/>
                <a:sym typeface="Open Sans"/>
              </a:rPr>
              <a:t>28-33%</a:t>
            </a:r>
            <a:endParaRPr>
              <a:solidFill>
                <a:srgbClr val="434343"/>
              </a:solidFill>
              <a:latin typeface="Open Sans"/>
              <a:ea typeface="Open Sans"/>
              <a:cs typeface="Open Sans"/>
              <a:sym typeface="Open Sans"/>
            </a:endParaRPr>
          </a:p>
        </p:txBody>
      </p:sp>
      <p:sp>
        <p:nvSpPr>
          <p:cNvPr id="673" name="Google Shape;673;p55"/>
          <p:cNvSpPr txBox="1"/>
          <p:nvPr/>
        </p:nvSpPr>
        <p:spPr>
          <a:xfrm>
            <a:off x="-75" y="-95250"/>
            <a:ext cx="6723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Statewide non-energy consumption calculated with total volume approach</a:t>
            </a:r>
            <a:endParaRPr u="sng">
              <a:latin typeface="Open Sans"/>
              <a:ea typeface="Open Sans"/>
              <a:cs typeface="Open Sans"/>
              <a:sym typeface="Open Sans"/>
            </a:endParaRPr>
          </a:p>
        </p:txBody>
      </p:sp>
      <p:pic>
        <p:nvPicPr>
          <p:cNvPr id="674" name="Google Shape;674;p55"/>
          <p:cNvPicPr preferRelativeResize="0"/>
          <p:nvPr/>
        </p:nvPicPr>
        <p:blipFill>
          <a:blip r:embed="rId3">
            <a:alphaModFix/>
          </a:blip>
          <a:stretch>
            <a:fillRect/>
          </a:stretch>
        </p:blipFill>
        <p:spPr>
          <a:xfrm>
            <a:off x="0" y="236700"/>
            <a:ext cx="6600826" cy="4527725"/>
          </a:xfrm>
          <a:prstGeom prst="rect">
            <a:avLst/>
          </a:prstGeom>
          <a:noFill/>
          <a:ln>
            <a:noFill/>
          </a:ln>
        </p:spPr>
      </p:pic>
      <p:pic>
        <p:nvPicPr>
          <p:cNvPr id="675" name="Google Shape;675;p55"/>
          <p:cNvPicPr preferRelativeResize="0"/>
          <p:nvPr/>
        </p:nvPicPr>
        <p:blipFill>
          <a:blip r:embed="rId4">
            <a:alphaModFix/>
          </a:blip>
          <a:stretch>
            <a:fillRect/>
          </a:stretch>
        </p:blipFill>
        <p:spPr>
          <a:xfrm>
            <a:off x="7615050" y="1779461"/>
            <a:ext cx="548700" cy="6320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681" name="Google Shape;681;p56"/>
          <p:cNvSpPr txBox="1"/>
          <p:nvPr/>
        </p:nvSpPr>
        <p:spPr>
          <a:xfrm>
            <a:off x="1159100" y="2914025"/>
            <a:ext cx="32622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Total Volume Approach</a:t>
            </a:r>
            <a:endParaRPr>
              <a:solidFill>
                <a:srgbClr val="43434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Non-Energy Sectors</a:t>
            </a:r>
            <a:endParaRPr>
              <a:solidFill>
                <a:srgbClr val="434343"/>
              </a:solidFill>
              <a:latin typeface="Open Sans"/>
              <a:ea typeface="Open Sans"/>
              <a:cs typeface="Open Sans"/>
              <a:sym typeface="Open Sans"/>
            </a:endParaRPr>
          </a:p>
        </p:txBody>
      </p:sp>
      <p:sp>
        <p:nvSpPr>
          <p:cNvPr id="682" name="Google Shape;682;p56"/>
          <p:cNvSpPr txBox="1">
            <a:spLocks noGrp="1"/>
          </p:cNvSpPr>
          <p:nvPr>
            <p:ph type="title"/>
          </p:nvPr>
        </p:nvSpPr>
        <p:spPr>
          <a:xfrm>
            <a:off x="311700" y="1377100"/>
            <a:ext cx="8520600" cy="13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434343"/>
                </a:solidFill>
              </a:rPr>
              <a:t>Results</a:t>
            </a:r>
            <a:endParaRPr sz="3000">
              <a:solidFill>
                <a:srgbClr val="434343"/>
              </a:solidFill>
            </a:endParaRPr>
          </a:p>
          <a:p>
            <a:pPr marL="0" lvl="0" indent="0" algn="l" rtl="0">
              <a:spcBef>
                <a:spcPts val="0"/>
              </a:spcBef>
              <a:spcAft>
                <a:spcPts val="0"/>
              </a:spcAft>
              <a:buNone/>
            </a:pPr>
            <a:r>
              <a:rPr lang="en">
                <a:solidFill>
                  <a:srgbClr val="000000"/>
                </a:solidFill>
              </a:rPr>
              <a:t>	</a:t>
            </a:r>
            <a:r>
              <a:rPr lang="en" b="1">
                <a:solidFill>
                  <a:srgbClr val="434343"/>
                </a:solidFill>
              </a:rPr>
              <a:t>Objective 1</a:t>
            </a:r>
            <a:endParaRPr b="1">
              <a:solidFill>
                <a:srgbClr val="434343"/>
              </a:solidFill>
            </a:endParaRPr>
          </a:p>
          <a:p>
            <a:pPr marL="457200" lvl="0" indent="457200" algn="l" rtl="0">
              <a:spcBef>
                <a:spcPts val="0"/>
              </a:spcBef>
              <a:spcAft>
                <a:spcPts val="0"/>
              </a:spcAft>
              <a:buNone/>
            </a:pPr>
            <a:r>
              <a:rPr lang="en">
                <a:solidFill>
                  <a:srgbClr val="434343"/>
                </a:solidFill>
              </a:rPr>
              <a:t>Watershed and County Consumption</a:t>
            </a:r>
            <a:endParaRPr>
              <a:solidFill>
                <a:srgbClr val="434343"/>
              </a:solidFill>
            </a:endParaRPr>
          </a:p>
        </p:txBody>
      </p:sp>
      <p:sp>
        <p:nvSpPr>
          <p:cNvPr id="683" name="Google Shape;683;p56"/>
          <p:cNvSpPr txBox="1"/>
          <p:nvPr/>
        </p:nvSpPr>
        <p:spPr>
          <a:xfrm>
            <a:off x="57050" y="4762525"/>
            <a:ext cx="7422300" cy="19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Open Sans"/>
                <a:ea typeface="Open Sans"/>
                <a:cs typeface="Open Sans"/>
                <a:sym typeface="Open Sans"/>
              </a:rPr>
              <a:t>Obj 1: How do characterizations of consumptive use differ by sector and scale? </a:t>
            </a:r>
            <a:endParaRPr sz="1200">
              <a:solidFill>
                <a:srgbClr val="434343"/>
              </a:solidFill>
              <a:latin typeface="Open Sans"/>
              <a:ea typeface="Open Sans"/>
              <a:cs typeface="Open Sans"/>
              <a:sym typeface="Open Sans"/>
            </a:endParaRPr>
          </a:p>
        </p:txBody>
      </p:sp>
      <p:cxnSp>
        <p:nvCxnSpPr>
          <p:cNvPr id="684" name="Google Shape;684;p56"/>
          <p:cNvCxnSpPr/>
          <p:nvPr/>
        </p:nvCxnSpPr>
        <p:spPr>
          <a:xfrm rot="10800000" flipH="1">
            <a:off x="0" y="4807975"/>
            <a:ext cx="7887900" cy="12600"/>
          </a:xfrm>
          <a:prstGeom prst="straightConnector1">
            <a:avLst/>
          </a:prstGeom>
          <a:noFill/>
          <a:ln w="9525" cap="flat" cmpd="sng">
            <a:solidFill>
              <a:srgbClr val="275799"/>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9"/>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Water-Use Data and Research Program</a:t>
            </a:r>
            <a:endParaRPr/>
          </a:p>
        </p:txBody>
      </p:sp>
      <p:pic>
        <p:nvPicPr>
          <p:cNvPr id="268" name="Google Shape;268;p39"/>
          <p:cNvPicPr preferRelativeResize="0"/>
          <p:nvPr/>
        </p:nvPicPr>
        <p:blipFill>
          <a:blip r:embed="rId3">
            <a:alphaModFix/>
          </a:blip>
          <a:stretch>
            <a:fillRect/>
          </a:stretch>
        </p:blipFill>
        <p:spPr>
          <a:xfrm>
            <a:off x="1172216" y="1250522"/>
            <a:ext cx="1857494" cy="849787"/>
          </a:xfrm>
          <a:prstGeom prst="rect">
            <a:avLst/>
          </a:prstGeom>
          <a:noFill/>
          <a:ln>
            <a:noFill/>
          </a:ln>
        </p:spPr>
      </p:pic>
      <p:pic>
        <p:nvPicPr>
          <p:cNvPr id="269" name="Google Shape;269;p39"/>
          <p:cNvPicPr preferRelativeResize="0"/>
          <p:nvPr/>
        </p:nvPicPr>
        <p:blipFill>
          <a:blip r:embed="rId4">
            <a:alphaModFix/>
          </a:blip>
          <a:stretch>
            <a:fillRect/>
          </a:stretch>
        </p:blipFill>
        <p:spPr>
          <a:xfrm>
            <a:off x="6167194" y="1314098"/>
            <a:ext cx="1694269" cy="800564"/>
          </a:xfrm>
          <a:prstGeom prst="rect">
            <a:avLst/>
          </a:prstGeom>
          <a:noFill/>
          <a:ln>
            <a:noFill/>
          </a:ln>
        </p:spPr>
      </p:pic>
      <p:sp>
        <p:nvSpPr>
          <p:cNvPr id="270" name="Google Shape;270;p39"/>
          <p:cNvSpPr/>
          <p:nvPr/>
        </p:nvSpPr>
        <p:spPr>
          <a:xfrm>
            <a:off x="3268331" y="1691025"/>
            <a:ext cx="548700" cy="58200"/>
          </a:xfrm>
          <a:prstGeom prst="roundRect">
            <a:avLst>
              <a:gd name="adj" fmla="val 50000"/>
            </a:avLst>
          </a:prstGeom>
          <a:solidFill>
            <a:srgbClr val="004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39"/>
          <p:cNvGrpSpPr/>
          <p:nvPr/>
        </p:nvGrpSpPr>
        <p:grpSpPr>
          <a:xfrm>
            <a:off x="892324" y="2504203"/>
            <a:ext cx="2349289" cy="1166859"/>
            <a:chOff x="174401" y="2899639"/>
            <a:chExt cx="2124900" cy="922710"/>
          </a:xfrm>
        </p:grpSpPr>
        <p:sp>
          <p:nvSpPr>
            <p:cNvPr id="272" name="Google Shape;272;p39"/>
            <p:cNvSpPr txBox="1"/>
            <p:nvPr/>
          </p:nvSpPr>
          <p:spPr>
            <a:xfrm>
              <a:off x="297434" y="2899639"/>
              <a:ext cx="1915500" cy="508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a:solidFill>
                    <a:srgbClr val="007150"/>
                  </a:solidFill>
                  <a:latin typeface="Open Sans"/>
                  <a:ea typeface="Open Sans"/>
                  <a:cs typeface="Open Sans"/>
                  <a:sym typeface="Open Sans"/>
                </a:rPr>
                <a:t>Water Availability &amp; Use Science Program</a:t>
              </a:r>
              <a:endParaRPr b="1">
                <a:solidFill>
                  <a:srgbClr val="007150"/>
                </a:solidFill>
                <a:latin typeface="Open Sans"/>
                <a:ea typeface="Open Sans"/>
                <a:cs typeface="Open Sans"/>
                <a:sym typeface="Open Sans"/>
              </a:endParaRPr>
            </a:p>
          </p:txBody>
        </p:sp>
        <p:sp>
          <p:nvSpPr>
            <p:cNvPr id="273" name="Google Shape;273;p39"/>
            <p:cNvSpPr txBox="1"/>
            <p:nvPr/>
          </p:nvSpPr>
          <p:spPr>
            <a:xfrm>
              <a:off x="174401" y="3452150"/>
              <a:ext cx="2124900" cy="370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rgbClr val="434343"/>
                  </a:solidFill>
                  <a:latin typeface="Open Sans"/>
                  <a:ea typeface="Open Sans"/>
                  <a:cs typeface="Open Sans"/>
                  <a:sym typeface="Open Sans"/>
                </a:rPr>
                <a:t>Provide assessment of the water resources of the U.S.</a:t>
              </a:r>
              <a:endParaRPr sz="1200">
                <a:solidFill>
                  <a:srgbClr val="434343"/>
                </a:solidFill>
                <a:latin typeface="Open Sans"/>
                <a:ea typeface="Open Sans"/>
                <a:cs typeface="Open Sans"/>
                <a:sym typeface="Open Sans"/>
              </a:endParaRPr>
            </a:p>
          </p:txBody>
        </p:sp>
      </p:grpSp>
      <p:grpSp>
        <p:nvGrpSpPr>
          <p:cNvPr id="274" name="Google Shape;274;p39"/>
          <p:cNvGrpSpPr/>
          <p:nvPr/>
        </p:nvGrpSpPr>
        <p:grpSpPr>
          <a:xfrm>
            <a:off x="3338988" y="2504256"/>
            <a:ext cx="2556589" cy="1166751"/>
            <a:chOff x="4519545" y="2955020"/>
            <a:chExt cx="2312400" cy="922625"/>
          </a:xfrm>
        </p:grpSpPr>
        <p:sp>
          <p:nvSpPr>
            <p:cNvPr id="275" name="Google Shape;275;p39"/>
            <p:cNvSpPr txBox="1"/>
            <p:nvPr/>
          </p:nvSpPr>
          <p:spPr>
            <a:xfrm>
              <a:off x="4790777" y="2955020"/>
              <a:ext cx="1709100" cy="508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a:solidFill>
                    <a:srgbClr val="007150"/>
                  </a:solidFill>
                  <a:latin typeface="Open Sans"/>
                  <a:ea typeface="Open Sans"/>
                  <a:cs typeface="Open Sans"/>
                  <a:sym typeface="Open Sans"/>
                </a:rPr>
                <a:t>Water Use Data &amp; Research Program</a:t>
              </a:r>
              <a:endParaRPr b="1">
                <a:solidFill>
                  <a:srgbClr val="007150"/>
                </a:solidFill>
                <a:latin typeface="Open Sans"/>
                <a:ea typeface="Open Sans"/>
                <a:cs typeface="Open Sans"/>
                <a:sym typeface="Open Sans"/>
              </a:endParaRPr>
            </a:p>
          </p:txBody>
        </p:sp>
        <p:sp>
          <p:nvSpPr>
            <p:cNvPr id="276" name="Google Shape;276;p39"/>
            <p:cNvSpPr txBox="1"/>
            <p:nvPr/>
          </p:nvSpPr>
          <p:spPr>
            <a:xfrm>
              <a:off x="4519545" y="3509544"/>
              <a:ext cx="2312400" cy="368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rgbClr val="434343"/>
                  </a:solidFill>
                  <a:latin typeface="Open Sans"/>
                  <a:ea typeface="Open Sans"/>
                  <a:cs typeface="Open Sans"/>
                  <a:sym typeface="Open Sans"/>
                </a:rPr>
                <a:t>Support state water resource agencies in collecting and reporting water use data</a:t>
              </a:r>
              <a:endParaRPr sz="1200">
                <a:solidFill>
                  <a:srgbClr val="434343"/>
                </a:solidFill>
                <a:latin typeface="Open Sans"/>
                <a:ea typeface="Open Sans"/>
                <a:cs typeface="Open Sans"/>
                <a:sym typeface="Open Sans"/>
              </a:endParaRPr>
            </a:p>
          </p:txBody>
        </p:sp>
      </p:grpSp>
      <p:grpSp>
        <p:nvGrpSpPr>
          <p:cNvPr id="277" name="Google Shape;277;p39"/>
          <p:cNvGrpSpPr/>
          <p:nvPr/>
        </p:nvGrpSpPr>
        <p:grpSpPr>
          <a:xfrm>
            <a:off x="5984974" y="2495858"/>
            <a:ext cx="2266701" cy="1397120"/>
            <a:chOff x="4780407" y="2660927"/>
            <a:chExt cx="2050200" cy="1104792"/>
          </a:xfrm>
        </p:grpSpPr>
        <p:sp>
          <p:nvSpPr>
            <p:cNvPr id="278" name="Google Shape;278;p39"/>
            <p:cNvSpPr txBox="1"/>
            <p:nvPr/>
          </p:nvSpPr>
          <p:spPr>
            <a:xfrm>
              <a:off x="4847757" y="2660927"/>
              <a:ext cx="1915500" cy="513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a:solidFill>
                    <a:srgbClr val="00467A"/>
                  </a:solidFill>
                  <a:latin typeface="Open Sans"/>
                  <a:ea typeface="Open Sans"/>
                  <a:cs typeface="Open Sans"/>
                  <a:sym typeface="Open Sans"/>
                </a:rPr>
                <a:t>Office of </a:t>
              </a:r>
              <a:endParaRPr b="1">
                <a:solidFill>
                  <a:srgbClr val="00467A"/>
                </a:solidFill>
                <a:latin typeface="Open Sans"/>
                <a:ea typeface="Open Sans"/>
                <a:cs typeface="Open Sans"/>
                <a:sym typeface="Open Sans"/>
              </a:endParaRPr>
            </a:p>
            <a:p>
              <a:pPr marL="0" lvl="0" indent="0" algn="ctr" rtl="0">
                <a:lnSpc>
                  <a:spcPct val="115000"/>
                </a:lnSpc>
                <a:spcBef>
                  <a:spcPts val="0"/>
                </a:spcBef>
                <a:spcAft>
                  <a:spcPts val="0"/>
                </a:spcAft>
                <a:buNone/>
              </a:pPr>
              <a:r>
                <a:rPr lang="en" b="1">
                  <a:solidFill>
                    <a:srgbClr val="00467A"/>
                  </a:solidFill>
                  <a:latin typeface="Open Sans"/>
                  <a:ea typeface="Open Sans"/>
                  <a:cs typeface="Open Sans"/>
                  <a:sym typeface="Open Sans"/>
                </a:rPr>
                <a:t>Water Supply</a:t>
              </a:r>
              <a:endParaRPr b="1">
                <a:solidFill>
                  <a:srgbClr val="00467A"/>
                </a:solidFill>
                <a:latin typeface="Open Sans"/>
                <a:ea typeface="Open Sans"/>
                <a:cs typeface="Open Sans"/>
                <a:sym typeface="Open Sans"/>
              </a:endParaRPr>
            </a:p>
          </p:txBody>
        </p:sp>
        <p:sp>
          <p:nvSpPr>
            <p:cNvPr id="279" name="Google Shape;279;p39"/>
            <p:cNvSpPr txBox="1"/>
            <p:nvPr/>
          </p:nvSpPr>
          <p:spPr>
            <a:xfrm>
              <a:off x="4780407" y="3221519"/>
              <a:ext cx="2050200" cy="54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rgbClr val="434343"/>
                  </a:solidFill>
                  <a:latin typeface="Open Sans"/>
                  <a:ea typeface="Open Sans"/>
                  <a:cs typeface="Open Sans"/>
                  <a:sym typeface="Open Sans"/>
                </a:rPr>
                <a:t>Collects and analyzes state water use data. Directs water supply management and planning</a:t>
              </a:r>
              <a:endParaRPr sz="1200">
                <a:solidFill>
                  <a:srgbClr val="434343"/>
                </a:solidFill>
                <a:latin typeface="Open Sans"/>
                <a:ea typeface="Open Sans"/>
                <a:cs typeface="Open Sans"/>
                <a:sym typeface="Open Sans"/>
              </a:endParaRPr>
            </a:p>
          </p:txBody>
        </p:sp>
      </p:grpSp>
      <p:sp>
        <p:nvSpPr>
          <p:cNvPr id="280" name="Google Shape;280;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sp>
        <p:nvSpPr>
          <p:cNvPr id="281" name="Google Shape;281;p39"/>
          <p:cNvSpPr/>
          <p:nvPr/>
        </p:nvSpPr>
        <p:spPr>
          <a:xfrm>
            <a:off x="5516231" y="1691025"/>
            <a:ext cx="548700" cy="58200"/>
          </a:xfrm>
          <a:prstGeom prst="roundRect">
            <a:avLst>
              <a:gd name="adj" fmla="val 50000"/>
            </a:avLst>
          </a:prstGeom>
          <a:solidFill>
            <a:srgbClr val="004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2" name="Google Shape;282;p39"/>
          <p:cNvPicPr preferRelativeResize="0"/>
          <p:nvPr/>
        </p:nvPicPr>
        <p:blipFill>
          <a:blip r:embed="rId5">
            <a:alphaModFix/>
          </a:blip>
          <a:stretch>
            <a:fillRect/>
          </a:stretch>
        </p:blipFill>
        <p:spPr>
          <a:xfrm>
            <a:off x="4161077" y="1151813"/>
            <a:ext cx="1011100" cy="1047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690" name="Google Shape;690;p57"/>
          <p:cNvPicPr preferRelativeResize="0"/>
          <p:nvPr/>
        </p:nvPicPr>
        <p:blipFill rotWithShape="1">
          <a:blip r:embed="rId3">
            <a:alphaModFix/>
          </a:blip>
          <a:srcRect l="-1339" r="1339"/>
          <a:stretch/>
        </p:blipFill>
        <p:spPr>
          <a:xfrm>
            <a:off x="0" y="392538"/>
            <a:ext cx="8512177" cy="4358417"/>
          </a:xfrm>
          <a:prstGeom prst="rect">
            <a:avLst/>
          </a:prstGeom>
          <a:noFill/>
          <a:ln>
            <a:noFill/>
          </a:ln>
        </p:spPr>
      </p:pic>
      <p:sp>
        <p:nvSpPr>
          <p:cNvPr id="691" name="Google Shape;691;p57"/>
          <p:cNvSpPr txBox="1"/>
          <p:nvPr/>
        </p:nvSpPr>
        <p:spPr>
          <a:xfrm>
            <a:off x="0" y="0"/>
            <a:ext cx="63150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Errors that were masked at coarser scales are now revealed </a:t>
            </a:r>
            <a:endParaRPr u="sng">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697" name="Google Shape;697;p58"/>
          <p:cNvSpPr txBox="1"/>
          <p:nvPr/>
        </p:nvSpPr>
        <p:spPr>
          <a:xfrm>
            <a:off x="1159100" y="2914025"/>
            <a:ext cx="32622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Open Sans"/>
                <a:ea typeface="Open Sans"/>
                <a:cs typeface="Open Sans"/>
                <a:sym typeface="Open Sans"/>
              </a:rPr>
              <a:t>Median Facility Approach</a:t>
            </a:r>
            <a:endParaRPr>
              <a:solidFill>
                <a:srgbClr val="434343"/>
              </a:solidFill>
              <a:latin typeface="Open Sans"/>
              <a:ea typeface="Open Sans"/>
              <a:cs typeface="Open Sans"/>
              <a:sym typeface="Open Sans"/>
            </a:endParaRPr>
          </a:p>
          <a:p>
            <a:pPr marL="0" lvl="0" indent="0" algn="l" rtl="0">
              <a:spcBef>
                <a:spcPts val="0"/>
              </a:spcBef>
              <a:spcAft>
                <a:spcPts val="0"/>
              </a:spcAft>
              <a:buNone/>
            </a:pPr>
            <a:r>
              <a:rPr lang="en">
                <a:solidFill>
                  <a:srgbClr val="434343"/>
                </a:solidFill>
                <a:latin typeface="Open Sans"/>
                <a:ea typeface="Open Sans"/>
                <a:cs typeface="Open Sans"/>
                <a:sym typeface="Open Sans"/>
              </a:rPr>
              <a:t>Energy &amp; Non-Energy</a:t>
            </a:r>
            <a:endParaRPr>
              <a:solidFill>
                <a:srgbClr val="434343"/>
              </a:solidFill>
              <a:latin typeface="Open Sans"/>
              <a:ea typeface="Open Sans"/>
              <a:cs typeface="Open Sans"/>
              <a:sym typeface="Open Sans"/>
            </a:endParaRPr>
          </a:p>
        </p:txBody>
      </p:sp>
      <p:sp>
        <p:nvSpPr>
          <p:cNvPr id="698" name="Google Shape;698;p58"/>
          <p:cNvSpPr txBox="1">
            <a:spLocks noGrp="1"/>
          </p:cNvSpPr>
          <p:nvPr>
            <p:ph type="title"/>
          </p:nvPr>
        </p:nvSpPr>
        <p:spPr>
          <a:xfrm>
            <a:off x="311700" y="1377100"/>
            <a:ext cx="8520600" cy="13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434343"/>
                </a:solidFill>
              </a:rPr>
              <a:t>Results</a:t>
            </a:r>
            <a:endParaRPr sz="3000">
              <a:solidFill>
                <a:srgbClr val="434343"/>
              </a:solidFill>
            </a:endParaRPr>
          </a:p>
          <a:p>
            <a:pPr marL="0" lvl="0" indent="0" algn="l" rtl="0">
              <a:spcBef>
                <a:spcPts val="0"/>
              </a:spcBef>
              <a:spcAft>
                <a:spcPts val="0"/>
              </a:spcAft>
              <a:buNone/>
            </a:pPr>
            <a:r>
              <a:rPr lang="en">
                <a:solidFill>
                  <a:srgbClr val="000000"/>
                </a:solidFill>
              </a:rPr>
              <a:t>	</a:t>
            </a:r>
            <a:r>
              <a:rPr lang="en" b="1">
                <a:solidFill>
                  <a:srgbClr val="434343"/>
                </a:solidFill>
              </a:rPr>
              <a:t>Objective 1</a:t>
            </a:r>
            <a:endParaRPr b="1">
              <a:solidFill>
                <a:srgbClr val="434343"/>
              </a:solidFill>
            </a:endParaRPr>
          </a:p>
          <a:p>
            <a:pPr marL="457200" lvl="0" indent="457200" algn="l" rtl="0">
              <a:spcBef>
                <a:spcPts val="0"/>
              </a:spcBef>
              <a:spcAft>
                <a:spcPts val="0"/>
              </a:spcAft>
              <a:buNone/>
            </a:pPr>
            <a:r>
              <a:rPr lang="en">
                <a:solidFill>
                  <a:srgbClr val="434343"/>
                </a:solidFill>
              </a:rPr>
              <a:t>Facility Level Consumption</a:t>
            </a:r>
            <a:endParaRPr>
              <a:solidFill>
                <a:srgbClr val="434343"/>
              </a:solidFill>
            </a:endParaRPr>
          </a:p>
        </p:txBody>
      </p:sp>
      <p:sp>
        <p:nvSpPr>
          <p:cNvPr id="699" name="Google Shape;699;p58"/>
          <p:cNvSpPr txBox="1"/>
          <p:nvPr/>
        </p:nvSpPr>
        <p:spPr>
          <a:xfrm>
            <a:off x="57050" y="4762525"/>
            <a:ext cx="7422300" cy="19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Open Sans"/>
                <a:ea typeface="Open Sans"/>
                <a:cs typeface="Open Sans"/>
                <a:sym typeface="Open Sans"/>
              </a:rPr>
              <a:t>Obj 1: How do characterizations of consumptive use differ by sector and scale? </a:t>
            </a:r>
            <a:endParaRPr sz="1200">
              <a:solidFill>
                <a:srgbClr val="434343"/>
              </a:solidFill>
              <a:latin typeface="Open Sans"/>
              <a:ea typeface="Open Sans"/>
              <a:cs typeface="Open Sans"/>
              <a:sym typeface="Open Sans"/>
            </a:endParaRPr>
          </a:p>
        </p:txBody>
      </p:sp>
      <p:cxnSp>
        <p:nvCxnSpPr>
          <p:cNvPr id="700" name="Google Shape;700;p58"/>
          <p:cNvCxnSpPr/>
          <p:nvPr/>
        </p:nvCxnSpPr>
        <p:spPr>
          <a:xfrm rot="10800000" flipH="1">
            <a:off x="0" y="4807975"/>
            <a:ext cx="7887900" cy="12600"/>
          </a:xfrm>
          <a:prstGeom prst="straightConnector1">
            <a:avLst/>
          </a:prstGeom>
          <a:noFill/>
          <a:ln w="9525" cap="flat" cmpd="sng">
            <a:solidFill>
              <a:srgbClr val="275799"/>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706" name="Google Shape;706;p59"/>
          <p:cNvPicPr preferRelativeResize="0"/>
          <p:nvPr/>
        </p:nvPicPr>
        <p:blipFill>
          <a:blip r:embed="rId3">
            <a:alphaModFix/>
          </a:blip>
          <a:stretch>
            <a:fillRect/>
          </a:stretch>
        </p:blipFill>
        <p:spPr>
          <a:xfrm>
            <a:off x="0" y="1341150"/>
            <a:ext cx="6344350" cy="2989875"/>
          </a:xfrm>
          <a:prstGeom prst="rect">
            <a:avLst/>
          </a:prstGeom>
          <a:noFill/>
          <a:ln>
            <a:noFill/>
          </a:ln>
        </p:spPr>
      </p:pic>
      <p:sp>
        <p:nvSpPr>
          <p:cNvPr id="707" name="Google Shape;707;p59"/>
          <p:cNvSpPr txBox="1"/>
          <p:nvPr/>
        </p:nvSpPr>
        <p:spPr>
          <a:xfrm>
            <a:off x="1068225" y="717613"/>
            <a:ext cx="44100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Open Sans"/>
                <a:ea typeface="Open Sans"/>
                <a:cs typeface="Open Sans"/>
                <a:sym typeface="Open Sans"/>
              </a:rPr>
              <a:t>Distribution of Reported Consumption Across Facilities</a:t>
            </a:r>
            <a:endParaRPr sz="1200" b="1">
              <a:latin typeface="Open Sans"/>
              <a:ea typeface="Open Sans"/>
              <a:cs typeface="Open Sans"/>
              <a:sym typeface="Open Sans"/>
            </a:endParaRPr>
          </a:p>
        </p:txBody>
      </p:sp>
      <p:sp>
        <p:nvSpPr>
          <p:cNvPr id="708" name="Google Shape;708;p59"/>
          <p:cNvSpPr txBox="1"/>
          <p:nvPr/>
        </p:nvSpPr>
        <p:spPr>
          <a:xfrm>
            <a:off x="4195921" y="2886013"/>
            <a:ext cx="1489800" cy="5415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434343"/>
                </a:solidFill>
                <a:latin typeface="Open Sans"/>
                <a:ea typeface="Open Sans"/>
                <a:cs typeface="Open Sans"/>
                <a:sym typeface="Open Sans"/>
              </a:rPr>
              <a:t>Non-Energy </a:t>
            </a:r>
            <a:endParaRPr b="1">
              <a:solidFill>
                <a:srgbClr val="434343"/>
              </a:solidFill>
              <a:latin typeface="Open Sans"/>
              <a:ea typeface="Open Sans"/>
              <a:cs typeface="Open Sans"/>
              <a:sym typeface="Open Sans"/>
            </a:endParaRPr>
          </a:p>
          <a:p>
            <a:pPr marL="0" lvl="0" indent="0" algn="ctr" rtl="0">
              <a:spcBef>
                <a:spcPts val="0"/>
              </a:spcBef>
              <a:spcAft>
                <a:spcPts val="0"/>
              </a:spcAft>
              <a:buNone/>
            </a:pPr>
            <a:r>
              <a:rPr lang="en">
                <a:solidFill>
                  <a:srgbClr val="434343"/>
                </a:solidFill>
                <a:latin typeface="Open Sans"/>
                <a:ea typeface="Open Sans"/>
                <a:cs typeface="Open Sans"/>
                <a:sym typeface="Open Sans"/>
              </a:rPr>
              <a:t>0.0-71%</a:t>
            </a:r>
            <a:endParaRPr>
              <a:solidFill>
                <a:srgbClr val="434343"/>
              </a:solidFill>
              <a:latin typeface="Open Sans"/>
              <a:ea typeface="Open Sans"/>
              <a:cs typeface="Open Sans"/>
              <a:sym typeface="Open Sans"/>
            </a:endParaRPr>
          </a:p>
        </p:txBody>
      </p:sp>
      <p:sp>
        <p:nvSpPr>
          <p:cNvPr id="709" name="Google Shape;709;p59"/>
          <p:cNvSpPr txBox="1"/>
          <p:nvPr/>
        </p:nvSpPr>
        <p:spPr>
          <a:xfrm>
            <a:off x="6344338" y="1678600"/>
            <a:ext cx="1552200" cy="138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u="sng">
                <a:solidFill>
                  <a:srgbClr val="434343"/>
                </a:solidFill>
                <a:latin typeface="Open Sans"/>
                <a:ea typeface="Open Sans"/>
                <a:cs typeface="Open Sans"/>
                <a:sym typeface="Open Sans"/>
              </a:rPr>
              <a:t>Facility Level</a:t>
            </a:r>
            <a:r>
              <a:rPr lang="en" b="1">
                <a:solidFill>
                  <a:srgbClr val="434343"/>
                </a:solidFill>
                <a:latin typeface="Open Sans"/>
                <a:ea typeface="Open Sans"/>
                <a:cs typeface="Open Sans"/>
                <a:sym typeface="Open Sans"/>
              </a:rPr>
              <a:t> </a:t>
            </a:r>
            <a:endParaRPr b="1">
              <a:solidFill>
                <a:srgbClr val="434343"/>
              </a:solidFill>
              <a:latin typeface="Open Sans"/>
              <a:ea typeface="Open Sans"/>
              <a:cs typeface="Open Sans"/>
              <a:sym typeface="Open Sans"/>
            </a:endParaRPr>
          </a:p>
          <a:p>
            <a:pPr marL="0" lvl="0" indent="0" algn="ctr" rtl="0">
              <a:spcBef>
                <a:spcPts val="0"/>
              </a:spcBef>
              <a:spcAft>
                <a:spcPts val="0"/>
              </a:spcAft>
              <a:buNone/>
            </a:pPr>
            <a:endParaRPr b="1">
              <a:solidFill>
                <a:srgbClr val="434343"/>
              </a:solidFill>
              <a:latin typeface="Open Sans"/>
              <a:ea typeface="Open Sans"/>
              <a:cs typeface="Open Sans"/>
              <a:sym typeface="Open Sans"/>
            </a:endParaRPr>
          </a:p>
          <a:p>
            <a:pPr marL="0" lvl="0" indent="0" algn="ctr" rtl="0">
              <a:spcBef>
                <a:spcPts val="0"/>
              </a:spcBef>
              <a:spcAft>
                <a:spcPts val="0"/>
              </a:spcAft>
              <a:buNone/>
            </a:pPr>
            <a:r>
              <a:rPr lang="en" b="1">
                <a:solidFill>
                  <a:srgbClr val="434343"/>
                </a:solidFill>
                <a:latin typeface="Open Sans"/>
                <a:ea typeface="Open Sans"/>
                <a:cs typeface="Open Sans"/>
                <a:sym typeface="Open Sans"/>
              </a:rPr>
              <a:t>Energy</a:t>
            </a:r>
            <a:endParaRPr>
              <a:solidFill>
                <a:srgbClr val="434343"/>
              </a:solidFill>
              <a:latin typeface="Open Sans"/>
              <a:ea typeface="Open Sans"/>
              <a:cs typeface="Open Sans"/>
              <a:sym typeface="Open Sans"/>
            </a:endParaRPr>
          </a:p>
          <a:p>
            <a:pPr marL="0" lvl="0" indent="0" algn="ctr" rtl="0">
              <a:spcBef>
                <a:spcPts val="0"/>
              </a:spcBef>
              <a:spcAft>
                <a:spcPts val="0"/>
              </a:spcAft>
              <a:buNone/>
            </a:pPr>
            <a:r>
              <a:rPr lang="en">
                <a:solidFill>
                  <a:srgbClr val="434343"/>
                </a:solidFill>
                <a:latin typeface="Open Sans"/>
                <a:ea typeface="Open Sans"/>
                <a:cs typeface="Open Sans"/>
                <a:sym typeface="Open Sans"/>
              </a:rPr>
              <a:t>0.1-0.4%</a:t>
            </a:r>
            <a:endParaRPr>
              <a:solidFill>
                <a:srgbClr val="434343"/>
              </a:solidFill>
              <a:latin typeface="Open Sans"/>
              <a:ea typeface="Open Sans"/>
              <a:cs typeface="Open Sans"/>
              <a:sym typeface="Open Sans"/>
            </a:endParaRPr>
          </a:p>
          <a:p>
            <a:pPr marL="0" lvl="0" indent="0" algn="ctr" rtl="0">
              <a:spcBef>
                <a:spcPts val="0"/>
              </a:spcBef>
              <a:spcAft>
                <a:spcPts val="0"/>
              </a:spcAft>
              <a:buNone/>
            </a:pPr>
            <a:endParaRPr>
              <a:solidFill>
                <a:srgbClr val="434343"/>
              </a:solidFill>
              <a:latin typeface="Open Sans"/>
              <a:ea typeface="Open Sans"/>
              <a:cs typeface="Open Sans"/>
              <a:sym typeface="Open Sans"/>
            </a:endParaRPr>
          </a:p>
          <a:p>
            <a:pPr marL="0" lvl="0" indent="0" algn="ctr" rtl="0">
              <a:spcBef>
                <a:spcPts val="0"/>
              </a:spcBef>
              <a:spcAft>
                <a:spcPts val="0"/>
              </a:spcAft>
              <a:buNone/>
            </a:pPr>
            <a:r>
              <a:rPr lang="en" b="1">
                <a:solidFill>
                  <a:srgbClr val="434343"/>
                </a:solidFill>
                <a:latin typeface="Open Sans"/>
                <a:ea typeface="Open Sans"/>
                <a:cs typeface="Open Sans"/>
                <a:sym typeface="Open Sans"/>
              </a:rPr>
              <a:t>Non-Energy </a:t>
            </a:r>
            <a:endParaRPr b="1">
              <a:solidFill>
                <a:srgbClr val="434343"/>
              </a:solidFill>
              <a:latin typeface="Open Sans"/>
              <a:ea typeface="Open Sans"/>
              <a:cs typeface="Open Sans"/>
              <a:sym typeface="Open Sans"/>
            </a:endParaRPr>
          </a:p>
          <a:p>
            <a:pPr marL="0" lvl="0" indent="0" algn="ctr" rtl="0">
              <a:spcBef>
                <a:spcPts val="0"/>
              </a:spcBef>
              <a:spcAft>
                <a:spcPts val="0"/>
              </a:spcAft>
              <a:buNone/>
            </a:pPr>
            <a:r>
              <a:rPr lang="en">
                <a:solidFill>
                  <a:srgbClr val="434343"/>
                </a:solidFill>
                <a:latin typeface="Open Sans"/>
                <a:ea typeface="Open Sans"/>
                <a:cs typeface="Open Sans"/>
                <a:sym typeface="Open Sans"/>
              </a:rPr>
              <a:t>28-32%</a:t>
            </a:r>
            <a:endParaRPr>
              <a:solidFill>
                <a:srgbClr val="434343"/>
              </a:solidFill>
              <a:latin typeface="Open Sans"/>
              <a:ea typeface="Open Sans"/>
              <a:cs typeface="Open Sans"/>
              <a:sym typeface="Open Sans"/>
            </a:endParaRPr>
          </a:p>
        </p:txBody>
      </p:sp>
      <p:sp>
        <p:nvSpPr>
          <p:cNvPr id="710" name="Google Shape;710;p59"/>
          <p:cNvSpPr/>
          <p:nvPr/>
        </p:nvSpPr>
        <p:spPr>
          <a:xfrm>
            <a:off x="3724313" y="2214233"/>
            <a:ext cx="2363475" cy="314150"/>
          </a:xfrm>
          <a:custGeom>
            <a:avLst/>
            <a:gdLst/>
            <a:ahLst/>
            <a:cxnLst/>
            <a:rect l="l" t="t" r="r" b="b"/>
            <a:pathLst>
              <a:path w="94539" h="12566" extrusionOk="0">
                <a:moveTo>
                  <a:pt x="0" y="3606"/>
                </a:moveTo>
                <a:cubicBezTo>
                  <a:pt x="767" y="2071"/>
                  <a:pt x="2771" y="-866"/>
                  <a:pt x="3984" y="347"/>
                </a:cubicBezTo>
                <a:cubicBezTo>
                  <a:pt x="6429" y="2792"/>
                  <a:pt x="4941" y="10442"/>
                  <a:pt x="8331" y="9764"/>
                </a:cubicBezTo>
                <a:cubicBezTo>
                  <a:pt x="9847" y="9461"/>
                  <a:pt x="10437" y="7170"/>
                  <a:pt x="11953" y="6866"/>
                </a:cubicBezTo>
                <a:cubicBezTo>
                  <a:pt x="14215" y="6413"/>
                  <a:pt x="17203" y="7772"/>
                  <a:pt x="18835" y="6142"/>
                </a:cubicBezTo>
                <a:cubicBezTo>
                  <a:pt x="20164" y="4814"/>
                  <a:pt x="20967" y="2467"/>
                  <a:pt x="22820" y="2158"/>
                </a:cubicBezTo>
                <a:cubicBezTo>
                  <a:pt x="24930" y="1806"/>
                  <a:pt x="26974" y="4720"/>
                  <a:pt x="28977" y="3969"/>
                </a:cubicBezTo>
                <a:cubicBezTo>
                  <a:pt x="30494" y="3400"/>
                  <a:pt x="31720" y="1565"/>
                  <a:pt x="33324" y="1795"/>
                </a:cubicBezTo>
                <a:cubicBezTo>
                  <a:pt x="38994" y="2607"/>
                  <a:pt x="42017" y="9765"/>
                  <a:pt x="47451" y="11575"/>
                </a:cubicBezTo>
                <a:cubicBezTo>
                  <a:pt x="51259" y="12844"/>
                  <a:pt x="56897" y="13260"/>
                  <a:pt x="59404" y="10126"/>
                </a:cubicBezTo>
                <a:cubicBezTo>
                  <a:pt x="60931" y="8217"/>
                  <a:pt x="60943" y="3969"/>
                  <a:pt x="63388" y="3969"/>
                </a:cubicBezTo>
                <a:cubicBezTo>
                  <a:pt x="65900" y="3969"/>
                  <a:pt x="67034" y="8315"/>
                  <a:pt x="69546" y="8315"/>
                </a:cubicBezTo>
                <a:cubicBezTo>
                  <a:pt x="71976" y="8315"/>
                  <a:pt x="73684" y="4577"/>
                  <a:pt x="76066" y="5055"/>
                </a:cubicBezTo>
                <a:cubicBezTo>
                  <a:pt x="78600" y="5563"/>
                  <a:pt x="79675" y="10189"/>
                  <a:pt x="82224" y="9764"/>
                </a:cubicBezTo>
                <a:cubicBezTo>
                  <a:pt x="86445" y="9061"/>
                  <a:pt x="92167" y="2581"/>
                  <a:pt x="94539" y="6142"/>
                </a:cubicBezTo>
              </a:path>
            </a:pathLst>
          </a:custGeom>
          <a:noFill/>
          <a:ln w="28575" cap="flat" cmpd="sng">
            <a:solidFill>
              <a:srgbClr val="FF0000"/>
            </a:solidFill>
            <a:prstDash val="solid"/>
            <a:round/>
            <a:headEnd type="none" w="med" len="med"/>
            <a:tailEnd type="none" w="med" len="med"/>
          </a:ln>
        </p:spPr>
      </p:sp>
      <p:sp>
        <p:nvSpPr>
          <p:cNvPr id="711" name="Google Shape;711;p59"/>
          <p:cNvSpPr/>
          <p:nvPr/>
        </p:nvSpPr>
        <p:spPr>
          <a:xfrm>
            <a:off x="563963" y="1989786"/>
            <a:ext cx="2345375" cy="804575"/>
          </a:xfrm>
          <a:custGeom>
            <a:avLst/>
            <a:gdLst/>
            <a:ahLst/>
            <a:cxnLst/>
            <a:rect l="l" t="t" r="r" b="b"/>
            <a:pathLst>
              <a:path w="93815" h="32183" extrusionOk="0">
                <a:moveTo>
                  <a:pt x="0" y="29608"/>
                </a:moveTo>
                <a:cubicBezTo>
                  <a:pt x="1757" y="30048"/>
                  <a:pt x="5136" y="31395"/>
                  <a:pt x="5434" y="29608"/>
                </a:cubicBezTo>
                <a:cubicBezTo>
                  <a:pt x="5693" y="28060"/>
                  <a:pt x="3895" y="25207"/>
                  <a:pt x="5434" y="24899"/>
                </a:cubicBezTo>
                <a:cubicBezTo>
                  <a:pt x="8586" y="24267"/>
                  <a:pt x="10187" y="30333"/>
                  <a:pt x="13402" y="30333"/>
                </a:cubicBezTo>
                <a:cubicBezTo>
                  <a:pt x="15538" y="30333"/>
                  <a:pt x="16402" y="24704"/>
                  <a:pt x="18111" y="25986"/>
                </a:cubicBezTo>
                <a:cubicBezTo>
                  <a:pt x="19987" y="27393"/>
                  <a:pt x="20889" y="33792"/>
                  <a:pt x="22096" y="31782"/>
                </a:cubicBezTo>
                <a:cubicBezTo>
                  <a:pt x="23661" y="29175"/>
                  <a:pt x="20463" y="24086"/>
                  <a:pt x="23182" y="22726"/>
                </a:cubicBezTo>
                <a:cubicBezTo>
                  <a:pt x="25460" y="21586"/>
                  <a:pt x="24888" y="28108"/>
                  <a:pt x="27167" y="29246"/>
                </a:cubicBezTo>
                <a:cubicBezTo>
                  <a:pt x="28713" y="30019"/>
                  <a:pt x="30509" y="28159"/>
                  <a:pt x="32238" y="28159"/>
                </a:cubicBezTo>
                <a:cubicBezTo>
                  <a:pt x="33604" y="28159"/>
                  <a:pt x="34170" y="32023"/>
                  <a:pt x="35135" y="31057"/>
                </a:cubicBezTo>
                <a:cubicBezTo>
                  <a:pt x="38126" y="28062"/>
                  <a:pt x="31709" y="19209"/>
                  <a:pt x="35860" y="18380"/>
                </a:cubicBezTo>
                <a:cubicBezTo>
                  <a:pt x="39906" y="17572"/>
                  <a:pt x="37289" y="27053"/>
                  <a:pt x="40207" y="29971"/>
                </a:cubicBezTo>
                <a:cubicBezTo>
                  <a:pt x="42512" y="32276"/>
                  <a:pt x="47191" y="31649"/>
                  <a:pt x="49986" y="29971"/>
                </a:cubicBezTo>
                <a:cubicBezTo>
                  <a:pt x="52593" y="28406"/>
                  <a:pt x="51669" y="23896"/>
                  <a:pt x="51073" y="20915"/>
                </a:cubicBezTo>
                <a:cubicBezTo>
                  <a:pt x="50326" y="17176"/>
                  <a:pt x="52620" y="13447"/>
                  <a:pt x="53246" y="9686"/>
                </a:cubicBezTo>
                <a:cubicBezTo>
                  <a:pt x="53410" y="8704"/>
                  <a:pt x="52976" y="6789"/>
                  <a:pt x="53971" y="6789"/>
                </a:cubicBezTo>
                <a:cubicBezTo>
                  <a:pt x="55430" y="6789"/>
                  <a:pt x="55058" y="9506"/>
                  <a:pt x="55782" y="10773"/>
                </a:cubicBezTo>
                <a:cubicBezTo>
                  <a:pt x="59059" y="16508"/>
                  <a:pt x="57976" y="24324"/>
                  <a:pt x="61940" y="29608"/>
                </a:cubicBezTo>
                <a:cubicBezTo>
                  <a:pt x="62836" y="30802"/>
                  <a:pt x="64899" y="29076"/>
                  <a:pt x="66286" y="28522"/>
                </a:cubicBezTo>
                <a:cubicBezTo>
                  <a:pt x="67983" y="27844"/>
                  <a:pt x="71041" y="29493"/>
                  <a:pt x="71720" y="27797"/>
                </a:cubicBezTo>
                <a:cubicBezTo>
                  <a:pt x="72672" y="25419"/>
                  <a:pt x="70515" y="21336"/>
                  <a:pt x="72806" y="20191"/>
                </a:cubicBezTo>
                <a:cubicBezTo>
                  <a:pt x="75182" y="19003"/>
                  <a:pt x="72477" y="25523"/>
                  <a:pt x="72806" y="28159"/>
                </a:cubicBezTo>
                <a:cubicBezTo>
                  <a:pt x="73014" y="29824"/>
                  <a:pt x="75811" y="31702"/>
                  <a:pt x="77153" y="30695"/>
                </a:cubicBezTo>
                <a:cubicBezTo>
                  <a:pt x="79087" y="29244"/>
                  <a:pt x="77515" y="25869"/>
                  <a:pt x="77515" y="23451"/>
                </a:cubicBezTo>
                <a:cubicBezTo>
                  <a:pt x="77515" y="18374"/>
                  <a:pt x="78239" y="13314"/>
                  <a:pt x="78239" y="8237"/>
                </a:cubicBezTo>
                <a:cubicBezTo>
                  <a:pt x="78239" y="5556"/>
                  <a:pt x="77181" y="-1339"/>
                  <a:pt x="79326" y="269"/>
                </a:cubicBezTo>
                <a:cubicBezTo>
                  <a:pt x="84675" y="4278"/>
                  <a:pt x="78438" y="19466"/>
                  <a:pt x="85122" y="19466"/>
                </a:cubicBezTo>
                <a:cubicBezTo>
                  <a:pt x="85772" y="19466"/>
                  <a:pt x="85846" y="18305"/>
                  <a:pt x="85846" y="17655"/>
                </a:cubicBezTo>
                <a:cubicBezTo>
                  <a:pt x="85846" y="15237"/>
                  <a:pt x="84499" y="8701"/>
                  <a:pt x="86208" y="10411"/>
                </a:cubicBezTo>
                <a:cubicBezTo>
                  <a:pt x="88178" y="12383"/>
                  <a:pt x="86424" y="19925"/>
                  <a:pt x="88744" y="18380"/>
                </a:cubicBezTo>
                <a:cubicBezTo>
                  <a:pt x="90499" y="17211"/>
                  <a:pt x="89023" y="10468"/>
                  <a:pt x="90193" y="12222"/>
                </a:cubicBezTo>
                <a:cubicBezTo>
                  <a:pt x="93806" y="17639"/>
                  <a:pt x="90903" y="25595"/>
                  <a:pt x="93815" y="31419"/>
                </a:cubicBezTo>
              </a:path>
            </a:pathLst>
          </a:custGeom>
          <a:noFill/>
          <a:ln w="19050" cap="flat" cmpd="sng">
            <a:solidFill>
              <a:srgbClr val="FF0000"/>
            </a:solidFill>
            <a:prstDash val="solid"/>
            <a:round/>
            <a:headEnd type="none" w="med" len="med"/>
            <a:tailEnd type="none" w="med" len="med"/>
          </a:ln>
        </p:spPr>
      </p:sp>
      <p:sp>
        <p:nvSpPr>
          <p:cNvPr id="712" name="Google Shape;712;p59"/>
          <p:cNvSpPr txBox="1"/>
          <p:nvPr/>
        </p:nvSpPr>
        <p:spPr>
          <a:xfrm>
            <a:off x="1146188" y="2905963"/>
            <a:ext cx="1085700" cy="5016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solidFill>
                  <a:srgbClr val="434343"/>
                </a:solidFill>
                <a:latin typeface="Open Sans"/>
                <a:ea typeface="Open Sans"/>
                <a:cs typeface="Open Sans"/>
                <a:sym typeface="Open Sans"/>
              </a:rPr>
              <a:t>Energy</a:t>
            </a:r>
            <a:endParaRPr>
              <a:solidFill>
                <a:srgbClr val="434343"/>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0.04-77%</a:t>
            </a:r>
            <a:endParaRPr>
              <a:latin typeface="Open Sans"/>
              <a:ea typeface="Open Sans"/>
              <a:cs typeface="Open Sans"/>
              <a:sym typeface="Open Sans"/>
            </a:endParaRPr>
          </a:p>
        </p:txBody>
      </p:sp>
      <p:sp>
        <p:nvSpPr>
          <p:cNvPr id="713" name="Google Shape;713;p59"/>
          <p:cNvSpPr txBox="1"/>
          <p:nvPr/>
        </p:nvSpPr>
        <p:spPr>
          <a:xfrm>
            <a:off x="7762138" y="1678600"/>
            <a:ext cx="1439700" cy="138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u="sng">
                <a:solidFill>
                  <a:srgbClr val="434343"/>
                </a:solidFill>
                <a:latin typeface="Open Sans"/>
                <a:ea typeface="Open Sans"/>
                <a:cs typeface="Open Sans"/>
                <a:sym typeface="Open Sans"/>
              </a:rPr>
              <a:t>Statewide</a:t>
            </a:r>
            <a:endParaRPr b="1" u="sng">
              <a:solidFill>
                <a:srgbClr val="434343"/>
              </a:solidFill>
              <a:latin typeface="Open Sans"/>
              <a:ea typeface="Open Sans"/>
              <a:cs typeface="Open Sans"/>
              <a:sym typeface="Open Sans"/>
            </a:endParaRPr>
          </a:p>
          <a:p>
            <a:pPr marL="0" lvl="0" indent="0" algn="ctr" rtl="0">
              <a:spcBef>
                <a:spcPts val="0"/>
              </a:spcBef>
              <a:spcAft>
                <a:spcPts val="0"/>
              </a:spcAft>
              <a:buNone/>
            </a:pPr>
            <a:endParaRPr b="1">
              <a:solidFill>
                <a:srgbClr val="434343"/>
              </a:solidFill>
              <a:latin typeface="Open Sans"/>
              <a:ea typeface="Open Sans"/>
              <a:cs typeface="Open Sans"/>
              <a:sym typeface="Open Sans"/>
            </a:endParaRPr>
          </a:p>
          <a:p>
            <a:pPr marL="0" lvl="0" indent="0" algn="ctr" rtl="0">
              <a:spcBef>
                <a:spcPts val="0"/>
              </a:spcBef>
              <a:spcAft>
                <a:spcPts val="0"/>
              </a:spcAft>
              <a:buNone/>
            </a:pPr>
            <a:r>
              <a:rPr lang="en" b="1">
                <a:solidFill>
                  <a:srgbClr val="434343"/>
                </a:solidFill>
                <a:latin typeface="Open Sans"/>
                <a:ea typeface="Open Sans"/>
                <a:cs typeface="Open Sans"/>
                <a:sym typeface="Open Sans"/>
              </a:rPr>
              <a:t>Energy</a:t>
            </a:r>
            <a:endParaRPr>
              <a:solidFill>
                <a:srgbClr val="434343"/>
              </a:solidFill>
              <a:latin typeface="Open Sans"/>
              <a:ea typeface="Open Sans"/>
              <a:cs typeface="Open Sans"/>
              <a:sym typeface="Open Sans"/>
            </a:endParaRPr>
          </a:p>
          <a:p>
            <a:pPr marL="0" lvl="0" indent="0" algn="ctr" rtl="0">
              <a:spcBef>
                <a:spcPts val="0"/>
              </a:spcBef>
              <a:spcAft>
                <a:spcPts val="0"/>
              </a:spcAft>
              <a:buNone/>
            </a:pPr>
            <a:r>
              <a:rPr lang="en">
                <a:solidFill>
                  <a:srgbClr val="434343"/>
                </a:solidFill>
                <a:latin typeface="Open Sans"/>
                <a:ea typeface="Open Sans"/>
                <a:cs typeface="Open Sans"/>
                <a:sym typeface="Open Sans"/>
              </a:rPr>
              <a:t>0.4-4.0%</a:t>
            </a:r>
            <a:endParaRPr>
              <a:solidFill>
                <a:srgbClr val="434343"/>
              </a:solidFill>
              <a:latin typeface="Open Sans"/>
              <a:ea typeface="Open Sans"/>
              <a:cs typeface="Open Sans"/>
              <a:sym typeface="Open Sans"/>
            </a:endParaRPr>
          </a:p>
          <a:p>
            <a:pPr marL="0" lvl="0" indent="0" algn="ctr" rtl="0">
              <a:spcBef>
                <a:spcPts val="0"/>
              </a:spcBef>
              <a:spcAft>
                <a:spcPts val="0"/>
              </a:spcAft>
              <a:buNone/>
            </a:pPr>
            <a:endParaRPr>
              <a:solidFill>
                <a:srgbClr val="434343"/>
              </a:solidFill>
              <a:latin typeface="Open Sans"/>
              <a:ea typeface="Open Sans"/>
              <a:cs typeface="Open Sans"/>
              <a:sym typeface="Open Sans"/>
            </a:endParaRPr>
          </a:p>
          <a:p>
            <a:pPr marL="0" lvl="0" indent="0" algn="ctr" rtl="0">
              <a:spcBef>
                <a:spcPts val="0"/>
              </a:spcBef>
              <a:spcAft>
                <a:spcPts val="0"/>
              </a:spcAft>
              <a:buNone/>
            </a:pPr>
            <a:r>
              <a:rPr lang="en" b="1">
                <a:solidFill>
                  <a:srgbClr val="434343"/>
                </a:solidFill>
                <a:latin typeface="Open Sans"/>
                <a:ea typeface="Open Sans"/>
                <a:cs typeface="Open Sans"/>
                <a:sym typeface="Open Sans"/>
              </a:rPr>
              <a:t>Non-Energy </a:t>
            </a:r>
            <a:endParaRPr b="1">
              <a:solidFill>
                <a:srgbClr val="434343"/>
              </a:solidFill>
              <a:latin typeface="Open Sans"/>
              <a:ea typeface="Open Sans"/>
              <a:cs typeface="Open Sans"/>
              <a:sym typeface="Open Sans"/>
            </a:endParaRPr>
          </a:p>
          <a:p>
            <a:pPr marL="0" lvl="0" indent="0" algn="ctr" rtl="0">
              <a:spcBef>
                <a:spcPts val="0"/>
              </a:spcBef>
              <a:spcAft>
                <a:spcPts val="0"/>
              </a:spcAft>
              <a:buNone/>
            </a:pPr>
            <a:r>
              <a:rPr lang="en">
                <a:solidFill>
                  <a:srgbClr val="434343"/>
                </a:solidFill>
                <a:latin typeface="Open Sans"/>
                <a:ea typeface="Open Sans"/>
                <a:cs typeface="Open Sans"/>
                <a:sym typeface="Open Sans"/>
              </a:rPr>
              <a:t>28-33%</a:t>
            </a:r>
            <a:endParaRPr>
              <a:solidFill>
                <a:srgbClr val="434343"/>
              </a:solidFill>
              <a:latin typeface="Open Sans"/>
              <a:ea typeface="Open Sans"/>
              <a:cs typeface="Open Sans"/>
              <a:sym typeface="Open Sans"/>
            </a:endParaRPr>
          </a:p>
        </p:txBody>
      </p:sp>
      <p:sp>
        <p:nvSpPr>
          <p:cNvPr id="714" name="Google Shape;714;p59"/>
          <p:cNvSpPr txBox="1">
            <a:spLocks noGrp="1"/>
          </p:cNvSpPr>
          <p:nvPr>
            <p:ph type="title" idx="4294967295"/>
          </p:nvPr>
        </p:nvSpPr>
        <p:spPr>
          <a:xfrm>
            <a:off x="306100" y="85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Facility Level Analysis</a:t>
            </a:r>
            <a:endParaRPr/>
          </a:p>
        </p:txBody>
      </p:sp>
      <p:cxnSp>
        <p:nvCxnSpPr>
          <p:cNvPr id="715" name="Google Shape;715;p59"/>
          <p:cNvCxnSpPr/>
          <p:nvPr/>
        </p:nvCxnSpPr>
        <p:spPr>
          <a:xfrm rot="10800000" flipH="1">
            <a:off x="260150" y="585825"/>
            <a:ext cx="7887900" cy="12600"/>
          </a:xfrm>
          <a:prstGeom prst="straightConnector1">
            <a:avLst/>
          </a:prstGeom>
          <a:noFill/>
          <a:ln w="9525" cap="flat" cmpd="sng">
            <a:solidFill>
              <a:srgbClr val="275799"/>
            </a:solidFill>
            <a:prstDash val="solid"/>
            <a:round/>
            <a:headEnd type="none" w="med" len="med"/>
            <a:tailEnd type="none" w="med" len="med"/>
          </a:ln>
        </p:spPr>
      </p:cxnSp>
      <p:sp>
        <p:nvSpPr>
          <p:cNvPr id="716" name="Google Shape;716;p59"/>
          <p:cNvSpPr txBox="1"/>
          <p:nvPr/>
        </p:nvSpPr>
        <p:spPr>
          <a:xfrm>
            <a:off x="6432375" y="1275050"/>
            <a:ext cx="27117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Open Sans"/>
                <a:ea typeface="Open Sans"/>
                <a:cs typeface="Open Sans"/>
                <a:sym typeface="Open Sans"/>
              </a:rPr>
              <a:t>IQR of Consumption</a:t>
            </a:r>
            <a:endParaRPr>
              <a:solidFill>
                <a:srgbClr val="434343"/>
              </a:solidFill>
              <a:latin typeface="Open Sans"/>
              <a:ea typeface="Open Sans"/>
              <a:cs typeface="Open Sans"/>
              <a:sym typeface="Open Sans"/>
            </a:endParaRPr>
          </a:p>
        </p:txBody>
      </p:sp>
      <p:pic>
        <p:nvPicPr>
          <p:cNvPr id="717" name="Google Shape;717;p59"/>
          <p:cNvPicPr preferRelativeResize="0"/>
          <p:nvPr/>
        </p:nvPicPr>
        <p:blipFill>
          <a:blip r:embed="rId4">
            <a:alphaModFix/>
          </a:blip>
          <a:stretch>
            <a:fillRect/>
          </a:stretch>
        </p:blipFill>
        <p:spPr>
          <a:xfrm>
            <a:off x="-12" y="1170825"/>
            <a:ext cx="6432374" cy="319667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1"/>
                                        </p:tgtEl>
                                        <p:attrNameLst>
                                          <p:attrName>style.visibility</p:attrName>
                                        </p:attrNameLst>
                                      </p:cBhvr>
                                      <p:to>
                                        <p:strVal val="visible"/>
                                      </p:to>
                                    </p:set>
                                    <p:animEffect transition="in" filter="fade">
                                      <p:cBhvr>
                                        <p:cTn id="7" dur="1000"/>
                                        <p:tgtEl>
                                          <p:spTgt spid="711"/>
                                        </p:tgtEl>
                                      </p:cBhvr>
                                    </p:animEffect>
                                  </p:childTnLst>
                                </p:cTn>
                              </p:par>
                              <p:par>
                                <p:cTn id="8" presetID="10" presetClass="entr" presetSubtype="0" fill="hold" nodeType="withEffect">
                                  <p:stCondLst>
                                    <p:cond delay="0"/>
                                  </p:stCondLst>
                                  <p:childTnLst>
                                    <p:set>
                                      <p:cBhvr>
                                        <p:cTn id="9" dur="1" fill="hold">
                                          <p:stCondLst>
                                            <p:cond delay="0"/>
                                          </p:stCondLst>
                                        </p:cTn>
                                        <p:tgtEl>
                                          <p:spTgt spid="710"/>
                                        </p:tgtEl>
                                        <p:attrNameLst>
                                          <p:attrName>style.visibility</p:attrName>
                                        </p:attrNameLst>
                                      </p:cBhvr>
                                      <p:to>
                                        <p:strVal val="visible"/>
                                      </p:to>
                                    </p:set>
                                    <p:animEffect transition="in" filter="fade">
                                      <p:cBhvr>
                                        <p:cTn id="10" dur="1000"/>
                                        <p:tgtEl>
                                          <p:spTgt spid="710"/>
                                        </p:tgtEl>
                                      </p:cBhvr>
                                    </p:animEffect>
                                  </p:childTnLst>
                                </p:cTn>
                              </p:par>
                              <p:par>
                                <p:cTn id="11" presetID="10" presetClass="entr" presetSubtype="0" fill="hold" nodeType="withEffect">
                                  <p:stCondLst>
                                    <p:cond delay="0"/>
                                  </p:stCondLst>
                                  <p:childTnLst>
                                    <p:set>
                                      <p:cBhvr>
                                        <p:cTn id="12" dur="1" fill="hold">
                                          <p:stCondLst>
                                            <p:cond delay="0"/>
                                          </p:stCondLst>
                                        </p:cTn>
                                        <p:tgtEl>
                                          <p:spTgt spid="708"/>
                                        </p:tgtEl>
                                        <p:attrNameLst>
                                          <p:attrName>style.visibility</p:attrName>
                                        </p:attrNameLst>
                                      </p:cBhvr>
                                      <p:to>
                                        <p:strVal val="visible"/>
                                      </p:to>
                                    </p:set>
                                    <p:animEffect transition="in" filter="fade">
                                      <p:cBhvr>
                                        <p:cTn id="13" dur="1000"/>
                                        <p:tgtEl>
                                          <p:spTgt spid="708"/>
                                        </p:tgtEl>
                                      </p:cBhvr>
                                    </p:animEffect>
                                  </p:childTnLst>
                                </p:cTn>
                              </p:par>
                              <p:par>
                                <p:cTn id="14" presetID="10" presetClass="entr" presetSubtype="0" fill="hold" nodeType="withEffect">
                                  <p:stCondLst>
                                    <p:cond delay="0"/>
                                  </p:stCondLst>
                                  <p:childTnLst>
                                    <p:set>
                                      <p:cBhvr>
                                        <p:cTn id="15" dur="1" fill="hold">
                                          <p:stCondLst>
                                            <p:cond delay="0"/>
                                          </p:stCondLst>
                                        </p:cTn>
                                        <p:tgtEl>
                                          <p:spTgt spid="712"/>
                                        </p:tgtEl>
                                        <p:attrNameLst>
                                          <p:attrName>style.visibility</p:attrName>
                                        </p:attrNameLst>
                                      </p:cBhvr>
                                      <p:to>
                                        <p:strVal val="visible"/>
                                      </p:to>
                                    </p:set>
                                    <p:animEffect transition="in" filter="fade">
                                      <p:cBhvr>
                                        <p:cTn id="16" dur="1000"/>
                                        <p:tgtEl>
                                          <p:spTgt spid="7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17"/>
                                        </p:tgtEl>
                                        <p:attrNameLst>
                                          <p:attrName>style.visibility</p:attrName>
                                        </p:attrNameLst>
                                      </p:cBhvr>
                                      <p:to>
                                        <p:strVal val="visible"/>
                                      </p:to>
                                    </p:set>
                                    <p:animEffect transition="in" filter="fade">
                                      <p:cBhvr>
                                        <p:cTn id="21" dur="1000"/>
                                        <p:tgtEl>
                                          <p:spTgt spid="7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09"/>
                                        </p:tgtEl>
                                        <p:attrNameLst>
                                          <p:attrName>style.visibility</p:attrName>
                                        </p:attrNameLst>
                                      </p:cBhvr>
                                      <p:to>
                                        <p:strVal val="visible"/>
                                      </p:to>
                                    </p:set>
                                    <p:animEffect transition="in" filter="fade">
                                      <p:cBhvr>
                                        <p:cTn id="26" dur="1000"/>
                                        <p:tgtEl>
                                          <p:spTgt spid="709"/>
                                        </p:tgtEl>
                                      </p:cBhvr>
                                    </p:animEffect>
                                  </p:childTnLst>
                                </p:cTn>
                              </p:par>
                              <p:par>
                                <p:cTn id="27" presetID="10" presetClass="entr" presetSubtype="0" fill="hold" nodeType="withEffect">
                                  <p:stCondLst>
                                    <p:cond delay="0"/>
                                  </p:stCondLst>
                                  <p:childTnLst>
                                    <p:set>
                                      <p:cBhvr>
                                        <p:cTn id="28" dur="1" fill="hold">
                                          <p:stCondLst>
                                            <p:cond delay="0"/>
                                          </p:stCondLst>
                                        </p:cTn>
                                        <p:tgtEl>
                                          <p:spTgt spid="713"/>
                                        </p:tgtEl>
                                        <p:attrNameLst>
                                          <p:attrName>style.visibility</p:attrName>
                                        </p:attrNameLst>
                                      </p:cBhvr>
                                      <p:to>
                                        <p:strVal val="visible"/>
                                      </p:to>
                                    </p:set>
                                    <p:animEffect transition="in" filter="fade">
                                      <p:cBhvr>
                                        <p:cTn id="29" dur="1000"/>
                                        <p:tgtEl>
                                          <p:spTgt spid="713"/>
                                        </p:tgtEl>
                                      </p:cBhvr>
                                    </p:animEffect>
                                  </p:childTnLst>
                                </p:cTn>
                              </p:par>
                              <p:par>
                                <p:cTn id="30" presetID="10" presetClass="entr" presetSubtype="0" fill="hold" nodeType="withEffect">
                                  <p:stCondLst>
                                    <p:cond delay="0"/>
                                  </p:stCondLst>
                                  <p:childTnLst>
                                    <p:set>
                                      <p:cBhvr>
                                        <p:cTn id="31" dur="1" fill="hold">
                                          <p:stCondLst>
                                            <p:cond delay="0"/>
                                          </p:stCondLst>
                                        </p:cTn>
                                        <p:tgtEl>
                                          <p:spTgt spid="716"/>
                                        </p:tgtEl>
                                        <p:attrNameLst>
                                          <p:attrName>style.visibility</p:attrName>
                                        </p:attrNameLst>
                                      </p:cBhvr>
                                      <p:to>
                                        <p:strVal val="visible"/>
                                      </p:to>
                                    </p:set>
                                    <p:animEffect transition="in" filter="fade">
                                      <p:cBhvr>
                                        <p:cTn id="32" dur="1000"/>
                                        <p:tgtEl>
                                          <p:spTgt spid="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723" name="Google Shape;723;p60"/>
          <p:cNvSpPr txBox="1">
            <a:spLocks noGrp="1"/>
          </p:cNvSpPr>
          <p:nvPr>
            <p:ph type="title"/>
          </p:nvPr>
        </p:nvSpPr>
        <p:spPr>
          <a:xfrm>
            <a:off x="311700" y="18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Spatial Consumption Conclusions</a:t>
            </a:r>
            <a:endParaRPr sz="2800"/>
          </a:p>
        </p:txBody>
      </p:sp>
      <p:sp>
        <p:nvSpPr>
          <p:cNvPr id="724" name="Google Shape;724;p60"/>
          <p:cNvSpPr txBox="1"/>
          <p:nvPr/>
        </p:nvSpPr>
        <p:spPr>
          <a:xfrm>
            <a:off x="974325" y="3061138"/>
            <a:ext cx="572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Errors are revealed at finer spatial scales</a:t>
            </a:r>
            <a:endParaRPr>
              <a:solidFill>
                <a:srgbClr val="43434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rgbClr val="434343"/>
              </a:solidFill>
              <a:latin typeface="Open Sans"/>
              <a:ea typeface="Open Sans"/>
              <a:cs typeface="Open Sans"/>
              <a:sym typeface="Open Sans"/>
            </a:endParaRPr>
          </a:p>
        </p:txBody>
      </p:sp>
      <p:sp>
        <p:nvSpPr>
          <p:cNvPr id="725" name="Google Shape;725;p60"/>
          <p:cNvSpPr txBox="1"/>
          <p:nvPr/>
        </p:nvSpPr>
        <p:spPr>
          <a:xfrm>
            <a:off x="974325" y="4189888"/>
            <a:ext cx="5722500" cy="5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Consumption reported by facility varies within its respective sector</a:t>
            </a:r>
            <a:r>
              <a:rPr lang="en" b="1">
                <a:solidFill>
                  <a:srgbClr val="434343"/>
                </a:solidFill>
                <a:latin typeface="Open Sans"/>
                <a:ea typeface="Open Sans"/>
                <a:cs typeface="Open Sans"/>
                <a:sym typeface="Open Sans"/>
              </a:rPr>
              <a:t> </a:t>
            </a:r>
            <a:endParaRPr>
              <a:solidFill>
                <a:srgbClr val="434343"/>
              </a:solidFill>
              <a:latin typeface="Open Sans"/>
              <a:ea typeface="Open Sans"/>
              <a:cs typeface="Open Sans"/>
              <a:sym typeface="Open Sans"/>
            </a:endParaRPr>
          </a:p>
        </p:txBody>
      </p:sp>
      <p:sp>
        <p:nvSpPr>
          <p:cNvPr id="726" name="Google Shape;726;p60"/>
          <p:cNvSpPr txBox="1"/>
          <p:nvPr/>
        </p:nvSpPr>
        <p:spPr>
          <a:xfrm>
            <a:off x="974325" y="1301050"/>
            <a:ext cx="4284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Large facilities influence consumption estimates</a:t>
            </a:r>
            <a:endParaRPr>
              <a:solidFill>
                <a:srgbClr val="434343"/>
              </a:solidFill>
              <a:latin typeface="Open Sans"/>
              <a:ea typeface="Open Sans"/>
              <a:cs typeface="Open Sans"/>
              <a:sym typeface="Open Sans"/>
            </a:endParaRPr>
          </a:p>
        </p:txBody>
      </p:sp>
      <p:sp>
        <p:nvSpPr>
          <p:cNvPr id="727" name="Google Shape;727;p60"/>
          <p:cNvSpPr/>
          <p:nvPr/>
        </p:nvSpPr>
        <p:spPr>
          <a:xfrm>
            <a:off x="654075" y="591000"/>
            <a:ext cx="177300" cy="3147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0"/>
          <p:cNvSpPr txBox="1"/>
          <p:nvPr/>
        </p:nvSpPr>
        <p:spPr>
          <a:xfrm>
            <a:off x="974325" y="1632525"/>
            <a:ext cx="67614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Ranges of consumption lower when only fully matched facilities are considered</a:t>
            </a:r>
            <a:endParaRPr sz="1200">
              <a:solidFill>
                <a:srgbClr val="434343"/>
              </a:solidFill>
              <a:latin typeface="Open Sans"/>
              <a:ea typeface="Open Sans"/>
              <a:cs typeface="Open Sans"/>
              <a:sym typeface="Open Sans"/>
            </a:endParaRPr>
          </a:p>
        </p:txBody>
      </p:sp>
      <p:sp>
        <p:nvSpPr>
          <p:cNvPr id="729" name="Google Shape;729;p60"/>
          <p:cNvSpPr/>
          <p:nvPr/>
        </p:nvSpPr>
        <p:spPr>
          <a:xfrm>
            <a:off x="654075" y="1430800"/>
            <a:ext cx="177300" cy="11409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0"/>
          <p:cNvSpPr/>
          <p:nvPr/>
        </p:nvSpPr>
        <p:spPr>
          <a:xfrm>
            <a:off x="654075" y="3046575"/>
            <a:ext cx="177300" cy="7785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0"/>
          <p:cNvSpPr txBox="1"/>
          <p:nvPr/>
        </p:nvSpPr>
        <p:spPr>
          <a:xfrm>
            <a:off x="974325" y="1966900"/>
            <a:ext cx="7939200" cy="35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Discharge data reporting has become more comprehensive since October of 2015</a:t>
            </a:r>
            <a:endParaRPr>
              <a:solidFill>
                <a:srgbClr val="434343"/>
              </a:solidFill>
              <a:latin typeface="Open Sans"/>
              <a:ea typeface="Open Sans"/>
              <a:cs typeface="Open Sans"/>
              <a:sym typeface="Open Sans"/>
            </a:endParaRPr>
          </a:p>
        </p:txBody>
      </p:sp>
      <p:sp>
        <p:nvSpPr>
          <p:cNvPr id="732" name="Google Shape;732;p60"/>
          <p:cNvSpPr txBox="1"/>
          <p:nvPr/>
        </p:nvSpPr>
        <p:spPr>
          <a:xfrm>
            <a:off x="536550" y="932450"/>
            <a:ext cx="74655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latin typeface="Open Sans"/>
                <a:ea typeface="Open Sans"/>
                <a:cs typeface="Open Sans"/>
                <a:sym typeface="Open Sans"/>
              </a:rPr>
              <a:t>Statewide Analysis</a:t>
            </a:r>
            <a:endParaRPr sz="1200" b="1">
              <a:solidFill>
                <a:srgbClr val="434343"/>
              </a:solidFill>
              <a:latin typeface="Open Sans"/>
              <a:ea typeface="Open Sans"/>
              <a:cs typeface="Open Sans"/>
              <a:sym typeface="Open Sans"/>
            </a:endParaRPr>
          </a:p>
        </p:txBody>
      </p:sp>
      <p:sp>
        <p:nvSpPr>
          <p:cNvPr id="733" name="Google Shape;733;p60"/>
          <p:cNvSpPr txBox="1"/>
          <p:nvPr/>
        </p:nvSpPr>
        <p:spPr>
          <a:xfrm>
            <a:off x="536550" y="2638700"/>
            <a:ext cx="74655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latin typeface="Open Sans"/>
                <a:ea typeface="Open Sans"/>
                <a:cs typeface="Open Sans"/>
                <a:sym typeface="Open Sans"/>
              </a:rPr>
              <a:t>Watershed and County Analysis</a:t>
            </a:r>
            <a:endParaRPr sz="1200" b="1">
              <a:solidFill>
                <a:srgbClr val="434343"/>
              </a:solidFill>
              <a:latin typeface="Open Sans"/>
              <a:ea typeface="Open Sans"/>
              <a:cs typeface="Open Sans"/>
              <a:sym typeface="Open Sans"/>
            </a:endParaRPr>
          </a:p>
        </p:txBody>
      </p:sp>
      <p:sp>
        <p:nvSpPr>
          <p:cNvPr id="734" name="Google Shape;734;p60"/>
          <p:cNvSpPr txBox="1"/>
          <p:nvPr/>
        </p:nvSpPr>
        <p:spPr>
          <a:xfrm>
            <a:off x="536550" y="3825075"/>
            <a:ext cx="74655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latin typeface="Open Sans"/>
                <a:ea typeface="Open Sans"/>
                <a:cs typeface="Open Sans"/>
                <a:sym typeface="Open Sans"/>
              </a:rPr>
              <a:t>Facility Level Analysis</a:t>
            </a:r>
            <a:endParaRPr sz="1200" b="1">
              <a:solidFill>
                <a:srgbClr val="434343"/>
              </a:solidFill>
              <a:latin typeface="Open Sans"/>
              <a:ea typeface="Open Sans"/>
              <a:cs typeface="Open Sans"/>
              <a:sym typeface="Open Sans"/>
            </a:endParaRPr>
          </a:p>
        </p:txBody>
      </p:sp>
      <p:sp>
        <p:nvSpPr>
          <p:cNvPr id="735" name="Google Shape;735;p60"/>
          <p:cNvSpPr/>
          <p:nvPr/>
        </p:nvSpPr>
        <p:spPr>
          <a:xfrm>
            <a:off x="654075" y="4299950"/>
            <a:ext cx="177300" cy="5205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0"/>
          <p:cNvSpPr txBox="1"/>
          <p:nvPr/>
        </p:nvSpPr>
        <p:spPr>
          <a:xfrm>
            <a:off x="57050" y="4762525"/>
            <a:ext cx="7422300" cy="19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Open Sans"/>
                <a:ea typeface="Open Sans"/>
                <a:cs typeface="Open Sans"/>
                <a:sym typeface="Open Sans"/>
              </a:rPr>
              <a:t>Obj 1: How do characterizations of consumptive use differ by sector and scale? </a:t>
            </a:r>
            <a:endParaRPr sz="1200">
              <a:solidFill>
                <a:srgbClr val="434343"/>
              </a:solidFill>
              <a:latin typeface="Open Sans"/>
              <a:ea typeface="Open Sans"/>
              <a:cs typeface="Open Sans"/>
              <a:sym typeface="Open Sans"/>
            </a:endParaRPr>
          </a:p>
        </p:txBody>
      </p:sp>
      <p:cxnSp>
        <p:nvCxnSpPr>
          <p:cNvPr id="737" name="Google Shape;737;p60"/>
          <p:cNvCxnSpPr/>
          <p:nvPr/>
        </p:nvCxnSpPr>
        <p:spPr>
          <a:xfrm rot="10800000" flipH="1">
            <a:off x="0" y="4807975"/>
            <a:ext cx="7887900" cy="12600"/>
          </a:xfrm>
          <a:prstGeom prst="straightConnector1">
            <a:avLst/>
          </a:prstGeom>
          <a:noFill/>
          <a:ln w="9525" cap="flat" cmpd="sng">
            <a:solidFill>
              <a:srgbClr val="275799"/>
            </a:solidFill>
            <a:prstDash val="solid"/>
            <a:round/>
            <a:headEnd type="none" w="med" len="med"/>
            <a:tailEnd type="none" w="med" len="med"/>
          </a:ln>
        </p:spPr>
      </p:cxnSp>
      <p:sp>
        <p:nvSpPr>
          <p:cNvPr id="738" name="Google Shape;738;p60"/>
          <p:cNvSpPr txBox="1"/>
          <p:nvPr/>
        </p:nvSpPr>
        <p:spPr>
          <a:xfrm>
            <a:off x="974325" y="3370175"/>
            <a:ext cx="572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Errors are independent of each other</a:t>
            </a:r>
            <a:endParaRPr>
              <a:solidFill>
                <a:srgbClr val="434343"/>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rgbClr val="434343"/>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7"/>
                                        </p:tgtEl>
                                        <p:attrNameLst>
                                          <p:attrName>style.visibility</p:attrName>
                                        </p:attrNameLst>
                                      </p:cBhvr>
                                      <p:to>
                                        <p:strVal val="visible"/>
                                      </p:to>
                                    </p:set>
                                    <p:animEffect transition="in" filter="fade">
                                      <p:cBhvr>
                                        <p:cTn id="7" dur="1000"/>
                                        <p:tgtEl>
                                          <p:spTgt spid="727"/>
                                        </p:tgtEl>
                                      </p:cBhvr>
                                    </p:animEffect>
                                  </p:childTnLst>
                                </p:cTn>
                              </p:par>
                              <p:par>
                                <p:cTn id="8" presetID="10" presetClass="entr" presetSubtype="0" fill="hold" nodeType="withEffect">
                                  <p:stCondLst>
                                    <p:cond delay="0"/>
                                  </p:stCondLst>
                                  <p:childTnLst>
                                    <p:set>
                                      <p:cBhvr>
                                        <p:cTn id="9" dur="1" fill="hold">
                                          <p:stCondLst>
                                            <p:cond delay="0"/>
                                          </p:stCondLst>
                                        </p:cTn>
                                        <p:tgtEl>
                                          <p:spTgt spid="732"/>
                                        </p:tgtEl>
                                        <p:attrNameLst>
                                          <p:attrName>style.visibility</p:attrName>
                                        </p:attrNameLst>
                                      </p:cBhvr>
                                      <p:to>
                                        <p:strVal val="visible"/>
                                      </p:to>
                                    </p:set>
                                    <p:animEffect transition="in" filter="fade">
                                      <p:cBhvr>
                                        <p:cTn id="10" dur="1000"/>
                                        <p:tgtEl>
                                          <p:spTgt spid="7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26"/>
                                        </p:tgtEl>
                                        <p:attrNameLst>
                                          <p:attrName>style.visibility</p:attrName>
                                        </p:attrNameLst>
                                      </p:cBhvr>
                                      <p:to>
                                        <p:strVal val="visible"/>
                                      </p:to>
                                    </p:set>
                                    <p:animEffect transition="in" filter="fade">
                                      <p:cBhvr>
                                        <p:cTn id="15" dur="1000"/>
                                        <p:tgtEl>
                                          <p:spTgt spid="726"/>
                                        </p:tgtEl>
                                      </p:cBhvr>
                                    </p:animEffect>
                                  </p:childTnLst>
                                </p:cTn>
                              </p:par>
                              <p:par>
                                <p:cTn id="16" presetID="10" presetClass="entr" presetSubtype="0" fill="hold" nodeType="withEffect">
                                  <p:stCondLst>
                                    <p:cond delay="0"/>
                                  </p:stCondLst>
                                  <p:childTnLst>
                                    <p:set>
                                      <p:cBhvr>
                                        <p:cTn id="17" dur="1" fill="hold">
                                          <p:stCondLst>
                                            <p:cond delay="0"/>
                                          </p:stCondLst>
                                        </p:cTn>
                                        <p:tgtEl>
                                          <p:spTgt spid="728"/>
                                        </p:tgtEl>
                                        <p:attrNameLst>
                                          <p:attrName>style.visibility</p:attrName>
                                        </p:attrNameLst>
                                      </p:cBhvr>
                                      <p:to>
                                        <p:strVal val="visible"/>
                                      </p:to>
                                    </p:set>
                                    <p:animEffect transition="in" filter="fade">
                                      <p:cBhvr>
                                        <p:cTn id="18" dur="1000"/>
                                        <p:tgtEl>
                                          <p:spTgt spid="728"/>
                                        </p:tgtEl>
                                      </p:cBhvr>
                                    </p:animEffect>
                                  </p:childTnLst>
                                </p:cTn>
                              </p:par>
                              <p:par>
                                <p:cTn id="19" presetID="10" presetClass="entr" presetSubtype="0" fill="hold" nodeType="withEffect">
                                  <p:stCondLst>
                                    <p:cond delay="0"/>
                                  </p:stCondLst>
                                  <p:childTnLst>
                                    <p:set>
                                      <p:cBhvr>
                                        <p:cTn id="20" dur="1" fill="hold">
                                          <p:stCondLst>
                                            <p:cond delay="0"/>
                                          </p:stCondLst>
                                        </p:cTn>
                                        <p:tgtEl>
                                          <p:spTgt spid="731"/>
                                        </p:tgtEl>
                                        <p:attrNameLst>
                                          <p:attrName>style.visibility</p:attrName>
                                        </p:attrNameLst>
                                      </p:cBhvr>
                                      <p:to>
                                        <p:strVal val="visible"/>
                                      </p:to>
                                    </p:set>
                                    <p:animEffect transition="in" filter="fade">
                                      <p:cBhvr>
                                        <p:cTn id="21" dur="1000"/>
                                        <p:tgtEl>
                                          <p:spTgt spid="731"/>
                                        </p:tgtEl>
                                      </p:cBhvr>
                                    </p:animEffect>
                                  </p:childTnLst>
                                </p:cTn>
                              </p:par>
                              <p:par>
                                <p:cTn id="22" presetID="10" presetClass="entr" presetSubtype="0" fill="hold" nodeType="withEffect">
                                  <p:stCondLst>
                                    <p:cond delay="0"/>
                                  </p:stCondLst>
                                  <p:childTnLst>
                                    <p:set>
                                      <p:cBhvr>
                                        <p:cTn id="23" dur="1" fill="hold">
                                          <p:stCondLst>
                                            <p:cond delay="0"/>
                                          </p:stCondLst>
                                        </p:cTn>
                                        <p:tgtEl>
                                          <p:spTgt spid="729"/>
                                        </p:tgtEl>
                                        <p:attrNameLst>
                                          <p:attrName>style.visibility</p:attrName>
                                        </p:attrNameLst>
                                      </p:cBhvr>
                                      <p:to>
                                        <p:strVal val="visible"/>
                                      </p:to>
                                    </p:set>
                                    <p:animEffect transition="in" filter="fade">
                                      <p:cBhvr>
                                        <p:cTn id="24" dur="1000"/>
                                        <p:tgtEl>
                                          <p:spTgt spid="7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33"/>
                                        </p:tgtEl>
                                        <p:attrNameLst>
                                          <p:attrName>style.visibility</p:attrName>
                                        </p:attrNameLst>
                                      </p:cBhvr>
                                      <p:to>
                                        <p:strVal val="visible"/>
                                      </p:to>
                                    </p:set>
                                    <p:animEffect transition="in" filter="fade">
                                      <p:cBhvr>
                                        <p:cTn id="29" dur="1000"/>
                                        <p:tgtEl>
                                          <p:spTgt spid="73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30"/>
                                        </p:tgtEl>
                                        <p:attrNameLst>
                                          <p:attrName>style.visibility</p:attrName>
                                        </p:attrNameLst>
                                      </p:cBhvr>
                                      <p:to>
                                        <p:strVal val="visible"/>
                                      </p:to>
                                    </p:set>
                                    <p:animEffect transition="in" filter="fade">
                                      <p:cBhvr>
                                        <p:cTn id="34" dur="1000"/>
                                        <p:tgtEl>
                                          <p:spTgt spid="730"/>
                                        </p:tgtEl>
                                      </p:cBhvr>
                                    </p:animEffect>
                                  </p:childTnLst>
                                </p:cTn>
                              </p:par>
                              <p:par>
                                <p:cTn id="35" presetID="10" presetClass="entr" presetSubtype="0" fill="hold" nodeType="withEffect">
                                  <p:stCondLst>
                                    <p:cond delay="0"/>
                                  </p:stCondLst>
                                  <p:childTnLst>
                                    <p:set>
                                      <p:cBhvr>
                                        <p:cTn id="36" dur="1" fill="hold">
                                          <p:stCondLst>
                                            <p:cond delay="0"/>
                                          </p:stCondLst>
                                        </p:cTn>
                                        <p:tgtEl>
                                          <p:spTgt spid="724"/>
                                        </p:tgtEl>
                                        <p:attrNameLst>
                                          <p:attrName>style.visibility</p:attrName>
                                        </p:attrNameLst>
                                      </p:cBhvr>
                                      <p:to>
                                        <p:strVal val="visible"/>
                                      </p:to>
                                    </p:set>
                                    <p:animEffect transition="in" filter="fade">
                                      <p:cBhvr>
                                        <p:cTn id="37" dur="1000"/>
                                        <p:tgtEl>
                                          <p:spTgt spid="724"/>
                                        </p:tgtEl>
                                      </p:cBhvr>
                                    </p:animEffect>
                                  </p:childTnLst>
                                </p:cTn>
                              </p:par>
                              <p:par>
                                <p:cTn id="38" presetID="10" presetClass="entr" presetSubtype="0" fill="hold" nodeType="withEffect">
                                  <p:stCondLst>
                                    <p:cond delay="0"/>
                                  </p:stCondLst>
                                  <p:childTnLst>
                                    <p:set>
                                      <p:cBhvr>
                                        <p:cTn id="39" dur="1" fill="hold">
                                          <p:stCondLst>
                                            <p:cond delay="0"/>
                                          </p:stCondLst>
                                        </p:cTn>
                                        <p:tgtEl>
                                          <p:spTgt spid="738"/>
                                        </p:tgtEl>
                                        <p:attrNameLst>
                                          <p:attrName>style.visibility</p:attrName>
                                        </p:attrNameLst>
                                      </p:cBhvr>
                                      <p:to>
                                        <p:strVal val="visible"/>
                                      </p:to>
                                    </p:set>
                                    <p:animEffect transition="in" filter="fade">
                                      <p:cBhvr>
                                        <p:cTn id="40" dur="1000"/>
                                        <p:tgtEl>
                                          <p:spTgt spid="73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34"/>
                                        </p:tgtEl>
                                        <p:attrNameLst>
                                          <p:attrName>style.visibility</p:attrName>
                                        </p:attrNameLst>
                                      </p:cBhvr>
                                      <p:to>
                                        <p:strVal val="visible"/>
                                      </p:to>
                                    </p:set>
                                    <p:animEffect transition="in" filter="fade">
                                      <p:cBhvr>
                                        <p:cTn id="45" dur="1000"/>
                                        <p:tgtEl>
                                          <p:spTgt spid="7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25"/>
                                        </p:tgtEl>
                                        <p:attrNameLst>
                                          <p:attrName>style.visibility</p:attrName>
                                        </p:attrNameLst>
                                      </p:cBhvr>
                                      <p:to>
                                        <p:strVal val="visible"/>
                                      </p:to>
                                    </p:set>
                                    <p:animEffect transition="in" filter="fade">
                                      <p:cBhvr>
                                        <p:cTn id="50" dur="1000"/>
                                        <p:tgtEl>
                                          <p:spTgt spid="725"/>
                                        </p:tgtEl>
                                      </p:cBhvr>
                                    </p:animEffect>
                                  </p:childTnLst>
                                </p:cTn>
                              </p:par>
                              <p:par>
                                <p:cTn id="51" presetID="10" presetClass="entr" presetSubtype="0" fill="hold" nodeType="withEffect">
                                  <p:stCondLst>
                                    <p:cond delay="0"/>
                                  </p:stCondLst>
                                  <p:childTnLst>
                                    <p:set>
                                      <p:cBhvr>
                                        <p:cTn id="52" dur="1" fill="hold">
                                          <p:stCondLst>
                                            <p:cond delay="0"/>
                                          </p:stCondLst>
                                        </p:cTn>
                                        <p:tgtEl>
                                          <p:spTgt spid="735"/>
                                        </p:tgtEl>
                                        <p:attrNameLst>
                                          <p:attrName>style.visibility</p:attrName>
                                        </p:attrNameLst>
                                      </p:cBhvr>
                                      <p:to>
                                        <p:strVal val="visible"/>
                                      </p:to>
                                    </p:set>
                                    <p:animEffect transition="in" filter="fade">
                                      <p:cBhvr>
                                        <p:cTn id="53" dur="1000"/>
                                        <p:tgtEl>
                                          <p:spTgt spid="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744" name="Google Shape;744;p61"/>
          <p:cNvSpPr txBox="1"/>
          <p:nvPr/>
        </p:nvSpPr>
        <p:spPr>
          <a:xfrm>
            <a:off x="1159100" y="2914025"/>
            <a:ext cx="32622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Open Sans"/>
                <a:ea typeface="Open Sans"/>
                <a:cs typeface="Open Sans"/>
                <a:sym typeface="Open Sans"/>
              </a:rPr>
              <a:t>Mann Kendall Approach</a:t>
            </a:r>
            <a:endParaRPr>
              <a:solidFill>
                <a:srgbClr val="434343"/>
              </a:solidFill>
              <a:latin typeface="Open Sans"/>
              <a:ea typeface="Open Sans"/>
              <a:cs typeface="Open Sans"/>
              <a:sym typeface="Open Sans"/>
            </a:endParaRPr>
          </a:p>
        </p:txBody>
      </p:sp>
      <p:sp>
        <p:nvSpPr>
          <p:cNvPr id="745" name="Google Shape;745;p61"/>
          <p:cNvSpPr txBox="1">
            <a:spLocks noGrp="1"/>
          </p:cNvSpPr>
          <p:nvPr>
            <p:ph type="title"/>
          </p:nvPr>
        </p:nvSpPr>
        <p:spPr>
          <a:xfrm>
            <a:off x="311700" y="1377100"/>
            <a:ext cx="8520600" cy="13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434343"/>
                </a:solidFill>
              </a:rPr>
              <a:t>Results</a:t>
            </a:r>
            <a:endParaRPr sz="3000">
              <a:solidFill>
                <a:srgbClr val="434343"/>
              </a:solidFill>
            </a:endParaRPr>
          </a:p>
          <a:p>
            <a:pPr marL="0" lvl="0" indent="0" algn="l" rtl="0">
              <a:spcBef>
                <a:spcPts val="0"/>
              </a:spcBef>
              <a:spcAft>
                <a:spcPts val="0"/>
              </a:spcAft>
              <a:buNone/>
            </a:pPr>
            <a:r>
              <a:rPr lang="en">
                <a:solidFill>
                  <a:srgbClr val="000000"/>
                </a:solidFill>
              </a:rPr>
              <a:t>	</a:t>
            </a:r>
            <a:r>
              <a:rPr lang="en" b="1">
                <a:solidFill>
                  <a:srgbClr val="434343"/>
                </a:solidFill>
              </a:rPr>
              <a:t>Objective 2</a:t>
            </a:r>
            <a:endParaRPr b="1">
              <a:solidFill>
                <a:srgbClr val="434343"/>
              </a:solidFill>
            </a:endParaRPr>
          </a:p>
          <a:p>
            <a:pPr marL="457200" lvl="0" indent="457200" algn="l" rtl="0">
              <a:spcBef>
                <a:spcPts val="0"/>
              </a:spcBef>
              <a:spcAft>
                <a:spcPts val="0"/>
              </a:spcAft>
              <a:buNone/>
            </a:pPr>
            <a:r>
              <a:rPr lang="en">
                <a:solidFill>
                  <a:srgbClr val="434343"/>
                </a:solidFill>
              </a:rPr>
              <a:t>Trend Analysis</a:t>
            </a:r>
            <a:endParaRPr>
              <a:solidFill>
                <a:srgbClr val="434343"/>
              </a:solidFill>
            </a:endParaRPr>
          </a:p>
        </p:txBody>
      </p:sp>
      <p:sp>
        <p:nvSpPr>
          <p:cNvPr id="746" name="Google Shape;746;p61"/>
          <p:cNvSpPr txBox="1"/>
          <p:nvPr/>
        </p:nvSpPr>
        <p:spPr>
          <a:xfrm>
            <a:off x="57050" y="4762525"/>
            <a:ext cx="7422300" cy="19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Open Sans"/>
                <a:ea typeface="Open Sans"/>
                <a:cs typeface="Open Sans"/>
                <a:sym typeface="Open Sans"/>
              </a:rPr>
              <a:t>Obj 2: Are there statistically significant trends in consumption through time?</a:t>
            </a:r>
            <a:endParaRPr sz="1200">
              <a:solidFill>
                <a:srgbClr val="434343"/>
              </a:solidFill>
              <a:latin typeface="Open Sans"/>
              <a:ea typeface="Open Sans"/>
              <a:cs typeface="Open Sans"/>
              <a:sym typeface="Open Sans"/>
            </a:endParaRPr>
          </a:p>
        </p:txBody>
      </p:sp>
      <p:cxnSp>
        <p:nvCxnSpPr>
          <p:cNvPr id="747" name="Google Shape;747;p61"/>
          <p:cNvCxnSpPr/>
          <p:nvPr/>
        </p:nvCxnSpPr>
        <p:spPr>
          <a:xfrm rot="10800000" flipH="1">
            <a:off x="0" y="4807975"/>
            <a:ext cx="7887900" cy="12600"/>
          </a:xfrm>
          <a:prstGeom prst="straightConnector1">
            <a:avLst/>
          </a:prstGeom>
          <a:noFill/>
          <a:ln w="9525" cap="flat" cmpd="sng">
            <a:solidFill>
              <a:srgbClr val="275799"/>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62"/>
          <p:cNvSpPr txBox="1">
            <a:spLocks noGrp="1"/>
          </p:cNvSpPr>
          <p:nvPr>
            <p:ph type="sldNum" idx="12"/>
          </p:nvPr>
        </p:nvSpPr>
        <p:spPr>
          <a:xfrm>
            <a:off x="8443883" y="466456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753" name="Google Shape;753;p62"/>
          <p:cNvSpPr txBox="1">
            <a:spLocks noGrp="1"/>
          </p:cNvSpPr>
          <p:nvPr>
            <p:ph type="title" idx="4294967295"/>
          </p:nvPr>
        </p:nvSpPr>
        <p:spPr>
          <a:xfrm>
            <a:off x="306100" y="85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Mann Kendall</a:t>
            </a:r>
            <a:endParaRPr/>
          </a:p>
        </p:txBody>
      </p:sp>
      <p:cxnSp>
        <p:nvCxnSpPr>
          <p:cNvPr id="754" name="Google Shape;754;p62"/>
          <p:cNvCxnSpPr/>
          <p:nvPr/>
        </p:nvCxnSpPr>
        <p:spPr>
          <a:xfrm rot="10800000" flipH="1">
            <a:off x="260150" y="585825"/>
            <a:ext cx="7887900" cy="12600"/>
          </a:xfrm>
          <a:prstGeom prst="straightConnector1">
            <a:avLst/>
          </a:prstGeom>
          <a:noFill/>
          <a:ln w="9525" cap="flat" cmpd="sng">
            <a:solidFill>
              <a:srgbClr val="275799"/>
            </a:solidFill>
            <a:prstDash val="solid"/>
            <a:round/>
            <a:headEnd type="none" w="med" len="med"/>
            <a:tailEnd type="none" w="med" len="med"/>
          </a:ln>
        </p:spPr>
      </p:cxnSp>
      <p:sp>
        <p:nvSpPr>
          <p:cNvPr id="755" name="Google Shape;755;p62"/>
          <p:cNvSpPr txBox="1"/>
          <p:nvPr/>
        </p:nvSpPr>
        <p:spPr>
          <a:xfrm>
            <a:off x="505200" y="3886925"/>
            <a:ext cx="6589500" cy="33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434343"/>
                </a:solidFill>
                <a:latin typeface="Open Sans"/>
                <a:ea typeface="Open Sans"/>
                <a:cs typeface="Open Sans"/>
                <a:sym typeface="Open Sans"/>
              </a:rPr>
              <a:t>Looped over all available data and matched data</a:t>
            </a:r>
            <a:endParaRPr>
              <a:solidFill>
                <a:srgbClr val="434343"/>
              </a:solidFill>
              <a:latin typeface="Open Sans"/>
              <a:ea typeface="Open Sans"/>
              <a:cs typeface="Open Sans"/>
              <a:sym typeface="Open Sans"/>
            </a:endParaRPr>
          </a:p>
        </p:txBody>
      </p:sp>
      <p:sp>
        <p:nvSpPr>
          <p:cNvPr id="756" name="Google Shape;756;p62"/>
          <p:cNvSpPr txBox="1"/>
          <p:nvPr/>
        </p:nvSpPr>
        <p:spPr>
          <a:xfrm>
            <a:off x="505200" y="2948850"/>
            <a:ext cx="5980500" cy="33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434343"/>
                </a:solidFill>
                <a:latin typeface="Open Sans"/>
                <a:ea typeface="Open Sans"/>
                <a:cs typeface="Open Sans"/>
                <a:sym typeface="Open Sans"/>
              </a:rPr>
              <a:t>Tests performed on statewide monthly consumption observations</a:t>
            </a:r>
            <a:endParaRPr>
              <a:solidFill>
                <a:srgbClr val="434343"/>
              </a:solidFill>
              <a:latin typeface="Open Sans"/>
              <a:ea typeface="Open Sans"/>
              <a:cs typeface="Open Sans"/>
              <a:sym typeface="Open Sans"/>
            </a:endParaRPr>
          </a:p>
        </p:txBody>
      </p:sp>
      <p:sp>
        <p:nvSpPr>
          <p:cNvPr id="757" name="Google Shape;757;p62"/>
          <p:cNvSpPr txBox="1"/>
          <p:nvPr/>
        </p:nvSpPr>
        <p:spPr>
          <a:xfrm>
            <a:off x="505200" y="1996275"/>
            <a:ext cx="6095100" cy="33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434343"/>
                </a:solidFill>
                <a:latin typeface="Open Sans"/>
                <a:ea typeface="Open Sans"/>
                <a:cs typeface="Open Sans"/>
                <a:sym typeface="Open Sans"/>
              </a:rPr>
              <a:t>Non-parametric test designed to decrease type 1 error</a:t>
            </a:r>
            <a:endParaRPr>
              <a:solidFill>
                <a:srgbClr val="434343"/>
              </a:solidFill>
              <a:latin typeface="Open Sans"/>
              <a:ea typeface="Open Sans"/>
              <a:cs typeface="Open Sans"/>
              <a:sym typeface="Open Sans"/>
            </a:endParaRPr>
          </a:p>
        </p:txBody>
      </p:sp>
      <p:sp>
        <p:nvSpPr>
          <p:cNvPr id="758" name="Google Shape;758;p62"/>
          <p:cNvSpPr/>
          <p:nvPr/>
        </p:nvSpPr>
        <p:spPr>
          <a:xfrm>
            <a:off x="822875" y="598425"/>
            <a:ext cx="177300" cy="6612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2"/>
          <p:cNvSpPr txBox="1"/>
          <p:nvPr/>
        </p:nvSpPr>
        <p:spPr>
          <a:xfrm>
            <a:off x="488250" y="1218550"/>
            <a:ext cx="72555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434343"/>
                </a:solidFill>
                <a:latin typeface="Open Sans"/>
                <a:ea typeface="Open Sans"/>
                <a:cs typeface="Open Sans"/>
                <a:sym typeface="Open Sans"/>
              </a:rPr>
              <a:t>Detects general increasing or decreasing trends in environmental time series data</a:t>
            </a:r>
            <a:endParaRPr>
              <a:solidFill>
                <a:srgbClr val="434343"/>
              </a:solidFill>
              <a:latin typeface="Open Sans"/>
              <a:ea typeface="Open Sans"/>
              <a:cs typeface="Open Sans"/>
              <a:sym typeface="Open Sans"/>
            </a:endParaRPr>
          </a:p>
        </p:txBody>
      </p:sp>
      <p:sp>
        <p:nvSpPr>
          <p:cNvPr id="760" name="Google Shape;760;p62"/>
          <p:cNvSpPr/>
          <p:nvPr/>
        </p:nvSpPr>
        <p:spPr>
          <a:xfrm>
            <a:off x="822875" y="1593835"/>
            <a:ext cx="177300" cy="4431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2"/>
          <p:cNvSpPr/>
          <p:nvPr/>
        </p:nvSpPr>
        <p:spPr>
          <a:xfrm>
            <a:off x="822875" y="2360583"/>
            <a:ext cx="177300" cy="6267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2"/>
          <p:cNvSpPr/>
          <p:nvPr/>
        </p:nvSpPr>
        <p:spPr>
          <a:xfrm>
            <a:off x="819375" y="3317167"/>
            <a:ext cx="177300" cy="5844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2"/>
          <p:cNvSpPr/>
          <p:nvPr/>
        </p:nvSpPr>
        <p:spPr>
          <a:xfrm>
            <a:off x="822875" y="4240131"/>
            <a:ext cx="177300" cy="5844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pic>
        <p:nvPicPr>
          <p:cNvPr id="768" name="Google Shape;768;p63"/>
          <p:cNvPicPr preferRelativeResize="0"/>
          <p:nvPr/>
        </p:nvPicPr>
        <p:blipFill rotWithShape="1">
          <a:blip r:embed="rId3">
            <a:alphaModFix/>
          </a:blip>
          <a:srcRect t="4058"/>
          <a:stretch/>
        </p:blipFill>
        <p:spPr>
          <a:xfrm>
            <a:off x="0" y="1084350"/>
            <a:ext cx="6041024" cy="3106226"/>
          </a:xfrm>
          <a:prstGeom prst="rect">
            <a:avLst/>
          </a:prstGeom>
          <a:noFill/>
          <a:ln>
            <a:noFill/>
          </a:ln>
        </p:spPr>
      </p:pic>
      <p:sp>
        <p:nvSpPr>
          <p:cNvPr id="769" name="Google Shape;769;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770" name="Google Shape;770;p63"/>
          <p:cNvPicPr preferRelativeResize="0"/>
          <p:nvPr/>
        </p:nvPicPr>
        <p:blipFill>
          <a:blip r:embed="rId4">
            <a:alphaModFix/>
          </a:blip>
          <a:stretch>
            <a:fillRect/>
          </a:stretch>
        </p:blipFill>
        <p:spPr>
          <a:xfrm>
            <a:off x="6093899" y="952914"/>
            <a:ext cx="2927250" cy="787600"/>
          </a:xfrm>
          <a:prstGeom prst="rect">
            <a:avLst/>
          </a:prstGeom>
          <a:noFill/>
          <a:ln>
            <a:noFill/>
          </a:ln>
        </p:spPr>
      </p:pic>
      <p:pic>
        <p:nvPicPr>
          <p:cNvPr id="771" name="Google Shape;771;p63"/>
          <p:cNvPicPr preferRelativeResize="0"/>
          <p:nvPr/>
        </p:nvPicPr>
        <p:blipFill rotWithShape="1">
          <a:blip r:embed="rId3">
            <a:alphaModFix/>
          </a:blip>
          <a:srcRect t="4058" r="47176"/>
          <a:stretch/>
        </p:blipFill>
        <p:spPr>
          <a:xfrm>
            <a:off x="0" y="1084375"/>
            <a:ext cx="3191075" cy="3106226"/>
          </a:xfrm>
          <a:prstGeom prst="rect">
            <a:avLst/>
          </a:prstGeom>
          <a:noFill/>
          <a:ln>
            <a:noFill/>
          </a:ln>
        </p:spPr>
      </p:pic>
      <p:sp>
        <p:nvSpPr>
          <p:cNvPr id="772" name="Google Shape;772;p63"/>
          <p:cNvSpPr txBox="1">
            <a:spLocks noGrp="1"/>
          </p:cNvSpPr>
          <p:nvPr>
            <p:ph type="title" idx="4294967295"/>
          </p:nvPr>
        </p:nvSpPr>
        <p:spPr>
          <a:xfrm>
            <a:off x="306100" y="85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Mann Kendall</a:t>
            </a:r>
            <a:endParaRPr/>
          </a:p>
        </p:txBody>
      </p:sp>
      <p:cxnSp>
        <p:nvCxnSpPr>
          <p:cNvPr id="773" name="Google Shape;773;p63"/>
          <p:cNvCxnSpPr/>
          <p:nvPr/>
        </p:nvCxnSpPr>
        <p:spPr>
          <a:xfrm rot="10800000" flipH="1">
            <a:off x="260150" y="585825"/>
            <a:ext cx="7887900" cy="12600"/>
          </a:xfrm>
          <a:prstGeom prst="straightConnector1">
            <a:avLst/>
          </a:prstGeom>
          <a:noFill/>
          <a:ln w="9525" cap="flat" cmpd="sng">
            <a:solidFill>
              <a:srgbClr val="275799"/>
            </a:solidFill>
            <a:prstDash val="solid"/>
            <a:round/>
            <a:headEnd type="none" w="med" len="med"/>
            <a:tailEnd type="none" w="med" len="med"/>
          </a:ln>
        </p:spPr>
      </p:cxnSp>
      <p:sp>
        <p:nvSpPr>
          <p:cNvPr id="774" name="Google Shape;774;p63"/>
          <p:cNvSpPr/>
          <p:nvPr/>
        </p:nvSpPr>
        <p:spPr>
          <a:xfrm>
            <a:off x="8455050" y="1317750"/>
            <a:ext cx="548700" cy="393600"/>
          </a:xfrm>
          <a:prstGeom prst="rect">
            <a:avLst/>
          </a:prstGeom>
          <a:noFill/>
          <a:ln w="19050" cap="flat" cmpd="sng">
            <a:solidFill>
              <a:srgbClr val="98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3"/>
          <p:cNvSpPr/>
          <p:nvPr/>
        </p:nvSpPr>
        <p:spPr>
          <a:xfrm>
            <a:off x="7358325" y="1317750"/>
            <a:ext cx="548700" cy="393600"/>
          </a:xfrm>
          <a:prstGeom prst="rect">
            <a:avLst/>
          </a:prstGeom>
          <a:noFill/>
          <a:ln w="19050" cap="flat" cmpd="sng">
            <a:solidFill>
              <a:srgbClr val="98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3"/>
          <p:cNvSpPr txBox="1"/>
          <p:nvPr/>
        </p:nvSpPr>
        <p:spPr>
          <a:xfrm>
            <a:off x="6194475" y="2095025"/>
            <a:ext cx="2726100" cy="71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Open Sans"/>
                <a:ea typeface="Open Sans"/>
                <a:cs typeface="Open Sans"/>
                <a:sym typeface="Open Sans"/>
              </a:rPr>
              <a:t>Inconsistent reporting affects consumption trends</a:t>
            </a:r>
            <a:endParaRPr>
              <a:solidFill>
                <a:srgbClr val="434343"/>
              </a:solidFill>
              <a:latin typeface="Open Sans"/>
              <a:ea typeface="Open Sans"/>
              <a:cs typeface="Open Sans"/>
              <a:sym typeface="Open Sans"/>
            </a:endParaRPr>
          </a:p>
        </p:txBody>
      </p:sp>
      <p:sp>
        <p:nvSpPr>
          <p:cNvPr id="777" name="Google Shape;777;p63"/>
          <p:cNvSpPr txBox="1"/>
          <p:nvPr/>
        </p:nvSpPr>
        <p:spPr>
          <a:xfrm>
            <a:off x="6194475" y="2829688"/>
            <a:ext cx="2726100" cy="71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Open Sans"/>
                <a:ea typeface="Open Sans"/>
                <a:cs typeface="Open Sans"/>
                <a:sym typeface="Open Sans"/>
              </a:rPr>
              <a:t>Matching withdrawal and discharge records is important</a:t>
            </a:r>
            <a:endParaRPr>
              <a:solidFill>
                <a:srgbClr val="434343"/>
              </a:solidFill>
              <a:latin typeface="Open Sans"/>
              <a:ea typeface="Open Sans"/>
              <a:cs typeface="Open Sans"/>
              <a:sym typeface="Open Sans"/>
            </a:endParaRPr>
          </a:p>
        </p:txBody>
      </p:sp>
      <p:sp>
        <p:nvSpPr>
          <p:cNvPr id="778" name="Google Shape;778;p63"/>
          <p:cNvSpPr txBox="1"/>
          <p:nvPr/>
        </p:nvSpPr>
        <p:spPr>
          <a:xfrm>
            <a:off x="553613" y="644588"/>
            <a:ext cx="49338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434343"/>
                </a:solidFill>
                <a:latin typeface="Open Sans"/>
                <a:ea typeface="Open Sans"/>
                <a:cs typeface="Open Sans"/>
                <a:sym typeface="Open Sans"/>
              </a:rPr>
              <a:t>Monthly Statewide Consumption with Linear Regression</a:t>
            </a:r>
            <a:endParaRPr sz="1200" b="1">
              <a:solidFill>
                <a:srgbClr val="434343"/>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4"/>
                                        </p:tgtEl>
                                        <p:attrNameLst>
                                          <p:attrName>style.visibility</p:attrName>
                                        </p:attrNameLst>
                                      </p:cBhvr>
                                      <p:to>
                                        <p:strVal val="visible"/>
                                      </p:to>
                                    </p:set>
                                    <p:animEffect transition="in" filter="fade">
                                      <p:cBhvr>
                                        <p:cTn id="7" dur="1000"/>
                                        <p:tgtEl>
                                          <p:spTgt spid="7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8"/>
                                        </p:tgtEl>
                                        <p:attrNameLst>
                                          <p:attrName>style.visibility</p:attrName>
                                        </p:attrNameLst>
                                      </p:cBhvr>
                                      <p:to>
                                        <p:strVal val="visible"/>
                                      </p:to>
                                    </p:set>
                                    <p:animEffect transition="in" filter="fade">
                                      <p:cBhvr>
                                        <p:cTn id="12" dur="1000"/>
                                        <p:tgtEl>
                                          <p:spTgt spid="7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5"/>
                                        </p:tgtEl>
                                        <p:attrNameLst>
                                          <p:attrName>style.visibility</p:attrName>
                                        </p:attrNameLst>
                                      </p:cBhvr>
                                      <p:to>
                                        <p:strVal val="visible"/>
                                      </p:to>
                                    </p:set>
                                    <p:animEffect transition="in" filter="fade">
                                      <p:cBhvr>
                                        <p:cTn id="17" dur="1000"/>
                                        <p:tgtEl>
                                          <p:spTgt spid="7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76"/>
                                        </p:tgtEl>
                                        <p:attrNameLst>
                                          <p:attrName>style.visibility</p:attrName>
                                        </p:attrNameLst>
                                      </p:cBhvr>
                                      <p:to>
                                        <p:strVal val="visible"/>
                                      </p:to>
                                    </p:set>
                                    <p:animEffect transition="in" filter="fade">
                                      <p:cBhvr>
                                        <p:cTn id="22" dur="1000"/>
                                        <p:tgtEl>
                                          <p:spTgt spid="7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77"/>
                                        </p:tgtEl>
                                        <p:attrNameLst>
                                          <p:attrName>style.visibility</p:attrName>
                                        </p:attrNameLst>
                                      </p:cBhvr>
                                      <p:to>
                                        <p:strVal val="visible"/>
                                      </p:to>
                                    </p:set>
                                    <p:animEffect transition="in" filter="fade">
                                      <p:cBhvr>
                                        <p:cTn id="27" dur="1000"/>
                                        <p:tgtEl>
                                          <p:spTgt spid="7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784" name="Google Shape;784;p64"/>
          <p:cNvSpPr txBox="1"/>
          <p:nvPr/>
        </p:nvSpPr>
        <p:spPr>
          <a:xfrm>
            <a:off x="57050" y="4762525"/>
            <a:ext cx="7422300" cy="19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Open Sans"/>
                <a:ea typeface="Open Sans"/>
                <a:cs typeface="Open Sans"/>
                <a:sym typeface="Open Sans"/>
              </a:rPr>
              <a:t>Obj 3: How do consumption values for Virginia compare to climatically similar studies?</a:t>
            </a:r>
            <a:endParaRPr sz="1200">
              <a:solidFill>
                <a:srgbClr val="434343"/>
              </a:solidFill>
              <a:latin typeface="Open Sans"/>
              <a:ea typeface="Open Sans"/>
              <a:cs typeface="Open Sans"/>
              <a:sym typeface="Open Sans"/>
            </a:endParaRPr>
          </a:p>
        </p:txBody>
      </p:sp>
      <p:cxnSp>
        <p:nvCxnSpPr>
          <p:cNvPr id="785" name="Google Shape;785;p64"/>
          <p:cNvCxnSpPr/>
          <p:nvPr/>
        </p:nvCxnSpPr>
        <p:spPr>
          <a:xfrm rot="10800000" flipH="1">
            <a:off x="0" y="4807975"/>
            <a:ext cx="7887900" cy="12600"/>
          </a:xfrm>
          <a:prstGeom prst="straightConnector1">
            <a:avLst/>
          </a:prstGeom>
          <a:noFill/>
          <a:ln w="9525" cap="flat" cmpd="sng">
            <a:solidFill>
              <a:srgbClr val="275799"/>
            </a:solidFill>
            <a:prstDash val="solid"/>
            <a:round/>
            <a:headEnd type="none" w="med" len="med"/>
            <a:tailEnd type="none" w="med" len="med"/>
          </a:ln>
        </p:spPr>
      </p:cxnSp>
      <p:sp>
        <p:nvSpPr>
          <p:cNvPr id="786" name="Google Shape;786;p64"/>
          <p:cNvSpPr txBox="1">
            <a:spLocks noGrp="1"/>
          </p:cNvSpPr>
          <p:nvPr>
            <p:ph type="title"/>
          </p:nvPr>
        </p:nvSpPr>
        <p:spPr>
          <a:xfrm>
            <a:off x="311700" y="1434250"/>
            <a:ext cx="8520600" cy="13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434343"/>
                </a:solidFill>
              </a:rPr>
              <a:t>Results</a:t>
            </a:r>
            <a:endParaRPr sz="3000">
              <a:solidFill>
                <a:srgbClr val="434343"/>
              </a:solidFill>
            </a:endParaRPr>
          </a:p>
          <a:p>
            <a:pPr marL="0" lvl="0" indent="0" algn="l" rtl="0">
              <a:spcBef>
                <a:spcPts val="0"/>
              </a:spcBef>
              <a:spcAft>
                <a:spcPts val="0"/>
              </a:spcAft>
              <a:buNone/>
            </a:pPr>
            <a:r>
              <a:rPr lang="en">
                <a:solidFill>
                  <a:srgbClr val="000000"/>
                </a:solidFill>
              </a:rPr>
              <a:t>	</a:t>
            </a:r>
            <a:r>
              <a:rPr lang="en" b="1">
                <a:solidFill>
                  <a:srgbClr val="434343"/>
                </a:solidFill>
              </a:rPr>
              <a:t>Objective 3</a:t>
            </a:r>
            <a:endParaRPr b="1">
              <a:solidFill>
                <a:srgbClr val="434343"/>
              </a:solidFill>
            </a:endParaRPr>
          </a:p>
          <a:p>
            <a:pPr marL="457200" lvl="0" indent="457200" algn="l" rtl="0">
              <a:spcBef>
                <a:spcPts val="0"/>
              </a:spcBef>
              <a:spcAft>
                <a:spcPts val="0"/>
              </a:spcAft>
              <a:buNone/>
            </a:pPr>
            <a:r>
              <a:rPr lang="en">
                <a:solidFill>
                  <a:srgbClr val="434343"/>
                </a:solidFill>
              </a:rPr>
              <a:t>Comparison to Literature</a:t>
            </a:r>
            <a:endParaRPr>
              <a:solidFill>
                <a:srgbClr val="434343"/>
              </a:solidFill>
            </a:endParaRPr>
          </a:p>
        </p:txBody>
      </p:sp>
      <p:sp>
        <p:nvSpPr>
          <p:cNvPr id="787" name="Google Shape;787;p64"/>
          <p:cNvSpPr txBox="1"/>
          <p:nvPr/>
        </p:nvSpPr>
        <p:spPr>
          <a:xfrm>
            <a:off x="1159100" y="2914025"/>
            <a:ext cx="4722300" cy="6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Open Sans"/>
                <a:ea typeface="Open Sans"/>
                <a:cs typeface="Open Sans"/>
                <a:sym typeface="Open Sans"/>
              </a:rPr>
              <a:t>Climatically Similar Areas</a:t>
            </a:r>
            <a:endParaRPr>
              <a:solidFill>
                <a:srgbClr val="434343"/>
              </a:solidFill>
              <a:latin typeface="Open Sans"/>
              <a:ea typeface="Open Sans"/>
              <a:cs typeface="Open Sans"/>
              <a:sym typeface="Open Sans"/>
            </a:endParaRPr>
          </a:p>
          <a:p>
            <a:pPr marL="0" lvl="0" indent="0" algn="l" rtl="0">
              <a:spcBef>
                <a:spcPts val="0"/>
              </a:spcBef>
              <a:spcAft>
                <a:spcPts val="0"/>
              </a:spcAft>
              <a:buNone/>
            </a:pPr>
            <a:r>
              <a:rPr lang="en">
                <a:solidFill>
                  <a:srgbClr val="434343"/>
                </a:solidFill>
                <a:latin typeface="Open Sans"/>
                <a:ea typeface="Open Sans"/>
                <a:cs typeface="Open Sans"/>
                <a:sym typeface="Open Sans"/>
              </a:rPr>
              <a:t>Median Annual Estimates</a:t>
            </a:r>
            <a:endParaRPr>
              <a:solidFill>
                <a:srgbClr val="434343"/>
              </a:solidFill>
              <a:latin typeface="Open Sans"/>
              <a:ea typeface="Open Sans"/>
              <a:cs typeface="Open Sans"/>
              <a:sym typeface="Open Sans"/>
            </a:endParaRPr>
          </a:p>
          <a:p>
            <a:pPr marL="0" lvl="0" indent="0" algn="l" rtl="0">
              <a:spcBef>
                <a:spcPts val="0"/>
              </a:spcBef>
              <a:spcAft>
                <a:spcPts val="0"/>
              </a:spcAft>
              <a:buNone/>
            </a:pPr>
            <a:r>
              <a:rPr lang="en">
                <a:solidFill>
                  <a:srgbClr val="434343"/>
                </a:solidFill>
                <a:latin typeface="Open Sans"/>
                <a:ea typeface="Open Sans"/>
                <a:cs typeface="Open Sans"/>
                <a:sym typeface="Open Sans"/>
              </a:rPr>
              <a:t>Commercial, Energy, Industrial, and Municipal Sectors</a:t>
            </a:r>
            <a:endParaRPr>
              <a:solidFill>
                <a:srgbClr val="434343"/>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793" name="Google Shape;793;p65"/>
          <p:cNvSpPr txBox="1"/>
          <p:nvPr/>
        </p:nvSpPr>
        <p:spPr>
          <a:xfrm>
            <a:off x="6754050" y="854150"/>
            <a:ext cx="2267100" cy="8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All available data reports higher consumption than matched data</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794" name="Google Shape;794;p65"/>
          <p:cNvSpPr txBox="1"/>
          <p:nvPr/>
        </p:nvSpPr>
        <p:spPr>
          <a:xfrm>
            <a:off x="0" y="0"/>
            <a:ext cx="5721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Comparison of median annual consumption estimates to literature</a:t>
            </a:r>
            <a:endParaRPr u="sng">
              <a:latin typeface="Open Sans"/>
              <a:ea typeface="Open Sans"/>
              <a:cs typeface="Open Sans"/>
              <a:sym typeface="Open Sans"/>
            </a:endParaRPr>
          </a:p>
        </p:txBody>
      </p:sp>
      <p:pic>
        <p:nvPicPr>
          <p:cNvPr id="795" name="Google Shape;795;p65"/>
          <p:cNvPicPr preferRelativeResize="0"/>
          <p:nvPr/>
        </p:nvPicPr>
        <p:blipFill>
          <a:blip r:embed="rId3">
            <a:alphaModFix/>
          </a:blip>
          <a:stretch>
            <a:fillRect/>
          </a:stretch>
        </p:blipFill>
        <p:spPr>
          <a:xfrm>
            <a:off x="-47625" y="381000"/>
            <a:ext cx="6371788" cy="4381499"/>
          </a:xfrm>
          <a:prstGeom prst="rect">
            <a:avLst/>
          </a:prstGeom>
          <a:noFill/>
          <a:ln>
            <a:noFill/>
          </a:ln>
        </p:spPr>
      </p:pic>
      <p:pic>
        <p:nvPicPr>
          <p:cNvPr id="796" name="Google Shape;796;p65"/>
          <p:cNvPicPr preferRelativeResize="0"/>
          <p:nvPr/>
        </p:nvPicPr>
        <p:blipFill rotWithShape="1">
          <a:blip r:embed="rId4">
            <a:alphaModFix/>
          </a:blip>
          <a:srcRect t="95658" r="18227"/>
          <a:stretch/>
        </p:blipFill>
        <p:spPr>
          <a:xfrm>
            <a:off x="0" y="4561175"/>
            <a:ext cx="5210301" cy="189150"/>
          </a:xfrm>
          <a:prstGeom prst="rect">
            <a:avLst/>
          </a:prstGeom>
          <a:noFill/>
          <a:ln>
            <a:noFill/>
          </a:ln>
        </p:spPr>
      </p:pic>
      <p:sp>
        <p:nvSpPr>
          <p:cNvPr id="797" name="Google Shape;797;p65"/>
          <p:cNvSpPr txBox="1"/>
          <p:nvPr/>
        </p:nvSpPr>
        <p:spPr>
          <a:xfrm>
            <a:off x="6754050" y="3156375"/>
            <a:ext cx="2267100" cy="8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Industrial consumption higher than what literature suggests</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798" name="Google Shape;798;p65"/>
          <p:cNvSpPr txBox="1"/>
          <p:nvPr/>
        </p:nvSpPr>
        <p:spPr>
          <a:xfrm>
            <a:off x="6754050" y="1871913"/>
            <a:ext cx="2267100" cy="8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Facility level and total volume approaches provide similar ranges of median annual consumption</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pic>
        <p:nvPicPr>
          <p:cNvPr id="799" name="Google Shape;799;p65"/>
          <p:cNvPicPr preferRelativeResize="0"/>
          <p:nvPr/>
        </p:nvPicPr>
        <p:blipFill rotWithShape="1">
          <a:blip r:embed="rId4">
            <a:alphaModFix/>
          </a:blip>
          <a:srcRect r="27792" b="6785"/>
          <a:stretch/>
        </p:blipFill>
        <p:spPr>
          <a:xfrm>
            <a:off x="9021150" y="3323700"/>
            <a:ext cx="4600699" cy="4061400"/>
          </a:xfrm>
          <a:prstGeom prst="rect">
            <a:avLst/>
          </a:prstGeom>
          <a:noFill/>
          <a:ln>
            <a:noFill/>
          </a:ln>
        </p:spPr>
      </p:pic>
      <p:sp>
        <p:nvSpPr>
          <p:cNvPr id="800" name="Google Shape;800;p65"/>
          <p:cNvSpPr/>
          <p:nvPr/>
        </p:nvSpPr>
        <p:spPr>
          <a:xfrm>
            <a:off x="3472025" y="513600"/>
            <a:ext cx="1408500" cy="3796200"/>
          </a:xfrm>
          <a:prstGeom prst="rect">
            <a:avLst/>
          </a:prstGeom>
          <a:noFill/>
          <a:ln w="19050" cap="flat" cmpd="sng">
            <a:solidFill>
              <a:srgbClr val="98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3"/>
                                        </p:tgtEl>
                                        <p:attrNameLst>
                                          <p:attrName>style.visibility</p:attrName>
                                        </p:attrNameLst>
                                      </p:cBhvr>
                                      <p:to>
                                        <p:strVal val="visible"/>
                                      </p:to>
                                    </p:set>
                                    <p:animEffect transition="in" filter="fade">
                                      <p:cBhvr>
                                        <p:cTn id="7" dur="1000"/>
                                        <p:tgtEl>
                                          <p:spTgt spid="7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9"/>
                                        </p:tgtEl>
                                        <p:attrNameLst>
                                          <p:attrName>style.visibility</p:attrName>
                                        </p:attrNameLst>
                                      </p:cBhvr>
                                      <p:to>
                                        <p:strVal val="visible"/>
                                      </p:to>
                                    </p:set>
                                    <p:animEffect transition="in" filter="fade">
                                      <p:cBhvr>
                                        <p:cTn id="12" dur="1000"/>
                                        <p:tgtEl>
                                          <p:spTgt spid="799"/>
                                        </p:tgtEl>
                                      </p:cBhvr>
                                    </p:animEffect>
                                  </p:childTnLst>
                                </p:cTn>
                              </p:par>
                              <p:par>
                                <p:cTn id="13" presetID="1" presetClass="exit" presetSubtype="0" fill="hold" nodeType="withEffect">
                                  <p:stCondLst>
                                    <p:cond delay="0"/>
                                  </p:stCondLst>
                                  <p:childTnLst>
                                    <p:set>
                                      <p:cBhvr>
                                        <p:cTn id="14" dur="1" fill="hold">
                                          <p:stCondLst>
                                            <p:cond delay="1000"/>
                                          </p:stCondLst>
                                        </p:cTn>
                                        <p:tgtEl>
                                          <p:spTgt spid="79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98"/>
                                        </p:tgtEl>
                                        <p:attrNameLst>
                                          <p:attrName>style.visibility</p:attrName>
                                        </p:attrNameLst>
                                      </p:cBhvr>
                                      <p:to>
                                        <p:strVal val="visible"/>
                                      </p:to>
                                    </p:set>
                                    <p:animEffect transition="in" filter="fade">
                                      <p:cBhvr>
                                        <p:cTn id="19" dur="1000"/>
                                        <p:tgtEl>
                                          <p:spTgt spid="79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00"/>
                                        </p:tgtEl>
                                        <p:attrNameLst>
                                          <p:attrName>style.visibility</p:attrName>
                                        </p:attrNameLst>
                                      </p:cBhvr>
                                      <p:to>
                                        <p:strVal val="visible"/>
                                      </p:to>
                                    </p:set>
                                    <p:animEffect transition="in" filter="fade">
                                      <p:cBhvr>
                                        <p:cTn id="24" dur="1000"/>
                                        <p:tgtEl>
                                          <p:spTgt spid="800"/>
                                        </p:tgtEl>
                                      </p:cBhvr>
                                    </p:animEffect>
                                  </p:childTnLst>
                                </p:cTn>
                              </p:par>
                              <p:par>
                                <p:cTn id="25" presetID="10" presetClass="entr" presetSubtype="0" fill="hold" nodeType="withEffect">
                                  <p:stCondLst>
                                    <p:cond delay="0"/>
                                  </p:stCondLst>
                                  <p:childTnLst>
                                    <p:set>
                                      <p:cBhvr>
                                        <p:cTn id="26" dur="1" fill="hold">
                                          <p:stCondLst>
                                            <p:cond delay="0"/>
                                          </p:stCondLst>
                                        </p:cTn>
                                        <p:tgtEl>
                                          <p:spTgt spid="797"/>
                                        </p:tgtEl>
                                        <p:attrNameLst>
                                          <p:attrName>style.visibility</p:attrName>
                                        </p:attrNameLst>
                                      </p:cBhvr>
                                      <p:to>
                                        <p:strVal val="visible"/>
                                      </p:to>
                                    </p:set>
                                    <p:animEffect transition="in" filter="fade">
                                      <p:cBhvr>
                                        <p:cTn id="27" dur="1000"/>
                                        <p:tgtEl>
                                          <p:spTgt spid="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806" name="Google Shape;806;p66"/>
          <p:cNvSpPr txBox="1"/>
          <p:nvPr/>
        </p:nvSpPr>
        <p:spPr>
          <a:xfrm>
            <a:off x="57050" y="4762525"/>
            <a:ext cx="7422300" cy="19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Open Sans"/>
                <a:ea typeface="Open Sans"/>
                <a:cs typeface="Open Sans"/>
                <a:sym typeface="Open Sans"/>
              </a:rPr>
              <a:t>Obj 3: How do consumption values for Virginia compare to climatically similar studies?</a:t>
            </a:r>
            <a:endParaRPr sz="1200">
              <a:solidFill>
                <a:srgbClr val="434343"/>
              </a:solidFill>
              <a:latin typeface="Open Sans"/>
              <a:ea typeface="Open Sans"/>
              <a:cs typeface="Open Sans"/>
              <a:sym typeface="Open Sans"/>
            </a:endParaRPr>
          </a:p>
        </p:txBody>
      </p:sp>
      <p:cxnSp>
        <p:nvCxnSpPr>
          <p:cNvPr id="807" name="Google Shape;807;p66"/>
          <p:cNvCxnSpPr/>
          <p:nvPr/>
        </p:nvCxnSpPr>
        <p:spPr>
          <a:xfrm rot="10800000" flipH="1">
            <a:off x="0" y="4807975"/>
            <a:ext cx="7887900" cy="12600"/>
          </a:xfrm>
          <a:prstGeom prst="straightConnector1">
            <a:avLst/>
          </a:prstGeom>
          <a:noFill/>
          <a:ln w="9525" cap="flat" cmpd="sng">
            <a:solidFill>
              <a:srgbClr val="275799"/>
            </a:solidFill>
            <a:prstDash val="solid"/>
            <a:round/>
            <a:headEnd type="none" w="med" len="med"/>
            <a:tailEnd type="none" w="med" len="med"/>
          </a:ln>
        </p:spPr>
      </p:cxnSp>
      <p:sp>
        <p:nvSpPr>
          <p:cNvPr id="808" name="Google Shape;808;p66"/>
          <p:cNvSpPr txBox="1">
            <a:spLocks noGrp="1"/>
          </p:cNvSpPr>
          <p:nvPr>
            <p:ph type="title"/>
          </p:nvPr>
        </p:nvSpPr>
        <p:spPr>
          <a:xfrm>
            <a:off x="311700" y="1729525"/>
            <a:ext cx="8520600" cy="98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434343"/>
                </a:solidFill>
              </a:rPr>
              <a:t>Conclusions</a:t>
            </a:r>
            <a:endParaRPr sz="3000">
              <a:solidFill>
                <a:srgbClr val="434343"/>
              </a:solidFill>
            </a:endParaRPr>
          </a:p>
          <a:p>
            <a:pPr marL="0" lvl="0" indent="0" algn="l" rtl="0">
              <a:spcBef>
                <a:spcPts val="0"/>
              </a:spcBef>
              <a:spcAft>
                <a:spcPts val="0"/>
              </a:spcAft>
              <a:buNone/>
            </a:pPr>
            <a:r>
              <a:rPr lang="en">
                <a:solidFill>
                  <a:srgbClr val="000000"/>
                </a:solidFill>
              </a:rPr>
              <a:t>	</a:t>
            </a:r>
            <a:r>
              <a:rPr lang="en" b="1">
                <a:solidFill>
                  <a:srgbClr val="434343"/>
                </a:solidFill>
              </a:rPr>
              <a:t>Objectives 1,2,&amp;3</a:t>
            </a:r>
            <a:endParaRPr>
              <a:solidFill>
                <a:srgbClr val="434343"/>
              </a:solidFill>
            </a:endParaRPr>
          </a:p>
        </p:txBody>
      </p:sp>
      <p:sp>
        <p:nvSpPr>
          <p:cNvPr id="809" name="Google Shape;809;p66"/>
          <p:cNvSpPr txBox="1"/>
          <p:nvPr/>
        </p:nvSpPr>
        <p:spPr>
          <a:xfrm>
            <a:off x="1159100" y="2914025"/>
            <a:ext cx="4722300" cy="6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Open Sans"/>
                <a:ea typeface="Open Sans"/>
                <a:cs typeface="Open Sans"/>
                <a:sym typeface="Open Sans"/>
              </a:rPr>
              <a:t>Key Insights</a:t>
            </a:r>
            <a:endParaRPr>
              <a:solidFill>
                <a:srgbClr val="434343"/>
              </a:solidFill>
              <a:latin typeface="Open Sans"/>
              <a:ea typeface="Open Sans"/>
              <a:cs typeface="Open Sans"/>
              <a:sym typeface="Open Sans"/>
            </a:endParaRPr>
          </a:p>
          <a:p>
            <a:pPr marL="0" lvl="0" indent="0" algn="l" rtl="0">
              <a:spcBef>
                <a:spcPts val="0"/>
              </a:spcBef>
              <a:spcAft>
                <a:spcPts val="0"/>
              </a:spcAft>
              <a:buNone/>
            </a:pPr>
            <a:r>
              <a:rPr lang="en">
                <a:solidFill>
                  <a:srgbClr val="434343"/>
                </a:solidFill>
                <a:latin typeface="Open Sans"/>
                <a:ea typeface="Open Sans"/>
                <a:cs typeface="Open Sans"/>
                <a:sym typeface="Open Sans"/>
              </a:rPr>
              <a:t>Suggestion for Improvement</a:t>
            </a:r>
            <a:endParaRPr>
              <a:solidFill>
                <a:srgbClr val="434343"/>
              </a:solidFill>
              <a:latin typeface="Open Sans"/>
              <a:ea typeface="Open Sans"/>
              <a:cs typeface="Open Sans"/>
              <a:sym typeface="Open Sans"/>
            </a:endParaRPr>
          </a:p>
          <a:p>
            <a:pPr marL="0" lvl="0" indent="0" algn="l" rtl="0">
              <a:spcBef>
                <a:spcPts val="0"/>
              </a:spcBef>
              <a:spcAft>
                <a:spcPts val="0"/>
              </a:spcAft>
              <a:buNone/>
            </a:pPr>
            <a:r>
              <a:rPr lang="en">
                <a:solidFill>
                  <a:srgbClr val="434343"/>
                </a:solidFill>
                <a:latin typeface="Open Sans"/>
                <a:ea typeface="Open Sans"/>
                <a:cs typeface="Open Sans"/>
                <a:sym typeface="Open Sans"/>
              </a:rPr>
              <a:t>Policy &amp; Management Applications</a:t>
            </a:r>
            <a:endParaRPr>
              <a:solidFill>
                <a:srgbClr val="434343"/>
              </a:solidFill>
              <a:latin typeface="Open Sans"/>
              <a:ea typeface="Open Sans"/>
              <a:cs typeface="Open Sans"/>
              <a:sym typeface="Open Sans"/>
            </a:endParaRPr>
          </a:p>
          <a:p>
            <a:pPr marL="0" lvl="0" indent="0" algn="l" rtl="0">
              <a:spcBef>
                <a:spcPts val="0"/>
              </a:spcBef>
              <a:spcAft>
                <a:spcPts val="0"/>
              </a:spcAft>
              <a:buNone/>
            </a:pPr>
            <a:endParaRPr>
              <a:solidFill>
                <a:srgbClr val="434343"/>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Overview/Outline</a:t>
            </a:r>
            <a:endParaRPr/>
          </a:p>
        </p:txBody>
      </p:sp>
      <p:sp>
        <p:nvSpPr>
          <p:cNvPr id="288" name="Google Shape;288;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
        <p:nvSpPr>
          <p:cNvPr id="289" name="Google Shape;289;p40"/>
          <p:cNvSpPr txBox="1"/>
          <p:nvPr/>
        </p:nvSpPr>
        <p:spPr>
          <a:xfrm>
            <a:off x="1149332" y="790597"/>
            <a:ext cx="4227900" cy="30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00467A"/>
                </a:solidFill>
                <a:latin typeface="Open Sans"/>
                <a:ea typeface="Open Sans"/>
                <a:cs typeface="Open Sans"/>
                <a:sym typeface="Open Sans"/>
              </a:rPr>
              <a:t>Urgency for Improved Water Supply Management</a:t>
            </a:r>
            <a:endParaRPr sz="1200" b="1">
              <a:solidFill>
                <a:srgbClr val="00467A"/>
              </a:solidFill>
              <a:latin typeface="Open Sans"/>
              <a:ea typeface="Open Sans"/>
              <a:cs typeface="Open Sans"/>
              <a:sym typeface="Open Sans"/>
            </a:endParaRPr>
          </a:p>
        </p:txBody>
      </p:sp>
      <p:sp>
        <p:nvSpPr>
          <p:cNvPr id="290" name="Google Shape;290;p40"/>
          <p:cNvSpPr txBox="1"/>
          <p:nvPr/>
        </p:nvSpPr>
        <p:spPr>
          <a:xfrm>
            <a:off x="-365700" y="785525"/>
            <a:ext cx="841200" cy="383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900">
                <a:solidFill>
                  <a:srgbClr val="00467A"/>
                </a:solidFill>
                <a:latin typeface="Open Sans"/>
                <a:ea typeface="Open Sans"/>
                <a:cs typeface="Open Sans"/>
                <a:sym typeface="Open Sans"/>
              </a:rPr>
              <a:t>1</a:t>
            </a:r>
            <a:endParaRPr sz="900">
              <a:solidFill>
                <a:srgbClr val="00467A"/>
              </a:solidFill>
              <a:latin typeface="Open Sans"/>
              <a:ea typeface="Open Sans"/>
              <a:cs typeface="Open Sans"/>
              <a:sym typeface="Open Sans"/>
            </a:endParaRPr>
          </a:p>
        </p:txBody>
      </p:sp>
      <p:sp>
        <p:nvSpPr>
          <p:cNvPr id="291" name="Google Shape;291;p40"/>
          <p:cNvSpPr/>
          <p:nvPr/>
        </p:nvSpPr>
        <p:spPr>
          <a:xfrm>
            <a:off x="693164" y="953766"/>
            <a:ext cx="148200" cy="7332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 name="Google Shape;292;p40"/>
          <p:cNvCxnSpPr/>
          <p:nvPr/>
        </p:nvCxnSpPr>
        <p:spPr>
          <a:xfrm rot="10800000">
            <a:off x="473271" y="950465"/>
            <a:ext cx="587700" cy="0"/>
          </a:xfrm>
          <a:prstGeom prst="straightConnector1">
            <a:avLst/>
          </a:prstGeom>
          <a:noFill/>
          <a:ln w="9525" cap="flat" cmpd="sng">
            <a:solidFill>
              <a:srgbClr val="00467A"/>
            </a:solidFill>
            <a:prstDash val="solid"/>
            <a:round/>
            <a:headEnd type="none" w="sm" len="sm"/>
            <a:tailEnd type="none" w="sm" len="sm"/>
          </a:ln>
        </p:spPr>
      </p:cxnSp>
      <p:sp>
        <p:nvSpPr>
          <p:cNvPr id="293" name="Google Shape;293;p40"/>
          <p:cNvSpPr txBox="1"/>
          <p:nvPr/>
        </p:nvSpPr>
        <p:spPr>
          <a:xfrm>
            <a:off x="1149332" y="1302721"/>
            <a:ext cx="4476000" cy="30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00467A"/>
                </a:solidFill>
                <a:latin typeface="Open Sans"/>
                <a:ea typeface="Open Sans"/>
                <a:cs typeface="Open Sans"/>
                <a:sym typeface="Open Sans"/>
              </a:rPr>
              <a:t>Consumption Studies</a:t>
            </a:r>
            <a:endParaRPr sz="1200" b="1">
              <a:solidFill>
                <a:srgbClr val="00467A"/>
              </a:solidFill>
              <a:latin typeface="Open Sans"/>
              <a:ea typeface="Open Sans"/>
              <a:cs typeface="Open Sans"/>
              <a:sym typeface="Open Sans"/>
            </a:endParaRPr>
          </a:p>
        </p:txBody>
      </p:sp>
      <p:sp>
        <p:nvSpPr>
          <p:cNvPr id="294" name="Google Shape;294;p40"/>
          <p:cNvSpPr txBox="1"/>
          <p:nvPr/>
        </p:nvSpPr>
        <p:spPr>
          <a:xfrm>
            <a:off x="1149332" y="1778671"/>
            <a:ext cx="3025500" cy="45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700">
              <a:solidFill>
                <a:srgbClr val="0944A1"/>
              </a:solidFill>
              <a:latin typeface="Roboto"/>
              <a:ea typeface="Roboto"/>
              <a:cs typeface="Roboto"/>
              <a:sym typeface="Roboto"/>
            </a:endParaRPr>
          </a:p>
        </p:txBody>
      </p:sp>
      <p:sp>
        <p:nvSpPr>
          <p:cNvPr id="295" name="Google Shape;295;p40"/>
          <p:cNvSpPr txBox="1"/>
          <p:nvPr/>
        </p:nvSpPr>
        <p:spPr>
          <a:xfrm>
            <a:off x="-365700" y="1267543"/>
            <a:ext cx="841200" cy="383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900">
                <a:solidFill>
                  <a:srgbClr val="0944A1"/>
                </a:solidFill>
                <a:latin typeface="Roboto"/>
                <a:ea typeface="Roboto"/>
                <a:cs typeface="Roboto"/>
                <a:sym typeface="Roboto"/>
              </a:rPr>
              <a:t>2</a:t>
            </a:r>
            <a:endParaRPr sz="900">
              <a:solidFill>
                <a:srgbClr val="0944A1"/>
              </a:solidFill>
              <a:latin typeface="Roboto"/>
              <a:ea typeface="Roboto"/>
              <a:cs typeface="Roboto"/>
              <a:sym typeface="Roboto"/>
            </a:endParaRPr>
          </a:p>
        </p:txBody>
      </p:sp>
      <p:sp>
        <p:nvSpPr>
          <p:cNvPr id="296" name="Google Shape;296;p40"/>
          <p:cNvSpPr/>
          <p:nvPr/>
        </p:nvSpPr>
        <p:spPr>
          <a:xfrm>
            <a:off x="693164" y="1692976"/>
            <a:ext cx="148200" cy="7332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7" name="Google Shape;297;p40"/>
          <p:cNvCxnSpPr/>
          <p:nvPr/>
        </p:nvCxnSpPr>
        <p:spPr>
          <a:xfrm rot="10800000">
            <a:off x="473271" y="1459464"/>
            <a:ext cx="587700" cy="0"/>
          </a:xfrm>
          <a:prstGeom prst="straightConnector1">
            <a:avLst/>
          </a:prstGeom>
          <a:noFill/>
          <a:ln w="9525" cap="flat" cmpd="sng">
            <a:solidFill>
              <a:srgbClr val="00467A"/>
            </a:solidFill>
            <a:prstDash val="solid"/>
            <a:round/>
            <a:headEnd type="none" w="sm" len="sm"/>
            <a:tailEnd type="none" w="sm" len="sm"/>
          </a:ln>
        </p:spPr>
      </p:cxnSp>
      <p:sp>
        <p:nvSpPr>
          <p:cNvPr id="298" name="Google Shape;298;p40"/>
          <p:cNvSpPr txBox="1"/>
          <p:nvPr/>
        </p:nvSpPr>
        <p:spPr>
          <a:xfrm>
            <a:off x="1149332" y="1801514"/>
            <a:ext cx="3025500" cy="30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00467A"/>
                </a:solidFill>
                <a:latin typeface="Open Sans"/>
                <a:ea typeface="Open Sans"/>
                <a:cs typeface="Open Sans"/>
                <a:sym typeface="Open Sans"/>
              </a:rPr>
              <a:t>Research Objectives</a:t>
            </a:r>
            <a:endParaRPr sz="1200" b="1">
              <a:solidFill>
                <a:srgbClr val="00467A"/>
              </a:solidFill>
              <a:latin typeface="Open Sans"/>
              <a:ea typeface="Open Sans"/>
              <a:cs typeface="Open Sans"/>
              <a:sym typeface="Open Sans"/>
            </a:endParaRPr>
          </a:p>
        </p:txBody>
      </p:sp>
      <p:sp>
        <p:nvSpPr>
          <p:cNvPr id="299" name="Google Shape;299;p40"/>
          <p:cNvSpPr txBox="1"/>
          <p:nvPr/>
        </p:nvSpPr>
        <p:spPr>
          <a:xfrm>
            <a:off x="1149332" y="2517880"/>
            <a:ext cx="3025500" cy="45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800">
              <a:solidFill>
                <a:srgbClr val="858585"/>
              </a:solidFill>
              <a:latin typeface="Open Sans"/>
              <a:ea typeface="Open Sans"/>
              <a:cs typeface="Open Sans"/>
              <a:sym typeface="Open Sans"/>
            </a:endParaRPr>
          </a:p>
        </p:txBody>
      </p:sp>
      <p:sp>
        <p:nvSpPr>
          <p:cNvPr id="300" name="Google Shape;300;p40"/>
          <p:cNvSpPr txBox="1"/>
          <p:nvPr/>
        </p:nvSpPr>
        <p:spPr>
          <a:xfrm>
            <a:off x="-365700" y="1762333"/>
            <a:ext cx="841200" cy="383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900">
                <a:solidFill>
                  <a:srgbClr val="00467A"/>
                </a:solidFill>
                <a:latin typeface="Open Sans"/>
                <a:ea typeface="Open Sans"/>
                <a:cs typeface="Open Sans"/>
                <a:sym typeface="Open Sans"/>
              </a:rPr>
              <a:t>3</a:t>
            </a:r>
            <a:endParaRPr sz="900">
              <a:solidFill>
                <a:srgbClr val="00467A"/>
              </a:solidFill>
              <a:latin typeface="Open Sans"/>
              <a:ea typeface="Open Sans"/>
              <a:cs typeface="Open Sans"/>
              <a:sym typeface="Open Sans"/>
            </a:endParaRPr>
          </a:p>
        </p:txBody>
      </p:sp>
      <p:sp>
        <p:nvSpPr>
          <p:cNvPr id="301" name="Google Shape;301;p40"/>
          <p:cNvSpPr/>
          <p:nvPr/>
        </p:nvSpPr>
        <p:spPr>
          <a:xfrm>
            <a:off x="693164" y="2432187"/>
            <a:ext cx="148200" cy="4599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2" name="Google Shape;302;p40"/>
          <p:cNvCxnSpPr/>
          <p:nvPr/>
        </p:nvCxnSpPr>
        <p:spPr>
          <a:xfrm rot="10800000">
            <a:off x="473271" y="1954254"/>
            <a:ext cx="587700" cy="0"/>
          </a:xfrm>
          <a:prstGeom prst="straightConnector1">
            <a:avLst/>
          </a:prstGeom>
          <a:noFill/>
          <a:ln w="9525" cap="flat" cmpd="sng">
            <a:solidFill>
              <a:srgbClr val="00467A"/>
            </a:solidFill>
            <a:prstDash val="solid"/>
            <a:round/>
            <a:headEnd type="none" w="sm" len="sm"/>
            <a:tailEnd type="none" w="sm" len="sm"/>
          </a:ln>
        </p:spPr>
      </p:cxnSp>
      <p:sp>
        <p:nvSpPr>
          <p:cNvPr id="303" name="Google Shape;303;p40"/>
          <p:cNvSpPr txBox="1"/>
          <p:nvPr/>
        </p:nvSpPr>
        <p:spPr>
          <a:xfrm>
            <a:off x="1149332" y="2270759"/>
            <a:ext cx="3025500" cy="30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00467A"/>
                </a:solidFill>
                <a:latin typeface="Open Sans"/>
                <a:ea typeface="Open Sans"/>
                <a:cs typeface="Open Sans"/>
                <a:sym typeface="Open Sans"/>
              </a:rPr>
              <a:t>Data Sources</a:t>
            </a:r>
            <a:endParaRPr sz="1200" b="1">
              <a:solidFill>
                <a:srgbClr val="00467A"/>
              </a:solidFill>
              <a:latin typeface="Open Sans"/>
              <a:ea typeface="Open Sans"/>
              <a:cs typeface="Open Sans"/>
              <a:sym typeface="Open Sans"/>
            </a:endParaRPr>
          </a:p>
        </p:txBody>
      </p:sp>
      <p:sp>
        <p:nvSpPr>
          <p:cNvPr id="304" name="Google Shape;304;p40"/>
          <p:cNvSpPr txBox="1"/>
          <p:nvPr/>
        </p:nvSpPr>
        <p:spPr>
          <a:xfrm>
            <a:off x="1149332" y="3257090"/>
            <a:ext cx="3025500" cy="45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700">
              <a:solidFill>
                <a:srgbClr val="858585"/>
              </a:solidFill>
              <a:latin typeface="Roboto"/>
              <a:ea typeface="Roboto"/>
              <a:cs typeface="Roboto"/>
              <a:sym typeface="Roboto"/>
            </a:endParaRPr>
          </a:p>
        </p:txBody>
      </p:sp>
      <p:sp>
        <p:nvSpPr>
          <p:cNvPr id="305" name="Google Shape;305;p40"/>
          <p:cNvSpPr txBox="1"/>
          <p:nvPr/>
        </p:nvSpPr>
        <p:spPr>
          <a:xfrm>
            <a:off x="-365700" y="2231578"/>
            <a:ext cx="841200" cy="383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900">
                <a:solidFill>
                  <a:srgbClr val="00467A"/>
                </a:solidFill>
                <a:latin typeface="Open Sans"/>
                <a:ea typeface="Open Sans"/>
                <a:cs typeface="Open Sans"/>
                <a:sym typeface="Open Sans"/>
              </a:rPr>
              <a:t>4</a:t>
            </a:r>
            <a:endParaRPr sz="900">
              <a:solidFill>
                <a:srgbClr val="00467A"/>
              </a:solidFill>
              <a:latin typeface="Open Sans"/>
              <a:ea typeface="Open Sans"/>
              <a:cs typeface="Open Sans"/>
              <a:sym typeface="Open Sans"/>
            </a:endParaRPr>
          </a:p>
        </p:txBody>
      </p:sp>
      <p:sp>
        <p:nvSpPr>
          <p:cNvPr id="306" name="Google Shape;306;p40"/>
          <p:cNvSpPr/>
          <p:nvPr/>
        </p:nvSpPr>
        <p:spPr>
          <a:xfrm>
            <a:off x="693164" y="2897461"/>
            <a:ext cx="148200" cy="5661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7" name="Google Shape;307;p40"/>
          <p:cNvCxnSpPr/>
          <p:nvPr/>
        </p:nvCxnSpPr>
        <p:spPr>
          <a:xfrm rot="10800000">
            <a:off x="473271" y="2423499"/>
            <a:ext cx="587700" cy="0"/>
          </a:xfrm>
          <a:prstGeom prst="straightConnector1">
            <a:avLst/>
          </a:prstGeom>
          <a:noFill/>
          <a:ln w="9525" cap="flat" cmpd="sng">
            <a:solidFill>
              <a:srgbClr val="00467A"/>
            </a:solidFill>
            <a:prstDash val="solid"/>
            <a:round/>
            <a:headEnd type="none" w="sm" len="sm"/>
            <a:tailEnd type="none" w="sm" len="sm"/>
          </a:ln>
        </p:spPr>
      </p:cxnSp>
      <p:sp>
        <p:nvSpPr>
          <p:cNvPr id="308" name="Google Shape;308;p40"/>
          <p:cNvSpPr txBox="1"/>
          <p:nvPr/>
        </p:nvSpPr>
        <p:spPr>
          <a:xfrm>
            <a:off x="1149332" y="2722272"/>
            <a:ext cx="3347700" cy="36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00467A"/>
                </a:solidFill>
                <a:latin typeface="Open Sans"/>
                <a:ea typeface="Open Sans"/>
                <a:cs typeface="Open Sans"/>
                <a:sym typeface="Open Sans"/>
              </a:rPr>
              <a:t>Data Processing and Cleaning</a:t>
            </a:r>
            <a:endParaRPr sz="1200" b="1">
              <a:solidFill>
                <a:srgbClr val="00467A"/>
              </a:solidFill>
              <a:latin typeface="Open Sans"/>
              <a:ea typeface="Open Sans"/>
              <a:cs typeface="Open Sans"/>
              <a:sym typeface="Open Sans"/>
            </a:endParaRPr>
          </a:p>
        </p:txBody>
      </p:sp>
      <p:sp>
        <p:nvSpPr>
          <p:cNvPr id="309" name="Google Shape;309;p40"/>
          <p:cNvSpPr txBox="1"/>
          <p:nvPr/>
        </p:nvSpPr>
        <p:spPr>
          <a:xfrm>
            <a:off x="1149332" y="4373308"/>
            <a:ext cx="3025500" cy="36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700">
              <a:solidFill>
                <a:srgbClr val="858585"/>
              </a:solidFill>
              <a:latin typeface="Roboto"/>
              <a:ea typeface="Roboto"/>
              <a:cs typeface="Roboto"/>
              <a:sym typeface="Roboto"/>
            </a:endParaRPr>
          </a:p>
        </p:txBody>
      </p:sp>
      <p:sp>
        <p:nvSpPr>
          <p:cNvPr id="310" name="Google Shape;310;p40"/>
          <p:cNvSpPr txBox="1"/>
          <p:nvPr/>
        </p:nvSpPr>
        <p:spPr>
          <a:xfrm>
            <a:off x="-365700" y="2713596"/>
            <a:ext cx="841200" cy="459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900">
                <a:solidFill>
                  <a:srgbClr val="00467A"/>
                </a:solidFill>
                <a:latin typeface="Open Sans"/>
                <a:ea typeface="Open Sans"/>
                <a:cs typeface="Open Sans"/>
                <a:sym typeface="Open Sans"/>
              </a:rPr>
              <a:t>5</a:t>
            </a:r>
            <a:endParaRPr sz="900">
              <a:solidFill>
                <a:srgbClr val="00467A"/>
              </a:solidFill>
              <a:latin typeface="Open Sans"/>
              <a:ea typeface="Open Sans"/>
              <a:cs typeface="Open Sans"/>
              <a:sym typeface="Open Sans"/>
            </a:endParaRPr>
          </a:p>
        </p:txBody>
      </p:sp>
      <p:sp>
        <p:nvSpPr>
          <p:cNvPr id="311" name="Google Shape;311;p40"/>
          <p:cNvSpPr/>
          <p:nvPr/>
        </p:nvSpPr>
        <p:spPr>
          <a:xfrm>
            <a:off x="693164" y="3463566"/>
            <a:ext cx="148200" cy="9699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 name="Google Shape;312;p40"/>
          <p:cNvCxnSpPr/>
          <p:nvPr/>
        </p:nvCxnSpPr>
        <p:spPr>
          <a:xfrm rot="10800000">
            <a:off x="473271" y="2905393"/>
            <a:ext cx="587700" cy="0"/>
          </a:xfrm>
          <a:prstGeom prst="straightConnector1">
            <a:avLst/>
          </a:prstGeom>
          <a:noFill/>
          <a:ln w="9525" cap="flat" cmpd="sng">
            <a:solidFill>
              <a:srgbClr val="00467A"/>
            </a:solidFill>
            <a:prstDash val="solid"/>
            <a:round/>
            <a:headEnd type="none" w="sm" len="sm"/>
            <a:tailEnd type="none" w="sm" len="sm"/>
          </a:ln>
        </p:spPr>
      </p:cxnSp>
      <p:sp>
        <p:nvSpPr>
          <p:cNvPr id="313" name="Google Shape;313;p40"/>
          <p:cNvSpPr txBox="1"/>
          <p:nvPr/>
        </p:nvSpPr>
        <p:spPr>
          <a:xfrm>
            <a:off x="1149332" y="4194674"/>
            <a:ext cx="3025500" cy="30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00467A"/>
                </a:solidFill>
                <a:latin typeface="Open Sans"/>
                <a:ea typeface="Open Sans"/>
                <a:cs typeface="Open Sans"/>
                <a:sym typeface="Open Sans"/>
              </a:rPr>
              <a:t>Conclusions</a:t>
            </a:r>
            <a:endParaRPr sz="1200" b="1">
              <a:solidFill>
                <a:srgbClr val="00467A"/>
              </a:solidFill>
              <a:latin typeface="Open Sans"/>
              <a:ea typeface="Open Sans"/>
              <a:cs typeface="Open Sans"/>
              <a:sym typeface="Open Sans"/>
            </a:endParaRPr>
          </a:p>
        </p:txBody>
      </p:sp>
      <p:grpSp>
        <p:nvGrpSpPr>
          <p:cNvPr id="314" name="Google Shape;314;p40"/>
          <p:cNvGrpSpPr/>
          <p:nvPr/>
        </p:nvGrpSpPr>
        <p:grpSpPr>
          <a:xfrm>
            <a:off x="5241175" y="1516793"/>
            <a:ext cx="3231275" cy="2109913"/>
            <a:chOff x="3202800" y="1368050"/>
            <a:chExt cx="3231275" cy="2109913"/>
          </a:xfrm>
        </p:grpSpPr>
        <p:sp>
          <p:nvSpPr>
            <p:cNvPr id="315" name="Google Shape;315;p40"/>
            <p:cNvSpPr txBox="1"/>
            <p:nvPr/>
          </p:nvSpPr>
          <p:spPr>
            <a:xfrm>
              <a:off x="3517750" y="1368050"/>
              <a:ext cx="1243500" cy="422100"/>
            </a:xfrm>
            <a:prstGeom prst="rect">
              <a:avLst/>
            </a:prstGeom>
            <a:noFill/>
            <a:ln w="9525" cap="flat" cmpd="sng">
              <a:solidFill>
                <a:srgbClr val="831E44"/>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831E44"/>
                  </a:solidFill>
                  <a:latin typeface="Open Sans"/>
                  <a:ea typeface="Open Sans"/>
                  <a:cs typeface="Open Sans"/>
                  <a:sym typeface="Open Sans"/>
                </a:rPr>
                <a:t>Withdrawals</a:t>
              </a:r>
              <a:endParaRPr>
                <a:solidFill>
                  <a:srgbClr val="831E44"/>
                </a:solidFill>
                <a:latin typeface="Open Sans"/>
                <a:ea typeface="Open Sans"/>
                <a:cs typeface="Open Sans"/>
                <a:sym typeface="Open Sans"/>
              </a:endParaRPr>
            </a:p>
          </p:txBody>
        </p:sp>
        <p:sp>
          <p:nvSpPr>
            <p:cNvPr id="316" name="Google Shape;316;p40"/>
            <p:cNvSpPr txBox="1"/>
            <p:nvPr/>
          </p:nvSpPr>
          <p:spPr>
            <a:xfrm>
              <a:off x="4839800" y="1368050"/>
              <a:ext cx="1300500" cy="422100"/>
            </a:xfrm>
            <a:prstGeom prst="rect">
              <a:avLst/>
            </a:prstGeom>
            <a:noFill/>
            <a:ln w="9525" cap="flat" cmpd="sng">
              <a:solidFill>
                <a:srgbClr val="00467A"/>
              </a:solidFill>
              <a:prstDash val="lg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467A"/>
                  </a:solidFill>
                  <a:latin typeface="Open Sans"/>
                  <a:ea typeface="Open Sans"/>
                  <a:cs typeface="Open Sans"/>
                  <a:sym typeface="Open Sans"/>
                </a:rPr>
                <a:t>Discharges</a:t>
              </a:r>
              <a:endParaRPr>
                <a:solidFill>
                  <a:srgbClr val="00467A"/>
                </a:solidFill>
                <a:latin typeface="Open Sans"/>
                <a:ea typeface="Open Sans"/>
                <a:cs typeface="Open Sans"/>
                <a:sym typeface="Open Sans"/>
              </a:endParaRPr>
            </a:p>
          </p:txBody>
        </p:sp>
        <p:sp>
          <p:nvSpPr>
            <p:cNvPr id="317" name="Google Shape;317;p40"/>
            <p:cNvSpPr txBox="1"/>
            <p:nvPr/>
          </p:nvSpPr>
          <p:spPr>
            <a:xfrm>
              <a:off x="3451125" y="2160238"/>
              <a:ext cx="2626200" cy="42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34343"/>
                  </a:solidFill>
                  <a:latin typeface="Open Sans"/>
                  <a:ea typeface="Open Sans"/>
                  <a:cs typeface="Open Sans"/>
                  <a:sym typeface="Open Sans"/>
                </a:rPr>
                <a:t>Consumptive Water Use</a:t>
              </a:r>
              <a:endParaRPr b="1">
                <a:solidFill>
                  <a:srgbClr val="434343"/>
                </a:solidFill>
              </a:endParaRPr>
            </a:p>
          </p:txBody>
        </p:sp>
        <p:pic>
          <p:nvPicPr>
            <p:cNvPr id="318" name="Google Shape;318;p40"/>
            <p:cNvPicPr preferRelativeResize="0"/>
            <p:nvPr/>
          </p:nvPicPr>
          <p:blipFill rotWithShape="1">
            <a:blip r:embed="rId3">
              <a:alphaModFix/>
            </a:blip>
            <a:srcRect l="31591" t="79246" r="25820" b="4357"/>
            <a:stretch/>
          </p:blipFill>
          <p:spPr>
            <a:xfrm>
              <a:off x="3202800" y="2849888"/>
              <a:ext cx="3200901" cy="628076"/>
            </a:xfrm>
            <a:prstGeom prst="rect">
              <a:avLst/>
            </a:prstGeom>
            <a:noFill/>
            <a:ln>
              <a:noFill/>
            </a:ln>
          </p:spPr>
        </p:pic>
        <p:sp>
          <p:nvSpPr>
            <p:cNvPr id="319" name="Google Shape;319;p40"/>
            <p:cNvSpPr/>
            <p:nvPr/>
          </p:nvSpPr>
          <p:spPr>
            <a:xfrm>
              <a:off x="3202800" y="1382300"/>
              <a:ext cx="236400" cy="393600"/>
            </a:xfrm>
            <a:prstGeom prst="upArrow">
              <a:avLst>
                <a:gd name="adj1" fmla="val 50000"/>
                <a:gd name="adj2" fmla="val 50000"/>
              </a:avLst>
            </a:prstGeom>
            <a:solidFill>
              <a:srgbClr val="831E44"/>
            </a:solidFill>
            <a:ln w="9525" cap="flat" cmpd="sng">
              <a:solidFill>
                <a:srgbClr val="831E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0"/>
            <p:cNvSpPr/>
            <p:nvPr/>
          </p:nvSpPr>
          <p:spPr>
            <a:xfrm rot="10800000">
              <a:off x="6197675" y="1368063"/>
              <a:ext cx="236400" cy="393600"/>
            </a:xfrm>
            <a:prstGeom prst="upArrow">
              <a:avLst>
                <a:gd name="adj1" fmla="val 50000"/>
                <a:gd name="adj2" fmla="val 50000"/>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 name="Google Shape;321;p40"/>
            <p:cNvCxnSpPr/>
            <p:nvPr/>
          </p:nvCxnSpPr>
          <p:spPr>
            <a:xfrm rot="10800000" flipH="1">
              <a:off x="3398625" y="2101213"/>
              <a:ext cx="2731200" cy="17100"/>
            </a:xfrm>
            <a:prstGeom prst="straightConnector1">
              <a:avLst/>
            </a:prstGeom>
            <a:noFill/>
            <a:ln w="19050" cap="flat" cmpd="sng">
              <a:solidFill>
                <a:srgbClr val="00467A"/>
              </a:solidFill>
              <a:prstDash val="solid"/>
              <a:round/>
              <a:headEnd type="none" w="med" len="med"/>
              <a:tailEnd type="none" w="med" len="med"/>
            </a:ln>
          </p:spPr>
        </p:cxnSp>
        <p:cxnSp>
          <p:nvCxnSpPr>
            <p:cNvPr id="322" name="Google Shape;322;p40"/>
            <p:cNvCxnSpPr/>
            <p:nvPr/>
          </p:nvCxnSpPr>
          <p:spPr>
            <a:xfrm rot="10800000" flipH="1">
              <a:off x="3398625" y="2624263"/>
              <a:ext cx="2731200" cy="17100"/>
            </a:xfrm>
            <a:prstGeom prst="straightConnector1">
              <a:avLst/>
            </a:prstGeom>
            <a:noFill/>
            <a:ln w="19050" cap="flat" cmpd="sng">
              <a:solidFill>
                <a:srgbClr val="00467A"/>
              </a:solidFill>
              <a:prstDash val="solid"/>
              <a:round/>
              <a:headEnd type="none" w="med" len="med"/>
              <a:tailEnd type="none" w="med" len="med"/>
            </a:ln>
          </p:spPr>
        </p:cxnSp>
      </p:grpSp>
      <p:sp>
        <p:nvSpPr>
          <p:cNvPr id="323" name="Google Shape;323;p40"/>
          <p:cNvSpPr txBox="1"/>
          <p:nvPr/>
        </p:nvSpPr>
        <p:spPr>
          <a:xfrm>
            <a:off x="1149332" y="3236901"/>
            <a:ext cx="3025500" cy="30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00467A"/>
                </a:solidFill>
                <a:latin typeface="Open Sans"/>
                <a:ea typeface="Open Sans"/>
                <a:cs typeface="Open Sans"/>
                <a:sym typeface="Open Sans"/>
              </a:rPr>
              <a:t>Results</a:t>
            </a:r>
            <a:endParaRPr sz="1200" b="1">
              <a:solidFill>
                <a:srgbClr val="00467A"/>
              </a:solidFill>
              <a:latin typeface="Open Sans"/>
              <a:ea typeface="Open Sans"/>
              <a:cs typeface="Open Sans"/>
              <a:sym typeface="Open Sans"/>
            </a:endParaRPr>
          </a:p>
        </p:txBody>
      </p:sp>
      <p:sp>
        <p:nvSpPr>
          <p:cNvPr id="324" name="Google Shape;324;p40"/>
          <p:cNvSpPr txBox="1"/>
          <p:nvPr/>
        </p:nvSpPr>
        <p:spPr>
          <a:xfrm>
            <a:off x="-365700" y="3271651"/>
            <a:ext cx="841200" cy="383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900">
                <a:solidFill>
                  <a:srgbClr val="00467A"/>
                </a:solidFill>
                <a:latin typeface="Open Sans"/>
                <a:ea typeface="Open Sans"/>
                <a:cs typeface="Open Sans"/>
                <a:sym typeface="Open Sans"/>
              </a:rPr>
              <a:t>6</a:t>
            </a:r>
            <a:endParaRPr sz="900">
              <a:solidFill>
                <a:srgbClr val="00467A"/>
              </a:solidFill>
              <a:latin typeface="Open Sans"/>
              <a:ea typeface="Open Sans"/>
              <a:cs typeface="Open Sans"/>
              <a:sym typeface="Open Sans"/>
            </a:endParaRPr>
          </a:p>
        </p:txBody>
      </p:sp>
      <p:cxnSp>
        <p:nvCxnSpPr>
          <p:cNvPr id="325" name="Google Shape;325;p40"/>
          <p:cNvCxnSpPr/>
          <p:nvPr/>
        </p:nvCxnSpPr>
        <p:spPr>
          <a:xfrm rot="10800000">
            <a:off x="473271" y="3463558"/>
            <a:ext cx="587700" cy="0"/>
          </a:xfrm>
          <a:prstGeom prst="straightConnector1">
            <a:avLst/>
          </a:prstGeom>
          <a:noFill/>
          <a:ln w="9525" cap="flat" cmpd="sng">
            <a:solidFill>
              <a:srgbClr val="00467A"/>
            </a:solidFill>
            <a:prstDash val="solid"/>
            <a:round/>
            <a:headEnd type="none" w="sm" len="sm"/>
            <a:tailEnd type="none" w="sm" len="sm"/>
          </a:ln>
        </p:spPr>
      </p:cxnSp>
      <p:sp>
        <p:nvSpPr>
          <p:cNvPr id="326" name="Google Shape;326;p40"/>
          <p:cNvSpPr txBox="1"/>
          <p:nvPr/>
        </p:nvSpPr>
        <p:spPr>
          <a:xfrm>
            <a:off x="-365700" y="4235687"/>
            <a:ext cx="841200" cy="383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900">
                <a:solidFill>
                  <a:srgbClr val="00467A"/>
                </a:solidFill>
                <a:latin typeface="Open Sans"/>
                <a:ea typeface="Open Sans"/>
                <a:cs typeface="Open Sans"/>
                <a:sym typeface="Open Sans"/>
              </a:rPr>
              <a:t>8</a:t>
            </a:r>
            <a:endParaRPr sz="900">
              <a:solidFill>
                <a:srgbClr val="00467A"/>
              </a:solidFill>
              <a:latin typeface="Open Sans"/>
              <a:ea typeface="Open Sans"/>
              <a:cs typeface="Open Sans"/>
              <a:sym typeface="Open Sans"/>
            </a:endParaRPr>
          </a:p>
        </p:txBody>
      </p:sp>
      <p:cxnSp>
        <p:nvCxnSpPr>
          <p:cNvPr id="327" name="Google Shape;327;p40"/>
          <p:cNvCxnSpPr/>
          <p:nvPr/>
        </p:nvCxnSpPr>
        <p:spPr>
          <a:xfrm rot="10800000">
            <a:off x="473271" y="4433537"/>
            <a:ext cx="587700" cy="0"/>
          </a:xfrm>
          <a:prstGeom prst="straightConnector1">
            <a:avLst/>
          </a:prstGeom>
          <a:noFill/>
          <a:ln w="9525" cap="flat" cmpd="sng">
            <a:solidFill>
              <a:srgbClr val="00467A"/>
            </a:solidFill>
            <a:prstDash val="solid"/>
            <a:round/>
            <a:headEnd type="none" w="sm" len="sm"/>
            <a:tailEnd type="none" w="sm" len="sm"/>
          </a:ln>
        </p:spPr>
      </p:cxnSp>
      <p:sp>
        <p:nvSpPr>
          <p:cNvPr id="328" name="Google Shape;328;p40"/>
          <p:cNvSpPr txBox="1"/>
          <p:nvPr/>
        </p:nvSpPr>
        <p:spPr>
          <a:xfrm>
            <a:off x="1310362" y="3488852"/>
            <a:ext cx="3025500" cy="30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solidFill>
                  <a:srgbClr val="00467A"/>
                </a:solidFill>
                <a:latin typeface="Open Sans"/>
                <a:ea typeface="Open Sans"/>
                <a:cs typeface="Open Sans"/>
                <a:sym typeface="Open Sans"/>
              </a:rPr>
              <a:t>Spatial Analysis</a:t>
            </a:r>
            <a:endParaRPr sz="1100" b="1">
              <a:solidFill>
                <a:srgbClr val="00467A"/>
              </a:solidFill>
              <a:latin typeface="Open Sans"/>
              <a:ea typeface="Open Sans"/>
              <a:cs typeface="Open Sans"/>
              <a:sym typeface="Open Sans"/>
            </a:endParaRPr>
          </a:p>
          <a:p>
            <a:pPr marL="0" lvl="0" indent="0" algn="l" rtl="0">
              <a:lnSpc>
                <a:spcPct val="115000"/>
              </a:lnSpc>
              <a:spcBef>
                <a:spcPts val="0"/>
              </a:spcBef>
              <a:spcAft>
                <a:spcPts val="0"/>
              </a:spcAft>
              <a:buNone/>
            </a:pPr>
            <a:r>
              <a:rPr lang="en" sz="1100" b="1">
                <a:solidFill>
                  <a:srgbClr val="00467A"/>
                </a:solidFill>
                <a:latin typeface="Open Sans"/>
                <a:ea typeface="Open Sans"/>
                <a:cs typeface="Open Sans"/>
                <a:sym typeface="Open Sans"/>
              </a:rPr>
              <a:t>Trend Analysis</a:t>
            </a:r>
            <a:endParaRPr sz="1100" b="1">
              <a:solidFill>
                <a:srgbClr val="00467A"/>
              </a:solidFill>
              <a:latin typeface="Open Sans"/>
              <a:ea typeface="Open Sans"/>
              <a:cs typeface="Open Sans"/>
              <a:sym typeface="Open Sans"/>
            </a:endParaRPr>
          </a:p>
          <a:p>
            <a:pPr marL="0" lvl="0" indent="0" algn="l" rtl="0">
              <a:lnSpc>
                <a:spcPct val="115000"/>
              </a:lnSpc>
              <a:spcBef>
                <a:spcPts val="0"/>
              </a:spcBef>
              <a:spcAft>
                <a:spcPts val="0"/>
              </a:spcAft>
              <a:buNone/>
            </a:pPr>
            <a:r>
              <a:rPr lang="en" sz="1100" b="1">
                <a:solidFill>
                  <a:srgbClr val="00467A"/>
                </a:solidFill>
                <a:latin typeface="Open Sans"/>
                <a:ea typeface="Open Sans"/>
                <a:cs typeface="Open Sans"/>
                <a:sym typeface="Open Sans"/>
              </a:rPr>
              <a:t>Comparison to Literature</a:t>
            </a:r>
            <a:endParaRPr sz="1100" b="1">
              <a:solidFill>
                <a:srgbClr val="00467A"/>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67"/>
          <p:cNvSpPr txBox="1"/>
          <p:nvPr/>
        </p:nvSpPr>
        <p:spPr>
          <a:xfrm>
            <a:off x="676650" y="4236525"/>
            <a:ext cx="8006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467A"/>
                </a:solidFill>
                <a:latin typeface="Open Sans"/>
                <a:ea typeface="Open Sans"/>
                <a:cs typeface="Open Sans"/>
                <a:sym typeface="Open Sans"/>
              </a:rPr>
              <a:t>Obj. 3: How do consumptive coefficients from this study compare to climatically similar areas?</a:t>
            </a:r>
            <a:endParaRPr b="1">
              <a:solidFill>
                <a:srgbClr val="00467A"/>
              </a:solidFill>
              <a:latin typeface="Open Sans"/>
              <a:ea typeface="Open Sans"/>
              <a:cs typeface="Open Sans"/>
              <a:sym typeface="Open Sans"/>
            </a:endParaRPr>
          </a:p>
          <a:p>
            <a:pPr marL="0" lvl="0" indent="0" algn="l" rtl="0">
              <a:lnSpc>
                <a:spcPct val="115000"/>
              </a:lnSpc>
              <a:spcBef>
                <a:spcPts val="0"/>
              </a:spcBef>
              <a:spcAft>
                <a:spcPts val="0"/>
              </a:spcAft>
              <a:buNone/>
            </a:pPr>
            <a:endParaRPr b="1">
              <a:solidFill>
                <a:srgbClr val="00467A"/>
              </a:solidFill>
              <a:latin typeface="Open Sans"/>
              <a:ea typeface="Open Sans"/>
              <a:cs typeface="Open Sans"/>
              <a:sym typeface="Open Sans"/>
            </a:endParaRPr>
          </a:p>
          <a:p>
            <a:pPr marL="0" lvl="0" indent="0" algn="l" rtl="0">
              <a:spcBef>
                <a:spcPts val="0"/>
              </a:spcBef>
              <a:spcAft>
                <a:spcPts val="0"/>
              </a:spcAft>
              <a:buNone/>
            </a:pPr>
            <a:endParaRPr b="1">
              <a:solidFill>
                <a:srgbClr val="00467A"/>
              </a:solidFill>
              <a:latin typeface="Open Sans"/>
              <a:ea typeface="Open Sans"/>
              <a:cs typeface="Open Sans"/>
              <a:sym typeface="Open Sans"/>
            </a:endParaRPr>
          </a:p>
          <a:p>
            <a:pPr marL="0" lvl="0" indent="0" algn="l" rtl="0">
              <a:lnSpc>
                <a:spcPct val="100000"/>
              </a:lnSpc>
              <a:spcBef>
                <a:spcPts val="0"/>
              </a:spcBef>
              <a:spcAft>
                <a:spcPts val="0"/>
              </a:spcAft>
              <a:buNone/>
            </a:pPr>
            <a:endParaRPr>
              <a:solidFill>
                <a:srgbClr val="434343"/>
              </a:solidFill>
              <a:latin typeface="Open Sans"/>
              <a:ea typeface="Open Sans"/>
              <a:cs typeface="Open Sans"/>
              <a:sym typeface="Open Sans"/>
            </a:endParaRPr>
          </a:p>
        </p:txBody>
      </p:sp>
      <p:sp>
        <p:nvSpPr>
          <p:cNvPr id="815" name="Google Shape;815;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816" name="Google Shape;816;p67"/>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817" name="Google Shape;817;p67"/>
          <p:cNvSpPr txBox="1"/>
          <p:nvPr/>
        </p:nvSpPr>
        <p:spPr>
          <a:xfrm>
            <a:off x="1054375" y="4663200"/>
            <a:ext cx="80532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Industrial consumption in Virginia is higher than what literature suggests. </a:t>
            </a:r>
            <a:endParaRPr>
              <a:solidFill>
                <a:srgbClr val="434343"/>
              </a:solidFill>
              <a:latin typeface="Open Sans"/>
              <a:ea typeface="Open Sans"/>
              <a:cs typeface="Open Sans"/>
              <a:sym typeface="Open Sans"/>
            </a:endParaRPr>
          </a:p>
        </p:txBody>
      </p:sp>
      <p:sp>
        <p:nvSpPr>
          <p:cNvPr id="818" name="Google Shape;818;p67"/>
          <p:cNvSpPr txBox="1"/>
          <p:nvPr/>
        </p:nvSpPr>
        <p:spPr>
          <a:xfrm>
            <a:off x="1054375" y="1768813"/>
            <a:ext cx="77484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Consumption varies widely across facilities within the same sector</a:t>
            </a:r>
            <a:endParaRPr>
              <a:solidFill>
                <a:srgbClr val="434343"/>
              </a:solidFill>
              <a:latin typeface="Open Sans"/>
              <a:ea typeface="Open Sans"/>
              <a:cs typeface="Open Sans"/>
              <a:sym typeface="Open Sans"/>
            </a:endParaRPr>
          </a:p>
        </p:txBody>
      </p:sp>
      <p:sp>
        <p:nvSpPr>
          <p:cNvPr id="819" name="Google Shape;819;p67"/>
          <p:cNvSpPr txBox="1"/>
          <p:nvPr/>
        </p:nvSpPr>
        <p:spPr>
          <a:xfrm>
            <a:off x="1106875" y="3555488"/>
            <a:ext cx="77484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Inconsistent reporting makes it difficult to tell if trends truly exist</a:t>
            </a:r>
            <a:endParaRPr>
              <a:solidFill>
                <a:srgbClr val="434343"/>
              </a:solidFill>
              <a:latin typeface="Open Sans"/>
              <a:ea typeface="Open Sans"/>
              <a:cs typeface="Open Sans"/>
              <a:sym typeface="Open Sans"/>
            </a:endParaRPr>
          </a:p>
        </p:txBody>
      </p:sp>
      <p:sp>
        <p:nvSpPr>
          <p:cNvPr id="820" name="Google Shape;820;p67"/>
          <p:cNvSpPr/>
          <p:nvPr/>
        </p:nvSpPr>
        <p:spPr>
          <a:xfrm>
            <a:off x="726350" y="591000"/>
            <a:ext cx="177300" cy="3027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7"/>
          <p:cNvSpPr txBox="1"/>
          <p:nvPr/>
        </p:nvSpPr>
        <p:spPr>
          <a:xfrm>
            <a:off x="1054375" y="1430800"/>
            <a:ext cx="7748400" cy="35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434343"/>
                </a:solidFill>
                <a:latin typeface="Open Sans"/>
                <a:ea typeface="Open Sans"/>
                <a:cs typeface="Open Sans"/>
                <a:sym typeface="Open Sans"/>
              </a:rPr>
              <a:t>Inconsistent reporting affects estimates of consumption through time</a:t>
            </a:r>
            <a:endParaRPr sz="1200">
              <a:solidFill>
                <a:srgbClr val="434343"/>
              </a:solidFill>
              <a:latin typeface="Open Sans"/>
              <a:ea typeface="Open Sans"/>
              <a:cs typeface="Open Sans"/>
              <a:sym typeface="Open Sans"/>
            </a:endParaRPr>
          </a:p>
        </p:txBody>
      </p:sp>
      <p:sp>
        <p:nvSpPr>
          <p:cNvPr id="822" name="Google Shape;822;p67"/>
          <p:cNvSpPr/>
          <p:nvPr/>
        </p:nvSpPr>
        <p:spPr>
          <a:xfrm>
            <a:off x="726350" y="1430800"/>
            <a:ext cx="177300" cy="15327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7"/>
          <p:cNvSpPr/>
          <p:nvPr/>
        </p:nvSpPr>
        <p:spPr>
          <a:xfrm>
            <a:off x="726350" y="4784392"/>
            <a:ext cx="177300" cy="3591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7"/>
          <p:cNvSpPr/>
          <p:nvPr/>
        </p:nvSpPr>
        <p:spPr>
          <a:xfrm>
            <a:off x="722875" y="3589625"/>
            <a:ext cx="177300" cy="6921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7"/>
          <p:cNvSpPr txBox="1"/>
          <p:nvPr/>
        </p:nvSpPr>
        <p:spPr>
          <a:xfrm>
            <a:off x="1054375" y="2380863"/>
            <a:ext cx="7748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In Virginia, energy consumption is typically between 0.4-4% and Non-Energy consumption is between 28-33%</a:t>
            </a:r>
            <a:endParaRPr>
              <a:solidFill>
                <a:srgbClr val="434343"/>
              </a:solidFill>
              <a:latin typeface="Open Sans"/>
              <a:ea typeface="Open Sans"/>
              <a:cs typeface="Open Sans"/>
              <a:sym typeface="Open Sans"/>
            </a:endParaRPr>
          </a:p>
        </p:txBody>
      </p:sp>
      <p:sp>
        <p:nvSpPr>
          <p:cNvPr id="826" name="Google Shape;826;p67"/>
          <p:cNvSpPr txBox="1"/>
          <p:nvPr/>
        </p:nvSpPr>
        <p:spPr>
          <a:xfrm>
            <a:off x="653400" y="864175"/>
            <a:ext cx="8053200" cy="35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00467A"/>
                </a:solidFill>
                <a:latin typeface="Open Sans"/>
                <a:ea typeface="Open Sans"/>
                <a:cs typeface="Open Sans"/>
                <a:sym typeface="Open Sans"/>
              </a:rPr>
              <a:t>Obj. 1: How do characterizations of consumptive use differ depending on water use sector and spatial scale?</a:t>
            </a:r>
            <a:endParaRPr b="1">
              <a:solidFill>
                <a:srgbClr val="00467A"/>
              </a:solidFill>
              <a:latin typeface="Open Sans"/>
              <a:ea typeface="Open Sans"/>
              <a:cs typeface="Open Sans"/>
              <a:sym typeface="Open Sans"/>
            </a:endParaRPr>
          </a:p>
          <a:p>
            <a:pPr marL="0" lvl="0" indent="0" algn="l" rtl="0">
              <a:lnSpc>
                <a:spcPct val="100000"/>
              </a:lnSpc>
              <a:spcBef>
                <a:spcPts val="0"/>
              </a:spcBef>
              <a:spcAft>
                <a:spcPts val="0"/>
              </a:spcAft>
              <a:buNone/>
            </a:pPr>
            <a:endParaRPr>
              <a:solidFill>
                <a:srgbClr val="434343"/>
              </a:solidFill>
              <a:latin typeface="Open Sans"/>
              <a:ea typeface="Open Sans"/>
              <a:cs typeface="Open Sans"/>
              <a:sym typeface="Open Sans"/>
            </a:endParaRPr>
          </a:p>
        </p:txBody>
      </p:sp>
      <p:sp>
        <p:nvSpPr>
          <p:cNvPr id="827" name="Google Shape;827;p67"/>
          <p:cNvSpPr txBox="1"/>
          <p:nvPr/>
        </p:nvSpPr>
        <p:spPr>
          <a:xfrm>
            <a:off x="653400" y="2957050"/>
            <a:ext cx="7837200" cy="35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467A"/>
                </a:solidFill>
                <a:latin typeface="Open Sans"/>
                <a:ea typeface="Open Sans"/>
                <a:cs typeface="Open Sans"/>
                <a:sym typeface="Open Sans"/>
              </a:rPr>
              <a:t>Obj. 2: Are there statistically significant trends in consumption through time and do they vary by water use sector?</a:t>
            </a:r>
            <a:endParaRPr b="1">
              <a:solidFill>
                <a:srgbClr val="00467A"/>
              </a:solidFill>
              <a:latin typeface="Open Sans"/>
              <a:ea typeface="Open Sans"/>
              <a:cs typeface="Open Sans"/>
              <a:sym typeface="Open Sans"/>
            </a:endParaRPr>
          </a:p>
          <a:p>
            <a:pPr marL="0" lvl="0" indent="0" algn="l" rtl="0">
              <a:lnSpc>
                <a:spcPct val="100000"/>
              </a:lnSpc>
              <a:spcBef>
                <a:spcPts val="0"/>
              </a:spcBef>
              <a:spcAft>
                <a:spcPts val="0"/>
              </a:spcAft>
              <a:buNone/>
            </a:pPr>
            <a:endParaRPr>
              <a:solidFill>
                <a:srgbClr val="434343"/>
              </a:solidFill>
              <a:latin typeface="Open Sans"/>
              <a:ea typeface="Open Sans"/>
              <a:cs typeface="Open Sans"/>
              <a:sym typeface="Open Sans"/>
            </a:endParaRPr>
          </a:p>
        </p:txBody>
      </p:sp>
      <p:sp>
        <p:nvSpPr>
          <p:cNvPr id="828" name="Google Shape;828;p67"/>
          <p:cNvSpPr txBox="1"/>
          <p:nvPr/>
        </p:nvSpPr>
        <p:spPr>
          <a:xfrm>
            <a:off x="1106875" y="3844338"/>
            <a:ext cx="77484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Trends of matched facilities suggest consumption is persistent and slightly increasing </a:t>
            </a:r>
            <a:endParaRPr>
              <a:solidFill>
                <a:srgbClr val="434343"/>
              </a:solidFill>
              <a:latin typeface="Open Sans"/>
              <a:ea typeface="Open Sans"/>
              <a:cs typeface="Open Sans"/>
              <a:sym typeface="Open Sans"/>
            </a:endParaRPr>
          </a:p>
        </p:txBody>
      </p:sp>
      <p:sp>
        <p:nvSpPr>
          <p:cNvPr id="829" name="Google Shape;829;p67"/>
          <p:cNvSpPr txBox="1"/>
          <p:nvPr/>
        </p:nvSpPr>
        <p:spPr>
          <a:xfrm>
            <a:off x="1054375" y="2069363"/>
            <a:ext cx="7748400" cy="35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434343"/>
                </a:solidFill>
                <a:latin typeface="Open Sans"/>
                <a:ea typeface="Open Sans"/>
                <a:cs typeface="Open Sans"/>
                <a:sym typeface="Open Sans"/>
              </a:rPr>
              <a:t>Facility level errors are canceled out at coarser spatial scales</a:t>
            </a:r>
            <a:endParaRPr sz="1200">
              <a:solidFill>
                <a:srgbClr val="434343"/>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6"/>
                                        </p:tgtEl>
                                        <p:attrNameLst>
                                          <p:attrName>style.visibility</p:attrName>
                                        </p:attrNameLst>
                                      </p:cBhvr>
                                      <p:to>
                                        <p:strVal val="visible"/>
                                      </p:to>
                                    </p:set>
                                    <p:animEffect transition="in" filter="fade">
                                      <p:cBhvr>
                                        <p:cTn id="7" dur="1000"/>
                                        <p:tgtEl>
                                          <p:spTgt spid="826"/>
                                        </p:tgtEl>
                                      </p:cBhvr>
                                    </p:animEffect>
                                  </p:childTnLst>
                                </p:cTn>
                              </p:par>
                              <p:par>
                                <p:cTn id="8" presetID="10" presetClass="entr" presetSubtype="0" fill="hold" nodeType="withEffect">
                                  <p:stCondLst>
                                    <p:cond delay="0"/>
                                  </p:stCondLst>
                                  <p:childTnLst>
                                    <p:set>
                                      <p:cBhvr>
                                        <p:cTn id="9" dur="1" fill="hold">
                                          <p:stCondLst>
                                            <p:cond delay="0"/>
                                          </p:stCondLst>
                                        </p:cTn>
                                        <p:tgtEl>
                                          <p:spTgt spid="820"/>
                                        </p:tgtEl>
                                        <p:attrNameLst>
                                          <p:attrName>style.visibility</p:attrName>
                                        </p:attrNameLst>
                                      </p:cBhvr>
                                      <p:to>
                                        <p:strVal val="visible"/>
                                      </p:to>
                                    </p:set>
                                    <p:animEffect transition="in" filter="fade">
                                      <p:cBhvr>
                                        <p:cTn id="10" dur="1000"/>
                                        <p:tgtEl>
                                          <p:spTgt spid="8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8"/>
                                        </p:tgtEl>
                                        <p:attrNameLst>
                                          <p:attrName>style.visibility</p:attrName>
                                        </p:attrNameLst>
                                      </p:cBhvr>
                                      <p:to>
                                        <p:strVal val="visible"/>
                                      </p:to>
                                    </p:set>
                                    <p:animEffect transition="in" filter="fade">
                                      <p:cBhvr>
                                        <p:cTn id="15" dur="1000"/>
                                        <p:tgtEl>
                                          <p:spTgt spid="818"/>
                                        </p:tgtEl>
                                      </p:cBhvr>
                                    </p:animEffect>
                                  </p:childTnLst>
                                </p:cTn>
                              </p:par>
                              <p:par>
                                <p:cTn id="16" presetID="10" presetClass="entr" presetSubtype="0" fill="hold" nodeType="withEffect">
                                  <p:stCondLst>
                                    <p:cond delay="0"/>
                                  </p:stCondLst>
                                  <p:childTnLst>
                                    <p:set>
                                      <p:cBhvr>
                                        <p:cTn id="17" dur="1" fill="hold">
                                          <p:stCondLst>
                                            <p:cond delay="0"/>
                                          </p:stCondLst>
                                        </p:cTn>
                                        <p:tgtEl>
                                          <p:spTgt spid="821"/>
                                        </p:tgtEl>
                                        <p:attrNameLst>
                                          <p:attrName>style.visibility</p:attrName>
                                        </p:attrNameLst>
                                      </p:cBhvr>
                                      <p:to>
                                        <p:strVal val="visible"/>
                                      </p:to>
                                    </p:set>
                                    <p:animEffect transition="in" filter="fade">
                                      <p:cBhvr>
                                        <p:cTn id="18" dur="1000"/>
                                        <p:tgtEl>
                                          <p:spTgt spid="821"/>
                                        </p:tgtEl>
                                      </p:cBhvr>
                                    </p:animEffect>
                                  </p:childTnLst>
                                </p:cTn>
                              </p:par>
                              <p:par>
                                <p:cTn id="19" presetID="10" presetClass="entr" presetSubtype="0" fill="hold" nodeType="withEffect">
                                  <p:stCondLst>
                                    <p:cond delay="0"/>
                                  </p:stCondLst>
                                  <p:childTnLst>
                                    <p:set>
                                      <p:cBhvr>
                                        <p:cTn id="20" dur="1" fill="hold">
                                          <p:stCondLst>
                                            <p:cond delay="0"/>
                                          </p:stCondLst>
                                        </p:cTn>
                                        <p:tgtEl>
                                          <p:spTgt spid="822"/>
                                        </p:tgtEl>
                                        <p:attrNameLst>
                                          <p:attrName>style.visibility</p:attrName>
                                        </p:attrNameLst>
                                      </p:cBhvr>
                                      <p:to>
                                        <p:strVal val="visible"/>
                                      </p:to>
                                    </p:set>
                                    <p:animEffect transition="in" filter="fade">
                                      <p:cBhvr>
                                        <p:cTn id="21" dur="1000"/>
                                        <p:tgtEl>
                                          <p:spTgt spid="822"/>
                                        </p:tgtEl>
                                      </p:cBhvr>
                                    </p:animEffect>
                                  </p:childTnLst>
                                </p:cTn>
                              </p:par>
                              <p:par>
                                <p:cTn id="22" presetID="10" presetClass="entr" presetSubtype="0" fill="hold" nodeType="withEffect">
                                  <p:stCondLst>
                                    <p:cond delay="0"/>
                                  </p:stCondLst>
                                  <p:childTnLst>
                                    <p:set>
                                      <p:cBhvr>
                                        <p:cTn id="23" dur="1" fill="hold">
                                          <p:stCondLst>
                                            <p:cond delay="0"/>
                                          </p:stCondLst>
                                        </p:cTn>
                                        <p:tgtEl>
                                          <p:spTgt spid="829"/>
                                        </p:tgtEl>
                                        <p:attrNameLst>
                                          <p:attrName>style.visibility</p:attrName>
                                        </p:attrNameLst>
                                      </p:cBhvr>
                                      <p:to>
                                        <p:strVal val="visible"/>
                                      </p:to>
                                    </p:set>
                                    <p:animEffect transition="in" filter="fade">
                                      <p:cBhvr>
                                        <p:cTn id="24" dur="1000"/>
                                        <p:tgtEl>
                                          <p:spTgt spid="829"/>
                                        </p:tgtEl>
                                      </p:cBhvr>
                                    </p:animEffect>
                                  </p:childTnLst>
                                </p:cTn>
                              </p:par>
                              <p:par>
                                <p:cTn id="25" presetID="10" presetClass="entr" presetSubtype="0" fill="hold" nodeType="withEffect">
                                  <p:stCondLst>
                                    <p:cond delay="0"/>
                                  </p:stCondLst>
                                  <p:childTnLst>
                                    <p:set>
                                      <p:cBhvr>
                                        <p:cTn id="26" dur="1" fill="hold">
                                          <p:stCondLst>
                                            <p:cond delay="0"/>
                                          </p:stCondLst>
                                        </p:cTn>
                                        <p:tgtEl>
                                          <p:spTgt spid="825"/>
                                        </p:tgtEl>
                                        <p:attrNameLst>
                                          <p:attrName>style.visibility</p:attrName>
                                        </p:attrNameLst>
                                      </p:cBhvr>
                                      <p:to>
                                        <p:strVal val="visible"/>
                                      </p:to>
                                    </p:set>
                                    <p:animEffect transition="in" filter="fade">
                                      <p:cBhvr>
                                        <p:cTn id="27" dur="1000"/>
                                        <p:tgtEl>
                                          <p:spTgt spid="8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27"/>
                                        </p:tgtEl>
                                        <p:attrNameLst>
                                          <p:attrName>style.visibility</p:attrName>
                                        </p:attrNameLst>
                                      </p:cBhvr>
                                      <p:to>
                                        <p:strVal val="visible"/>
                                      </p:to>
                                    </p:set>
                                    <p:animEffect transition="in" filter="fade">
                                      <p:cBhvr>
                                        <p:cTn id="32" dur="1000"/>
                                        <p:tgtEl>
                                          <p:spTgt spid="8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19"/>
                                        </p:tgtEl>
                                        <p:attrNameLst>
                                          <p:attrName>style.visibility</p:attrName>
                                        </p:attrNameLst>
                                      </p:cBhvr>
                                      <p:to>
                                        <p:strVal val="visible"/>
                                      </p:to>
                                    </p:set>
                                    <p:animEffect transition="in" filter="fade">
                                      <p:cBhvr>
                                        <p:cTn id="37" dur="1000"/>
                                        <p:tgtEl>
                                          <p:spTgt spid="819"/>
                                        </p:tgtEl>
                                      </p:cBhvr>
                                    </p:animEffect>
                                  </p:childTnLst>
                                </p:cTn>
                              </p:par>
                              <p:par>
                                <p:cTn id="38" presetID="10" presetClass="entr" presetSubtype="0" fill="hold" nodeType="withEffect">
                                  <p:stCondLst>
                                    <p:cond delay="0"/>
                                  </p:stCondLst>
                                  <p:childTnLst>
                                    <p:set>
                                      <p:cBhvr>
                                        <p:cTn id="39" dur="1" fill="hold">
                                          <p:stCondLst>
                                            <p:cond delay="0"/>
                                          </p:stCondLst>
                                        </p:cTn>
                                        <p:tgtEl>
                                          <p:spTgt spid="828"/>
                                        </p:tgtEl>
                                        <p:attrNameLst>
                                          <p:attrName>style.visibility</p:attrName>
                                        </p:attrNameLst>
                                      </p:cBhvr>
                                      <p:to>
                                        <p:strVal val="visible"/>
                                      </p:to>
                                    </p:set>
                                    <p:animEffect transition="in" filter="fade">
                                      <p:cBhvr>
                                        <p:cTn id="40" dur="1000"/>
                                        <p:tgtEl>
                                          <p:spTgt spid="828"/>
                                        </p:tgtEl>
                                      </p:cBhvr>
                                    </p:animEffect>
                                  </p:childTnLst>
                                </p:cTn>
                              </p:par>
                              <p:par>
                                <p:cTn id="41" presetID="10" presetClass="entr" presetSubtype="0" fill="hold" nodeType="withEffect">
                                  <p:stCondLst>
                                    <p:cond delay="0"/>
                                  </p:stCondLst>
                                  <p:childTnLst>
                                    <p:set>
                                      <p:cBhvr>
                                        <p:cTn id="42" dur="1" fill="hold">
                                          <p:stCondLst>
                                            <p:cond delay="0"/>
                                          </p:stCondLst>
                                        </p:cTn>
                                        <p:tgtEl>
                                          <p:spTgt spid="824"/>
                                        </p:tgtEl>
                                        <p:attrNameLst>
                                          <p:attrName>style.visibility</p:attrName>
                                        </p:attrNameLst>
                                      </p:cBhvr>
                                      <p:to>
                                        <p:strVal val="visible"/>
                                      </p:to>
                                    </p:set>
                                    <p:animEffect transition="in" filter="fade">
                                      <p:cBhvr>
                                        <p:cTn id="43" dur="1000"/>
                                        <p:tgtEl>
                                          <p:spTgt spid="8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14"/>
                                        </p:tgtEl>
                                        <p:attrNameLst>
                                          <p:attrName>style.visibility</p:attrName>
                                        </p:attrNameLst>
                                      </p:cBhvr>
                                      <p:to>
                                        <p:strVal val="visible"/>
                                      </p:to>
                                    </p:set>
                                    <p:animEffect transition="in" filter="fade">
                                      <p:cBhvr>
                                        <p:cTn id="48" dur="1000"/>
                                        <p:tgtEl>
                                          <p:spTgt spid="81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17"/>
                                        </p:tgtEl>
                                        <p:attrNameLst>
                                          <p:attrName>style.visibility</p:attrName>
                                        </p:attrNameLst>
                                      </p:cBhvr>
                                      <p:to>
                                        <p:strVal val="visible"/>
                                      </p:to>
                                    </p:set>
                                    <p:animEffect transition="in" filter="fade">
                                      <p:cBhvr>
                                        <p:cTn id="53" dur="1000"/>
                                        <p:tgtEl>
                                          <p:spTgt spid="817"/>
                                        </p:tgtEl>
                                      </p:cBhvr>
                                    </p:animEffect>
                                  </p:childTnLst>
                                </p:cTn>
                              </p:par>
                              <p:par>
                                <p:cTn id="54" presetID="10" presetClass="entr" presetSubtype="0" fill="hold" nodeType="withEffect">
                                  <p:stCondLst>
                                    <p:cond delay="0"/>
                                  </p:stCondLst>
                                  <p:childTnLst>
                                    <p:set>
                                      <p:cBhvr>
                                        <p:cTn id="55" dur="1" fill="hold">
                                          <p:stCondLst>
                                            <p:cond delay="0"/>
                                          </p:stCondLst>
                                        </p:cTn>
                                        <p:tgtEl>
                                          <p:spTgt spid="823"/>
                                        </p:tgtEl>
                                        <p:attrNameLst>
                                          <p:attrName>style.visibility</p:attrName>
                                        </p:attrNameLst>
                                      </p:cBhvr>
                                      <p:to>
                                        <p:strVal val="visible"/>
                                      </p:to>
                                    </p:set>
                                    <p:animEffect transition="in" filter="fade">
                                      <p:cBhvr>
                                        <p:cTn id="56" dur="1000"/>
                                        <p:tgtEl>
                                          <p:spTgt spid="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835" name="Google Shape;835;p68"/>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Work</a:t>
            </a:r>
            <a:endParaRPr/>
          </a:p>
        </p:txBody>
      </p:sp>
      <p:sp>
        <p:nvSpPr>
          <p:cNvPr id="836" name="Google Shape;836;p68"/>
          <p:cNvSpPr txBox="1"/>
          <p:nvPr/>
        </p:nvSpPr>
        <p:spPr>
          <a:xfrm>
            <a:off x="1049125" y="3018650"/>
            <a:ext cx="7748400" cy="35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Establish clearer reporting information</a:t>
            </a:r>
            <a:endParaRPr>
              <a:solidFill>
                <a:srgbClr val="434343"/>
              </a:solidFill>
              <a:latin typeface="Open Sans"/>
              <a:ea typeface="Open Sans"/>
              <a:cs typeface="Open Sans"/>
              <a:sym typeface="Open Sans"/>
            </a:endParaRPr>
          </a:p>
        </p:txBody>
      </p:sp>
      <p:sp>
        <p:nvSpPr>
          <p:cNvPr id="837" name="Google Shape;837;p68"/>
          <p:cNvSpPr txBox="1"/>
          <p:nvPr/>
        </p:nvSpPr>
        <p:spPr>
          <a:xfrm>
            <a:off x="999325" y="1563600"/>
            <a:ext cx="40815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Use transfer and delivery data to reduce noise</a:t>
            </a:r>
            <a:endParaRPr>
              <a:solidFill>
                <a:srgbClr val="434343"/>
              </a:solidFill>
              <a:latin typeface="Open Sans"/>
              <a:ea typeface="Open Sans"/>
              <a:cs typeface="Open Sans"/>
              <a:sym typeface="Open Sans"/>
            </a:endParaRPr>
          </a:p>
        </p:txBody>
      </p:sp>
      <p:sp>
        <p:nvSpPr>
          <p:cNvPr id="838" name="Google Shape;838;p68"/>
          <p:cNvSpPr txBox="1"/>
          <p:nvPr/>
        </p:nvSpPr>
        <p:spPr>
          <a:xfrm>
            <a:off x="999325" y="1957188"/>
            <a:ext cx="52824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Spatial analysis with listed attributes rather than coordinates</a:t>
            </a:r>
            <a:endParaRPr>
              <a:solidFill>
                <a:srgbClr val="434343"/>
              </a:solidFill>
              <a:latin typeface="Open Sans"/>
              <a:ea typeface="Open Sans"/>
              <a:cs typeface="Open Sans"/>
              <a:sym typeface="Open Sans"/>
            </a:endParaRPr>
          </a:p>
        </p:txBody>
      </p:sp>
      <p:sp>
        <p:nvSpPr>
          <p:cNvPr id="839" name="Google Shape;839;p68"/>
          <p:cNvSpPr/>
          <p:nvPr/>
        </p:nvSpPr>
        <p:spPr>
          <a:xfrm>
            <a:off x="726350" y="591000"/>
            <a:ext cx="177300" cy="3147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8"/>
          <p:cNvSpPr txBox="1"/>
          <p:nvPr/>
        </p:nvSpPr>
        <p:spPr>
          <a:xfrm>
            <a:off x="999325" y="1204500"/>
            <a:ext cx="4031700" cy="35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434343"/>
                </a:solidFill>
                <a:latin typeface="Open Sans"/>
                <a:ea typeface="Open Sans"/>
                <a:cs typeface="Open Sans"/>
                <a:sym typeface="Open Sans"/>
              </a:rPr>
              <a:t>Match more facilities between data sources</a:t>
            </a:r>
            <a:endParaRPr sz="1200">
              <a:solidFill>
                <a:srgbClr val="434343"/>
              </a:solidFill>
              <a:latin typeface="Open Sans"/>
              <a:ea typeface="Open Sans"/>
              <a:cs typeface="Open Sans"/>
              <a:sym typeface="Open Sans"/>
            </a:endParaRPr>
          </a:p>
        </p:txBody>
      </p:sp>
      <p:sp>
        <p:nvSpPr>
          <p:cNvPr id="841" name="Google Shape;841;p68"/>
          <p:cNvSpPr/>
          <p:nvPr/>
        </p:nvSpPr>
        <p:spPr>
          <a:xfrm>
            <a:off x="726350" y="1236663"/>
            <a:ext cx="177300" cy="13293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8"/>
          <p:cNvSpPr/>
          <p:nvPr/>
        </p:nvSpPr>
        <p:spPr>
          <a:xfrm>
            <a:off x="724625" y="2984350"/>
            <a:ext cx="177300" cy="21591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8"/>
          <p:cNvSpPr txBox="1"/>
          <p:nvPr/>
        </p:nvSpPr>
        <p:spPr>
          <a:xfrm>
            <a:off x="1049125" y="4250688"/>
            <a:ext cx="7748400" cy="35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Review and improve local water demand estimates and incorporate consumption </a:t>
            </a:r>
            <a:endParaRPr>
              <a:solidFill>
                <a:srgbClr val="434343"/>
              </a:solidFill>
              <a:latin typeface="Open Sans"/>
              <a:ea typeface="Open Sans"/>
              <a:cs typeface="Open Sans"/>
              <a:sym typeface="Open Sans"/>
            </a:endParaRPr>
          </a:p>
        </p:txBody>
      </p:sp>
      <p:sp>
        <p:nvSpPr>
          <p:cNvPr id="844" name="Google Shape;844;p68"/>
          <p:cNvSpPr txBox="1"/>
          <p:nvPr/>
        </p:nvSpPr>
        <p:spPr>
          <a:xfrm>
            <a:off x="590250" y="845400"/>
            <a:ext cx="7748400" cy="35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00467A"/>
                </a:solidFill>
                <a:latin typeface="Open Sans"/>
                <a:ea typeface="Open Sans"/>
                <a:cs typeface="Open Sans"/>
                <a:sym typeface="Open Sans"/>
              </a:rPr>
              <a:t>Suggestions for Improvement</a:t>
            </a:r>
            <a:endParaRPr sz="1200" b="1">
              <a:solidFill>
                <a:srgbClr val="00467A"/>
              </a:solidFill>
              <a:latin typeface="Open Sans"/>
              <a:ea typeface="Open Sans"/>
              <a:cs typeface="Open Sans"/>
              <a:sym typeface="Open Sans"/>
            </a:endParaRPr>
          </a:p>
        </p:txBody>
      </p:sp>
      <p:sp>
        <p:nvSpPr>
          <p:cNvPr id="845" name="Google Shape;845;p68"/>
          <p:cNvSpPr txBox="1"/>
          <p:nvPr/>
        </p:nvSpPr>
        <p:spPr>
          <a:xfrm>
            <a:off x="590250" y="2572450"/>
            <a:ext cx="7748400" cy="35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00467A"/>
                </a:solidFill>
                <a:latin typeface="Open Sans"/>
                <a:ea typeface="Open Sans"/>
                <a:cs typeface="Open Sans"/>
                <a:sym typeface="Open Sans"/>
              </a:rPr>
              <a:t>Policy &amp; Management Applications</a:t>
            </a:r>
            <a:endParaRPr sz="1200" b="1">
              <a:solidFill>
                <a:srgbClr val="00467A"/>
              </a:solidFill>
              <a:latin typeface="Open Sans"/>
              <a:ea typeface="Open Sans"/>
              <a:cs typeface="Open Sans"/>
              <a:sym typeface="Open Sans"/>
            </a:endParaRPr>
          </a:p>
        </p:txBody>
      </p:sp>
      <p:sp>
        <p:nvSpPr>
          <p:cNvPr id="846" name="Google Shape;846;p68"/>
          <p:cNvSpPr txBox="1"/>
          <p:nvPr/>
        </p:nvSpPr>
        <p:spPr>
          <a:xfrm>
            <a:off x="1049125" y="3416275"/>
            <a:ext cx="7748400" cy="35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Target segments for additional reporting and analysis</a:t>
            </a:r>
            <a:endParaRPr>
              <a:solidFill>
                <a:srgbClr val="434343"/>
              </a:solidFill>
              <a:latin typeface="Open Sans"/>
              <a:ea typeface="Open Sans"/>
              <a:cs typeface="Open Sans"/>
              <a:sym typeface="Open Sans"/>
            </a:endParaRPr>
          </a:p>
        </p:txBody>
      </p:sp>
      <p:sp>
        <p:nvSpPr>
          <p:cNvPr id="847" name="Google Shape;847;p68"/>
          <p:cNvSpPr txBox="1"/>
          <p:nvPr/>
        </p:nvSpPr>
        <p:spPr>
          <a:xfrm>
            <a:off x="1049125" y="3838175"/>
            <a:ext cx="7748400" cy="35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Clarifying exact locations of point withdrawals and discharges</a:t>
            </a:r>
            <a:endParaRPr>
              <a:solidFill>
                <a:srgbClr val="434343"/>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4"/>
                                        </p:tgtEl>
                                        <p:attrNameLst>
                                          <p:attrName>style.visibility</p:attrName>
                                        </p:attrNameLst>
                                      </p:cBhvr>
                                      <p:to>
                                        <p:strVal val="visible"/>
                                      </p:to>
                                    </p:set>
                                    <p:animEffect transition="in" filter="fade">
                                      <p:cBhvr>
                                        <p:cTn id="7" dur="1000"/>
                                        <p:tgtEl>
                                          <p:spTgt spid="844"/>
                                        </p:tgtEl>
                                      </p:cBhvr>
                                    </p:animEffect>
                                  </p:childTnLst>
                                </p:cTn>
                              </p:par>
                              <p:par>
                                <p:cTn id="8" presetID="10" presetClass="entr" presetSubtype="0" fill="hold" nodeType="withEffect">
                                  <p:stCondLst>
                                    <p:cond delay="0"/>
                                  </p:stCondLst>
                                  <p:childTnLst>
                                    <p:set>
                                      <p:cBhvr>
                                        <p:cTn id="9" dur="1" fill="hold">
                                          <p:stCondLst>
                                            <p:cond delay="0"/>
                                          </p:stCondLst>
                                        </p:cTn>
                                        <p:tgtEl>
                                          <p:spTgt spid="839"/>
                                        </p:tgtEl>
                                        <p:attrNameLst>
                                          <p:attrName>style.visibility</p:attrName>
                                        </p:attrNameLst>
                                      </p:cBhvr>
                                      <p:to>
                                        <p:strVal val="visible"/>
                                      </p:to>
                                    </p:set>
                                    <p:animEffect transition="in" filter="fade">
                                      <p:cBhvr>
                                        <p:cTn id="10" dur="1000"/>
                                        <p:tgtEl>
                                          <p:spTgt spid="8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7"/>
                                        </p:tgtEl>
                                        <p:attrNameLst>
                                          <p:attrName>style.visibility</p:attrName>
                                        </p:attrNameLst>
                                      </p:cBhvr>
                                      <p:to>
                                        <p:strVal val="visible"/>
                                      </p:to>
                                    </p:set>
                                    <p:animEffect transition="in" filter="fade">
                                      <p:cBhvr>
                                        <p:cTn id="15" dur="1000"/>
                                        <p:tgtEl>
                                          <p:spTgt spid="837"/>
                                        </p:tgtEl>
                                      </p:cBhvr>
                                    </p:animEffect>
                                  </p:childTnLst>
                                </p:cTn>
                              </p:par>
                              <p:par>
                                <p:cTn id="16" presetID="10" presetClass="entr" presetSubtype="0" fill="hold" nodeType="withEffect">
                                  <p:stCondLst>
                                    <p:cond delay="0"/>
                                  </p:stCondLst>
                                  <p:childTnLst>
                                    <p:set>
                                      <p:cBhvr>
                                        <p:cTn id="17" dur="1" fill="hold">
                                          <p:stCondLst>
                                            <p:cond delay="0"/>
                                          </p:stCondLst>
                                        </p:cTn>
                                        <p:tgtEl>
                                          <p:spTgt spid="838"/>
                                        </p:tgtEl>
                                        <p:attrNameLst>
                                          <p:attrName>style.visibility</p:attrName>
                                        </p:attrNameLst>
                                      </p:cBhvr>
                                      <p:to>
                                        <p:strVal val="visible"/>
                                      </p:to>
                                    </p:set>
                                    <p:animEffect transition="in" filter="fade">
                                      <p:cBhvr>
                                        <p:cTn id="18" dur="1000"/>
                                        <p:tgtEl>
                                          <p:spTgt spid="838"/>
                                        </p:tgtEl>
                                      </p:cBhvr>
                                    </p:animEffect>
                                  </p:childTnLst>
                                </p:cTn>
                              </p:par>
                              <p:par>
                                <p:cTn id="19" presetID="10" presetClass="entr" presetSubtype="0" fill="hold" nodeType="withEffect">
                                  <p:stCondLst>
                                    <p:cond delay="0"/>
                                  </p:stCondLst>
                                  <p:childTnLst>
                                    <p:set>
                                      <p:cBhvr>
                                        <p:cTn id="20" dur="1" fill="hold">
                                          <p:stCondLst>
                                            <p:cond delay="0"/>
                                          </p:stCondLst>
                                        </p:cTn>
                                        <p:tgtEl>
                                          <p:spTgt spid="840"/>
                                        </p:tgtEl>
                                        <p:attrNameLst>
                                          <p:attrName>style.visibility</p:attrName>
                                        </p:attrNameLst>
                                      </p:cBhvr>
                                      <p:to>
                                        <p:strVal val="visible"/>
                                      </p:to>
                                    </p:set>
                                    <p:animEffect transition="in" filter="fade">
                                      <p:cBhvr>
                                        <p:cTn id="21" dur="1000"/>
                                        <p:tgtEl>
                                          <p:spTgt spid="840"/>
                                        </p:tgtEl>
                                      </p:cBhvr>
                                    </p:animEffect>
                                  </p:childTnLst>
                                </p:cTn>
                              </p:par>
                              <p:par>
                                <p:cTn id="22" presetID="10" presetClass="entr" presetSubtype="0" fill="hold" nodeType="withEffect">
                                  <p:stCondLst>
                                    <p:cond delay="0"/>
                                  </p:stCondLst>
                                  <p:childTnLst>
                                    <p:set>
                                      <p:cBhvr>
                                        <p:cTn id="23" dur="1" fill="hold">
                                          <p:stCondLst>
                                            <p:cond delay="0"/>
                                          </p:stCondLst>
                                        </p:cTn>
                                        <p:tgtEl>
                                          <p:spTgt spid="841"/>
                                        </p:tgtEl>
                                        <p:attrNameLst>
                                          <p:attrName>style.visibility</p:attrName>
                                        </p:attrNameLst>
                                      </p:cBhvr>
                                      <p:to>
                                        <p:strVal val="visible"/>
                                      </p:to>
                                    </p:set>
                                    <p:animEffect transition="in" filter="fade">
                                      <p:cBhvr>
                                        <p:cTn id="24" dur="1000"/>
                                        <p:tgtEl>
                                          <p:spTgt spid="84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45"/>
                                        </p:tgtEl>
                                        <p:attrNameLst>
                                          <p:attrName>style.visibility</p:attrName>
                                        </p:attrNameLst>
                                      </p:cBhvr>
                                      <p:to>
                                        <p:strVal val="visible"/>
                                      </p:to>
                                    </p:set>
                                    <p:animEffect transition="in" filter="fade">
                                      <p:cBhvr>
                                        <p:cTn id="29" dur="1000"/>
                                        <p:tgtEl>
                                          <p:spTgt spid="84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36"/>
                                        </p:tgtEl>
                                        <p:attrNameLst>
                                          <p:attrName>style.visibility</p:attrName>
                                        </p:attrNameLst>
                                      </p:cBhvr>
                                      <p:to>
                                        <p:strVal val="visible"/>
                                      </p:to>
                                    </p:set>
                                    <p:animEffect transition="in" filter="fade">
                                      <p:cBhvr>
                                        <p:cTn id="34" dur="1000"/>
                                        <p:tgtEl>
                                          <p:spTgt spid="836"/>
                                        </p:tgtEl>
                                      </p:cBhvr>
                                    </p:animEffect>
                                  </p:childTnLst>
                                </p:cTn>
                              </p:par>
                              <p:par>
                                <p:cTn id="35" presetID="10" presetClass="entr" presetSubtype="0" fill="hold" nodeType="withEffect">
                                  <p:stCondLst>
                                    <p:cond delay="0"/>
                                  </p:stCondLst>
                                  <p:childTnLst>
                                    <p:set>
                                      <p:cBhvr>
                                        <p:cTn id="36" dur="1" fill="hold">
                                          <p:stCondLst>
                                            <p:cond delay="0"/>
                                          </p:stCondLst>
                                        </p:cTn>
                                        <p:tgtEl>
                                          <p:spTgt spid="842"/>
                                        </p:tgtEl>
                                        <p:attrNameLst>
                                          <p:attrName>style.visibility</p:attrName>
                                        </p:attrNameLst>
                                      </p:cBhvr>
                                      <p:to>
                                        <p:strVal val="visible"/>
                                      </p:to>
                                    </p:set>
                                    <p:animEffect transition="in" filter="fade">
                                      <p:cBhvr>
                                        <p:cTn id="37" dur="1000"/>
                                        <p:tgtEl>
                                          <p:spTgt spid="842"/>
                                        </p:tgtEl>
                                      </p:cBhvr>
                                    </p:animEffect>
                                  </p:childTnLst>
                                </p:cTn>
                              </p:par>
                              <p:par>
                                <p:cTn id="38" presetID="10" presetClass="entr" presetSubtype="0" fill="hold" nodeType="withEffect">
                                  <p:stCondLst>
                                    <p:cond delay="0"/>
                                  </p:stCondLst>
                                  <p:childTnLst>
                                    <p:set>
                                      <p:cBhvr>
                                        <p:cTn id="39" dur="1" fill="hold">
                                          <p:stCondLst>
                                            <p:cond delay="0"/>
                                          </p:stCondLst>
                                        </p:cTn>
                                        <p:tgtEl>
                                          <p:spTgt spid="846"/>
                                        </p:tgtEl>
                                        <p:attrNameLst>
                                          <p:attrName>style.visibility</p:attrName>
                                        </p:attrNameLst>
                                      </p:cBhvr>
                                      <p:to>
                                        <p:strVal val="visible"/>
                                      </p:to>
                                    </p:set>
                                    <p:animEffect transition="in" filter="fade">
                                      <p:cBhvr>
                                        <p:cTn id="40" dur="1000"/>
                                        <p:tgtEl>
                                          <p:spTgt spid="846"/>
                                        </p:tgtEl>
                                      </p:cBhvr>
                                    </p:animEffect>
                                  </p:childTnLst>
                                </p:cTn>
                              </p:par>
                              <p:par>
                                <p:cTn id="41" presetID="10" presetClass="entr" presetSubtype="0" fill="hold" nodeType="withEffect">
                                  <p:stCondLst>
                                    <p:cond delay="0"/>
                                  </p:stCondLst>
                                  <p:childTnLst>
                                    <p:set>
                                      <p:cBhvr>
                                        <p:cTn id="42" dur="1" fill="hold">
                                          <p:stCondLst>
                                            <p:cond delay="0"/>
                                          </p:stCondLst>
                                        </p:cTn>
                                        <p:tgtEl>
                                          <p:spTgt spid="847"/>
                                        </p:tgtEl>
                                        <p:attrNameLst>
                                          <p:attrName>style.visibility</p:attrName>
                                        </p:attrNameLst>
                                      </p:cBhvr>
                                      <p:to>
                                        <p:strVal val="visible"/>
                                      </p:to>
                                    </p:set>
                                    <p:animEffect transition="in" filter="fade">
                                      <p:cBhvr>
                                        <p:cTn id="43" dur="1000"/>
                                        <p:tgtEl>
                                          <p:spTgt spid="847"/>
                                        </p:tgtEl>
                                      </p:cBhvr>
                                    </p:animEffect>
                                  </p:childTnLst>
                                </p:cTn>
                              </p:par>
                              <p:par>
                                <p:cTn id="44" presetID="10" presetClass="entr" presetSubtype="0" fill="hold" nodeType="withEffect">
                                  <p:stCondLst>
                                    <p:cond delay="0"/>
                                  </p:stCondLst>
                                  <p:childTnLst>
                                    <p:set>
                                      <p:cBhvr>
                                        <p:cTn id="45" dur="1" fill="hold">
                                          <p:stCondLst>
                                            <p:cond delay="0"/>
                                          </p:stCondLst>
                                        </p:cTn>
                                        <p:tgtEl>
                                          <p:spTgt spid="843"/>
                                        </p:tgtEl>
                                        <p:attrNameLst>
                                          <p:attrName>style.visibility</p:attrName>
                                        </p:attrNameLst>
                                      </p:cBhvr>
                                      <p:to>
                                        <p:strVal val="visible"/>
                                      </p:to>
                                    </p:set>
                                    <p:animEffect transition="in" filter="fade">
                                      <p:cBhvr>
                                        <p:cTn id="46" dur="1000"/>
                                        <p:tgtEl>
                                          <p:spTgt spid="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69"/>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Acknowledgements</a:t>
            </a:r>
            <a:endParaRPr sz="2400"/>
          </a:p>
        </p:txBody>
      </p:sp>
      <p:pic>
        <p:nvPicPr>
          <p:cNvPr id="853" name="Google Shape;853;p69"/>
          <p:cNvPicPr preferRelativeResize="0"/>
          <p:nvPr/>
        </p:nvPicPr>
        <p:blipFill>
          <a:blip r:embed="rId3">
            <a:alphaModFix/>
          </a:blip>
          <a:stretch>
            <a:fillRect/>
          </a:stretch>
        </p:blipFill>
        <p:spPr>
          <a:xfrm>
            <a:off x="61275" y="881550"/>
            <a:ext cx="1572501" cy="1625850"/>
          </a:xfrm>
          <a:prstGeom prst="rect">
            <a:avLst/>
          </a:prstGeom>
          <a:noFill/>
          <a:ln>
            <a:noFill/>
          </a:ln>
        </p:spPr>
      </p:pic>
      <p:pic>
        <p:nvPicPr>
          <p:cNvPr id="854" name="Google Shape;854;p69"/>
          <p:cNvPicPr preferRelativeResize="0"/>
          <p:nvPr/>
        </p:nvPicPr>
        <p:blipFill>
          <a:blip r:embed="rId4">
            <a:alphaModFix/>
          </a:blip>
          <a:stretch>
            <a:fillRect/>
          </a:stretch>
        </p:blipFill>
        <p:spPr>
          <a:xfrm>
            <a:off x="1708175" y="788875"/>
            <a:ext cx="1304900" cy="1811199"/>
          </a:xfrm>
          <a:prstGeom prst="rect">
            <a:avLst/>
          </a:prstGeom>
          <a:noFill/>
          <a:ln>
            <a:noFill/>
          </a:ln>
        </p:spPr>
      </p:pic>
      <p:sp>
        <p:nvSpPr>
          <p:cNvPr id="855" name="Google Shape;855;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32</a:t>
            </a:fld>
            <a:endParaRPr/>
          </a:p>
        </p:txBody>
      </p:sp>
      <p:pic>
        <p:nvPicPr>
          <p:cNvPr id="856" name="Google Shape;856;p69"/>
          <p:cNvPicPr preferRelativeResize="0"/>
          <p:nvPr/>
        </p:nvPicPr>
        <p:blipFill rotWithShape="1">
          <a:blip r:embed="rId5">
            <a:alphaModFix/>
          </a:blip>
          <a:srcRect l="16342" t="23534" r="13668" b="24249"/>
          <a:stretch/>
        </p:blipFill>
        <p:spPr>
          <a:xfrm>
            <a:off x="1" y="4485289"/>
            <a:ext cx="1341676" cy="633074"/>
          </a:xfrm>
          <a:prstGeom prst="rect">
            <a:avLst/>
          </a:prstGeom>
          <a:noFill/>
          <a:ln>
            <a:noFill/>
          </a:ln>
        </p:spPr>
      </p:pic>
      <p:pic>
        <p:nvPicPr>
          <p:cNvPr id="857" name="Google Shape;857;p69"/>
          <p:cNvPicPr preferRelativeResize="0"/>
          <p:nvPr/>
        </p:nvPicPr>
        <p:blipFill>
          <a:blip r:embed="rId6">
            <a:alphaModFix/>
          </a:blip>
          <a:stretch>
            <a:fillRect/>
          </a:stretch>
        </p:blipFill>
        <p:spPr>
          <a:xfrm>
            <a:off x="1314850" y="4510425"/>
            <a:ext cx="1532383" cy="633075"/>
          </a:xfrm>
          <a:prstGeom prst="rect">
            <a:avLst/>
          </a:prstGeom>
          <a:noFill/>
          <a:ln>
            <a:noFill/>
          </a:ln>
        </p:spPr>
      </p:pic>
      <p:pic>
        <p:nvPicPr>
          <p:cNvPr id="858" name="Google Shape;858;p69"/>
          <p:cNvPicPr preferRelativeResize="0"/>
          <p:nvPr/>
        </p:nvPicPr>
        <p:blipFill>
          <a:blip r:embed="rId7">
            <a:alphaModFix/>
          </a:blip>
          <a:stretch>
            <a:fillRect/>
          </a:stretch>
        </p:blipFill>
        <p:spPr>
          <a:xfrm>
            <a:off x="2847225" y="4465850"/>
            <a:ext cx="1680013" cy="672000"/>
          </a:xfrm>
          <a:prstGeom prst="rect">
            <a:avLst/>
          </a:prstGeom>
          <a:noFill/>
          <a:ln>
            <a:noFill/>
          </a:ln>
        </p:spPr>
      </p:pic>
      <p:pic>
        <p:nvPicPr>
          <p:cNvPr id="859" name="Google Shape;859;p69"/>
          <p:cNvPicPr preferRelativeResize="0"/>
          <p:nvPr/>
        </p:nvPicPr>
        <p:blipFill>
          <a:blip r:embed="rId8">
            <a:alphaModFix/>
          </a:blip>
          <a:stretch>
            <a:fillRect/>
          </a:stretch>
        </p:blipFill>
        <p:spPr>
          <a:xfrm>
            <a:off x="7288724" y="615850"/>
            <a:ext cx="1855274" cy="2557925"/>
          </a:xfrm>
          <a:prstGeom prst="rect">
            <a:avLst/>
          </a:prstGeom>
          <a:noFill/>
          <a:ln>
            <a:noFill/>
          </a:ln>
        </p:spPr>
      </p:pic>
      <p:pic>
        <p:nvPicPr>
          <p:cNvPr id="860" name="Google Shape;860;p69"/>
          <p:cNvPicPr preferRelativeResize="0"/>
          <p:nvPr/>
        </p:nvPicPr>
        <p:blipFill>
          <a:blip r:embed="rId9">
            <a:alphaModFix/>
          </a:blip>
          <a:stretch>
            <a:fillRect/>
          </a:stretch>
        </p:blipFill>
        <p:spPr>
          <a:xfrm>
            <a:off x="5181100" y="573015"/>
            <a:ext cx="2107626" cy="2086775"/>
          </a:xfrm>
          <a:prstGeom prst="rect">
            <a:avLst/>
          </a:prstGeom>
          <a:noFill/>
          <a:ln>
            <a:noFill/>
          </a:ln>
        </p:spPr>
      </p:pic>
      <p:pic>
        <p:nvPicPr>
          <p:cNvPr id="861" name="Google Shape;861;p69"/>
          <p:cNvPicPr preferRelativeResize="0"/>
          <p:nvPr/>
        </p:nvPicPr>
        <p:blipFill>
          <a:blip r:embed="rId10">
            <a:alphaModFix/>
          </a:blip>
          <a:stretch>
            <a:fillRect/>
          </a:stretch>
        </p:blipFill>
        <p:spPr>
          <a:xfrm>
            <a:off x="4257525" y="2571749"/>
            <a:ext cx="1625572" cy="1673089"/>
          </a:xfrm>
          <a:prstGeom prst="rect">
            <a:avLst/>
          </a:prstGeom>
          <a:noFill/>
          <a:ln>
            <a:noFill/>
          </a:ln>
        </p:spPr>
      </p:pic>
      <p:pic>
        <p:nvPicPr>
          <p:cNvPr id="862" name="Google Shape;862;p69"/>
          <p:cNvPicPr preferRelativeResize="0"/>
          <p:nvPr/>
        </p:nvPicPr>
        <p:blipFill>
          <a:blip r:embed="rId11">
            <a:alphaModFix/>
          </a:blip>
          <a:stretch>
            <a:fillRect/>
          </a:stretch>
        </p:blipFill>
        <p:spPr>
          <a:xfrm>
            <a:off x="5883098" y="2170714"/>
            <a:ext cx="1625575" cy="2094499"/>
          </a:xfrm>
          <a:prstGeom prst="rect">
            <a:avLst/>
          </a:prstGeom>
          <a:noFill/>
          <a:ln>
            <a:noFill/>
          </a:ln>
        </p:spPr>
      </p:pic>
      <p:pic>
        <p:nvPicPr>
          <p:cNvPr id="863" name="Google Shape;863;p69"/>
          <p:cNvPicPr preferRelativeResize="0"/>
          <p:nvPr/>
        </p:nvPicPr>
        <p:blipFill>
          <a:blip r:embed="rId12">
            <a:alphaModFix/>
          </a:blip>
          <a:stretch>
            <a:fillRect/>
          </a:stretch>
        </p:blipFill>
        <p:spPr>
          <a:xfrm>
            <a:off x="5962975" y="3173787"/>
            <a:ext cx="3092288" cy="1625850"/>
          </a:xfrm>
          <a:prstGeom prst="rect">
            <a:avLst/>
          </a:prstGeom>
          <a:noFill/>
          <a:ln>
            <a:noFill/>
          </a:ln>
        </p:spPr>
      </p:pic>
      <p:sp>
        <p:nvSpPr>
          <p:cNvPr id="864" name="Google Shape;864;p69"/>
          <p:cNvSpPr txBox="1"/>
          <p:nvPr/>
        </p:nvSpPr>
        <p:spPr>
          <a:xfrm>
            <a:off x="0" y="2828850"/>
            <a:ext cx="4191300" cy="1158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Committee</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Joey Kleiner and Drew Hammond at VDEQ</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Old Friends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New Friends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Mom</a:t>
            </a:r>
            <a:endParaRPr>
              <a:latin typeface="Open Sans"/>
              <a:ea typeface="Open Sans"/>
              <a:cs typeface="Open Sans"/>
              <a:sym typeface="Open Sans"/>
            </a:endParaRPr>
          </a:p>
        </p:txBody>
      </p:sp>
      <p:sp>
        <p:nvSpPr>
          <p:cNvPr id="865" name="Google Shape;865;p69"/>
          <p:cNvSpPr/>
          <p:nvPr/>
        </p:nvSpPr>
        <p:spPr>
          <a:xfrm>
            <a:off x="3079250" y="863300"/>
            <a:ext cx="1112100" cy="1758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9"/>
          <p:cNvSpPr/>
          <p:nvPr/>
        </p:nvSpPr>
        <p:spPr>
          <a:xfrm>
            <a:off x="3306725" y="1092025"/>
            <a:ext cx="548700" cy="5286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7" name="Google Shape;867;p69"/>
          <p:cNvCxnSpPr>
            <a:stCxn id="866" idx="4"/>
          </p:cNvCxnSpPr>
          <p:nvPr/>
        </p:nvCxnSpPr>
        <p:spPr>
          <a:xfrm flipH="1">
            <a:off x="3575675" y="1620625"/>
            <a:ext cx="5400" cy="457200"/>
          </a:xfrm>
          <a:prstGeom prst="straightConnector1">
            <a:avLst/>
          </a:prstGeom>
          <a:noFill/>
          <a:ln w="9525" cap="flat" cmpd="sng">
            <a:solidFill>
              <a:schemeClr val="dk2"/>
            </a:solidFill>
            <a:prstDash val="solid"/>
            <a:round/>
            <a:headEnd type="none" w="med" len="med"/>
            <a:tailEnd type="none" w="med" len="med"/>
          </a:ln>
        </p:spPr>
      </p:cxnSp>
      <p:cxnSp>
        <p:nvCxnSpPr>
          <p:cNvPr id="868" name="Google Shape;868;p69"/>
          <p:cNvCxnSpPr/>
          <p:nvPr/>
        </p:nvCxnSpPr>
        <p:spPr>
          <a:xfrm>
            <a:off x="3288800" y="1710325"/>
            <a:ext cx="277800" cy="152400"/>
          </a:xfrm>
          <a:prstGeom prst="straightConnector1">
            <a:avLst/>
          </a:prstGeom>
          <a:noFill/>
          <a:ln w="9525" cap="flat" cmpd="sng">
            <a:solidFill>
              <a:schemeClr val="dk2"/>
            </a:solidFill>
            <a:prstDash val="solid"/>
            <a:round/>
            <a:headEnd type="none" w="med" len="med"/>
            <a:tailEnd type="none" w="med" len="med"/>
          </a:ln>
        </p:spPr>
      </p:cxnSp>
      <p:cxnSp>
        <p:nvCxnSpPr>
          <p:cNvPr id="869" name="Google Shape;869;p69"/>
          <p:cNvCxnSpPr/>
          <p:nvPr/>
        </p:nvCxnSpPr>
        <p:spPr>
          <a:xfrm flipH="1">
            <a:off x="3575500" y="1710325"/>
            <a:ext cx="215100" cy="161400"/>
          </a:xfrm>
          <a:prstGeom prst="straightConnector1">
            <a:avLst/>
          </a:prstGeom>
          <a:noFill/>
          <a:ln w="9525" cap="flat" cmpd="sng">
            <a:solidFill>
              <a:schemeClr val="dk2"/>
            </a:solidFill>
            <a:prstDash val="solid"/>
            <a:round/>
            <a:headEnd type="none" w="med" len="med"/>
            <a:tailEnd type="none" w="med" len="med"/>
          </a:ln>
        </p:spPr>
      </p:cxnSp>
      <p:cxnSp>
        <p:nvCxnSpPr>
          <p:cNvPr id="870" name="Google Shape;870;p69"/>
          <p:cNvCxnSpPr/>
          <p:nvPr/>
        </p:nvCxnSpPr>
        <p:spPr>
          <a:xfrm flipH="1">
            <a:off x="3414150" y="2077700"/>
            <a:ext cx="161400" cy="224100"/>
          </a:xfrm>
          <a:prstGeom prst="straightConnector1">
            <a:avLst/>
          </a:prstGeom>
          <a:noFill/>
          <a:ln w="9525" cap="flat" cmpd="sng">
            <a:solidFill>
              <a:schemeClr val="dk2"/>
            </a:solidFill>
            <a:prstDash val="solid"/>
            <a:round/>
            <a:headEnd type="none" w="med" len="med"/>
            <a:tailEnd type="none" w="med" len="med"/>
          </a:ln>
        </p:spPr>
      </p:cxnSp>
      <p:cxnSp>
        <p:nvCxnSpPr>
          <p:cNvPr id="871" name="Google Shape;871;p69"/>
          <p:cNvCxnSpPr/>
          <p:nvPr/>
        </p:nvCxnSpPr>
        <p:spPr>
          <a:xfrm>
            <a:off x="3575550" y="2059800"/>
            <a:ext cx="188100" cy="250800"/>
          </a:xfrm>
          <a:prstGeom prst="straightConnector1">
            <a:avLst/>
          </a:prstGeom>
          <a:noFill/>
          <a:ln w="9525" cap="flat" cmpd="sng">
            <a:solidFill>
              <a:schemeClr val="dk2"/>
            </a:solidFill>
            <a:prstDash val="solid"/>
            <a:round/>
            <a:headEnd type="none" w="med" len="med"/>
            <a:tailEnd type="none" w="med" len="med"/>
          </a:ln>
        </p:spPr>
      </p:cxnSp>
      <p:sp>
        <p:nvSpPr>
          <p:cNvPr id="872" name="Google Shape;872;p69"/>
          <p:cNvSpPr txBox="1"/>
          <p:nvPr/>
        </p:nvSpPr>
        <p:spPr>
          <a:xfrm>
            <a:off x="3079250" y="2310600"/>
            <a:ext cx="1112100" cy="18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Rob</a:t>
            </a:r>
            <a:endParaRPr>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878" name="Google Shape;878;p70"/>
          <p:cNvSpPr txBox="1">
            <a:spLocks noGrp="1"/>
          </p:cNvSpPr>
          <p:nvPr>
            <p:ph type="title"/>
          </p:nvPr>
        </p:nvSpPr>
        <p:spPr>
          <a:xfrm>
            <a:off x="334675" y="228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a:t>
            </a:r>
            <a:endParaRPr/>
          </a:p>
        </p:txBody>
      </p:sp>
      <p:sp>
        <p:nvSpPr>
          <p:cNvPr id="879" name="Google Shape;879;p70"/>
          <p:cNvSpPr txBox="1"/>
          <p:nvPr/>
        </p:nvSpPr>
        <p:spPr>
          <a:xfrm>
            <a:off x="973200" y="2894250"/>
            <a:ext cx="5600400" cy="6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Open Sans"/>
                <a:ea typeface="Open Sans"/>
                <a:cs typeface="Open Sans"/>
                <a:sym typeface="Open Sans"/>
                <a:hlinkClick r:id="rId3"/>
              </a:rPr>
              <a:t>Code Repository Available on GitHub </a:t>
            </a:r>
            <a:endParaRPr>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885" name="Google Shape;885;p71"/>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886" name="Google Shape;886;p71"/>
          <p:cNvSpPr txBox="1"/>
          <p:nvPr/>
        </p:nvSpPr>
        <p:spPr>
          <a:xfrm>
            <a:off x="283700" y="869450"/>
            <a:ext cx="7614900" cy="37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pen Sans"/>
                <a:ea typeface="Open Sans"/>
                <a:cs typeface="Open Sans"/>
                <a:sym typeface="Open Sans"/>
              </a:rPr>
              <a:t>[1]  Brown, T. C., Mahat, V., Ramirez, J. A. (2019). Adaptation to Future Water Shortages in the United States Caused by Population Growth and Climate Change. Earth’s Future. </a:t>
            </a:r>
            <a:r>
              <a:rPr lang="en" sz="1200" u="sng">
                <a:solidFill>
                  <a:schemeClr val="hlink"/>
                </a:solidFill>
                <a:latin typeface="Open Sans"/>
                <a:ea typeface="Open Sans"/>
                <a:cs typeface="Open Sans"/>
                <a:sym typeface="Open Sans"/>
                <a:hlinkClick r:id="rId3"/>
              </a:rPr>
              <a:t>https://doi.org/10.1029/2018EF001091</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[2] Goldstein, R. (2013). Evaluating Thermoelectric, Agricultural, and Municipal Water Consumption in a National Water Resources Framework. Palo Alto. </a:t>
            </a:r>
            <a:r>
              <a:rPr lang="en" sz="1200" u="sng">
                <a:solidFill>
                  <a:schemeClr val="accent5"/>
                </a:solidFill>
                <a:latin typeface="Open Sans"/>
                <a:ea typeface="Open Sans"/>
                <a:cs typeface="Open Sans"/>
                <a:sym typeface="Open Sans"/>
                <a:hlinkClick r:id="rId4"/>
              </a:rPr>
              <a:t>https://doi.org/3002001154</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[3] Paylor, D. (2018). Status of Virginia’s Water Resources: A Report on Virginia’s Water Resources Management Activities (2018). Richmond.</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[4] Greer, H. (2017). Effectiveness of Virginia ’ s Water Resource Planning and Management. Richmond.</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[5] Shaffer, K. H., Runkle, D. L. (2007). Consumptive Water-Use Coefficients for the Great Lakes Basin and climatically similar areas, 191.</a:t>
            </a:r>
            <a:endParaRPr sz="1200">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892" name="Google Shape;892;p72"/>
          <p:cNvSpPr txBox="1">
            <a:spLocks noGrp="1"/>
          </p:cNvSpPr>
          <p:nvPr>
            <p:ph type="title"/>
          </p:nvPr>
        </p:nvSpPr>
        <p:spPr>
          <a:xfrm>
            <a:off x="334675" y="228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Supplementary Slides</a:t>
            </a:r>
            <a:endParaRPr/>
          </a:p>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898" name="Google Shape;898;p73"/>
          <p:cNvSpPr txBox="1">
            <a:spLocks noGrp="1"/>
          </p:cNvSpPr>
          <p:nvPr>
            <p:ph type="title"/>
          </p:nvPr>
        </p:nvSpPr>
        <p:spPr>
          <a:xfrm>
            <a:off x="334675" y="228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904" name="Google Shape;904;p74"/>
          <p:cNvPicPr preferRelativeResize="0"/>
          <p:nvPr/>
        </p:nvPicPr>
        <p:blipFill>
          <a:blip r:embed="rId3">
            <a:alphaModFix/>
          </a:blip>
          <a:stretch>
            <a:fillRect/>
          </a:stretch>
        </p:blipFill>
        <p:spPr>
          <a:xfrm>
            <a:off x="101625" y="314325"/>
            <a:ext cx="6403949" cy="4235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Water Resources of Virginia</a:t>
            </a:r>
            <a:endParaRPr/>
          </a:p>
        </p:txBody>
      </p:sp>
      <p:pic>
        <p:nvPicPr>
          <p:cNvPr id="910" name="Google Shape;910;p75"/>
          <p:cNvPicPr preferRelativeResize="0"/>
          <p:nvPr/>
        </p:nvPicPr>
        <p:blipFill>
          <a:blip r:embed="rId3">
            <a:alphaModFix/>
          </a:blip>
          <a:stretch>
            <a:fillRect/>
          </a:stretch>
        </p:blipFill>
        <p:spPr>
          <a:xfrm>
            <a:off x="66150" y="1169200"/>
            <a:ext cx="5290125" cy="3453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Consumptive Water Use</a:t>
            </a:r>
            <a:endParaRPr/>
          </a:p>
        </p:txBody>
      </p:sp>
      <p:pic>
        <p:nvPicPr>
          <p:cNvPr id="916" name="Google Shape;916;p76"/>
          <p:cNvPicPr preferRelativeResize="0"/>
          <p:nvPr/>
        </p:nvPicPr>
        <p:blipFill>
          <a:blip r:embed="rId3">
            <a:alphaModFix/>
          </a:blip>
          <a:stretch>
            <a:fillRect/>
          </a:stretch>
        </p:blipFill>
        <p:spPr>
          <a:xfrm>
            <a:off x="1697000" y="3245850"/>
            <a:ext cx="5610725" cy="1578275"/>
          </a:xfrm>
          <a:prstGeom prst="rect">
            <a:avLst/>
          </a:prstGeom>
          <a:noFill/>
          <a:ln>
            <a:noFill/>
          </a:ln>
        </p:spPr>
      </p:pic>
      <p:sp>
        <p:nvSpPr>
          <p:cNvPr id="917" name="Google Shape;917;p76"/>
          <p:cNvSpPr txBox="1"/>
          <p:nvPr/>
        </p:nvSpPr>
        <p:spPr>
          <a:xfrm>
            <a:off x="311700" y="1017725"/>
            <a:ext cx="7785900" cy="15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Currently, there is not a universally accepted method to estimate consumptive water use. Two common methods include tracking water from when it's withdrawn to when (or if) it's discharged into open waters (equations 2.1 and 2.2), or by applying consumption coefficients from climatically similar areas to estimated water withdrawals. Often times, the availability and quality of water use data differs significantly by jurisdiction and time. Monthly withdrawals and discharges for major power generation, industrial, public supply, and other metered sites are readily available for analysis, whereas data are typically scarce for minor users (&lt; 300,000 gal/mon).</a:t>
            </a:r>
            <a:endParaRPr>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41"/>
          <p:cNvPicPr preferRelativeResize="0"/>
          <p:nvPr/>
        </p:nvPicPr>
        <p:blipFill>
          <a:blip r:embed="rId3">
            <a:alphaModFix/>
          </a:blip>
          <a:stretch>
            <a:fillRect/>
          </a:stretch>
        </p:blipFill>
        <p:spPr>
          <a:xfrm>
            <a:off x="4032826" y="1121325"/>
            <a:ext cx="4881674" cy="3774499"/>
          </a:xfrm>
          <a:prstGeom prst="rect">
            <a:avLst/>
          </a:prstGeom>
          <a:noFill/>
          <a:ln>
            <a:noFill/>
          </a:ln>
        </p:spPr>
      </p:pic>
      <p:sp>
        <p:nvSpPr>
          <p:cNvPr id="334" name="Google Shape;334;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335" name="Google Shape;335;p41"/>
          <p:cNvSpPr txBox="1">
            <a:spLocks noGrp="1"/>
          </p:cNvSpPr>
          <p:nvPr>
            <p:ph type="title" idx="4294967295"/>
          </p:nvPr>
        </p:nvSpPr>
        <p:spPr>
          <a:xfrm>
            <a:off x="241800" y="41675"/>
            <a:ext cx="890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solidFill>
                  <a:srgbClr val="222222"/>
                </a:solidFill>
                <a:highlight>
                  <a:srgbClr val="FFFFFF"/>
                </a:highlight>
              </a:rPr>
              <a:t>By 2071, nearly half of the freshwater basins in the US may not be able to meet the monthly water demand</a:t>
            </a:r>
            <a:r>
              <a:rPr lang="en" sz="2400" baseline="-25000"/>
              <a:t>1</a:t>
            </a:r>
            <a:endParaRPr sz="2400" baseline="-25000"/>
          </a:p>
        </p:txBody>
      </p:sp>
      <p:grpSp>
        <p:nvGrpSpPr>
          <p:cNvPr id="336" name="Google Shape;336;p41"/>
          <p:cNvGrpSpPr/>
          <p:nvPr/>
        </p:nvGrpSpPr>
        <p:grpSpPr>
          <a:xfrm>
            <a:off x="-11" y="1121318"/>
            <a:ext cx="3311618" cy="3459215"/>
            <a:chOff x="2256567" y="677103"/>
            <a:chExt cx="4036590" cy="3941676"/>
          </a:xfrm>
        </p:grpSpPr>
        <p:sp>
          <p:nvSpPr>
            <p:cNvPr id="337" name="Google Shape;337;p41"/>
            <p:cNvSpPr/>
            <p:nvPr/>
          </p:nvSpPr>
          <p:spPr>
            <a:xfrm rot="-6597333">
              <a:off x="4296826" y="3950027"/>
              <a:ext cx="586303" cy="586303"/>
            </a:xfrm>
            <a:prstGeom prst="ellipse">
              <a:avLst/>
            </a:prstGeom>
            <a:solidFill>
              <a:srgbClr val="3373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1"/>
            <p:cNvSpPr/>
            <p:nvPr/>
          </p:nvSpPr>
          <p:spPr>
            <a:xfrm rot="-6599386">
              <a:off x="2318596" y="1407533"/>
              <a:ext cx="440541" cy="440541"/>
            </a:xfrm>
            <a:prstGeom prst="ellipse">
              <a:avLst/>
            </a:prstGeom>
            <a:solidFill>
              <a:srgbClr val="3373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1"/>
            <p:cNvSpPr/>
            <p:nvPr/>
          </p:nvSpPr>
          <p:spPr>
            <a:xfrm rot="-6598839">
              <a:off x="2887641" y="2346984"/>
              <a:ext cx="1199287" cy="1199287"/>
            </a:xfrm>
            <a:prstGeom prst="ellipse">
              <a:avLst/>
            </a:prstGeom>
            <a:solidFill>
              <a:srgbClr val="3373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1"/>
            <p:cNvSpPr/>
            <p:nvPr/>
          </p:nvSpPr>
          <p:spPr>
            <a:xfrm rot="-6598620">
              <a:off x="4374916" y="913763"/>
              <a:ext cx="1681581" cy="1681581"/>
            </a:xfrm>
            <a:prstGeom prst="ellipse">
              <a:avLst/>
            </a:prstGeom>
            <a:solidFill>
              <a:srgbClr val="3373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1"/>
            <p:cNvSpPr/>
            <p:nvPr/>
          </p:nvSpPr>
          <p:spPr>
            <a:xfrm rot="-6598251">
              <a:off x="2422786" y="2040745"/>
              <a:ext cx="838843" cy="838458"/>
            </a:xfrm>
            <a:prstGeom prst="ellipse">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1"/>
            <p:cNvSpPr/>
            <p:nvPr/>
          </p:nvSpPr>
          <p:spPr>
            <a:xfrm rot="-6597701">
              <a:off x="2946410" y="873987"/>
              <a:ext cx="274172" cy="274172"/>
            </a:xfrm>
            <a:prstGeom prst="ellipse">
              <a:avLst/>
            </a:prstGeom>
            <a:solidFill>
              <a:srgbClr val="3373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41"/>
          <p:cNvGrpSpPr/>
          <p:nvPr/>
        </p:nvGrpSpPr>
        <p:grpSpPr>
          <a:xfrm>
            <a:off x="1758350" y="2112625"/>
            <a:ext cx="2152566" cy="2232351"/>
            <a:chOff x="4447188" y="1815755"/>
            <a:chExt cx="2623800" cy="2543700"/>
          </a:xfrm>
        </p:grpSpPr>
        <p:sp>
          <p:nvSpPr>
            <p:cNvPr id="344" name="Google Shape;344;p41"/>
            <p:cNvSpPr/>
            <p:nvPr/>
          </p:nvSpPr>
          <p:spPr>
            <a:xfrm>
              <a:off x="4447188" y="1815755"/>
              <a:ext cx="2623800" cy="2543700"/>
            </a:xfrm>
            <a:prstGeom prst="ellipse">
              <a:avLst/>
            </a:prstGeom>
            <a:solidFill>
              <a:srgbClr val="00467A"/>
            </a:solidFill>
            <a:ln w="9525" cap="flat" cmpd="sng">
              <a:solidFill>
                <a:srgbClr val="00467A"/>
              </a:solidFill>
              <a:prstDash val="solid"/>
              <a:round/>
              <a:headEnd type="none" w="sm" len="sm"/>
              <a:tailEnd type="none" w="sm" len="sm"/>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1"/>
            <p:cNvSpPr txBox="1"/>
            <p:nvPr/>
          </p:nvSpPr>
          <p:spPr>
            <a:xfrm>
              <a:off x="4698590" y="2249268"/>
              <a:ext cx="2121000" cy="167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aseline="-25000">
                <a:solidFill>
                  <a:schemeClr val="lt1"/>
                </a:solidFill>
                <a:latin typeface="Open Sans"/>
                <a:ea typeface="Open Sans"/>
                <a:cs typeface="Open Sans"/>
                <a:sym typeface="Open Sans"/>
              </a:endParaRPr>
            </a:p>
            <a:p>
              <a:pPr marL="0" lvl="0" indent="0" algn="ctr" rtl="0">
                <a:spcBef>
                  <a:spcPts val="0"/>
                </a:spcBef>
                <a:spcAft>
                  <a:spcPts val="0"/>
                </a:spcAft>
                <a:buNone/>
              </a:pPr>
              <a:r>
                <a:rPr lang="en" sz="1800">
                  <a:solidFill>
                    <a:schemeClr val="lt1"/>
                  </a:solidFill>
                  <a:latin typeface="Open Sans"/>
                  <a:ea typeface="Open Sans"/>
                  <a:cs typeface="Open Sans"/>
                  <a:sym typeface="Open Sans"/>
                </a:rPr>
                <a:t>Water scarcity will threaten industrial development</a:t>
              </a:r>
              <a:endParaRPr sz="1800">
                <a:solidFill>
                  <a:schemeClr val="lt1"/>
                </a:solidFill>
                <a:latin typeface="Open Sans"/>
                <a:ea typeface="Open Sans"/>
                <a:cs typeface="Open Sans"/>
                <a:sym typeface="Open Sans"/>
              </a:endParaRPr>
            </a:p>
            <a:p>
              <a:pPr marL="0" lvl="0" indent="0" algn="ctr" rtl="0">
                <a:spcBef>
                  <a:spcPts val="0"/>
                </a:spcBef>
                <a:spcAft>
                  <a:spcPts val="0"/>
                </a:spcAft>
                <a:buNone/>
              </a:pPr>
              <a:endParaRPr sz="1800" baseline="-25000">
                <a:solidFill>
                  <a:schemeClr val="lt1"/>
                </a:solidFill>
                <a:latin typeface="Open Sans"/>
                <a:ea typeface="Open Sans"/>
                <a:cs typeface="Open Sans"/>
                <a:sym typeface="Open Sans"/>
              </a:endParaRPr>
            </a:p>
          </p:txBody>
        </p:sp>
      </p:grpSp>
      <p:grpSp>
        <p:nvGrpSpPr>
          <p:cNvPr id="346" name="Google Shape;346;p41"/>
          <p:cNvGrpSpPr/>
          <p:nvPr/>
        </p:nvGrpSpPr>
        <p:grpSpPr>
          <a:xfrm>
            <a:off x="786956" y="1510563"/>
            <a:ext cx="1455978" cy="1471355"/>
            <a:chOff x="3490737" y="1374053"/>
            <a:chExt cx="1423800" cy="1423800"/>
          </a:xfrm>
        </p:grpSpPr>
        <p:sp>
          <p:nvSpPr>
            <p:cNvPr id="347" name="Google Shape;347;p41"/>
            <p:cNvSpPr/>
            <p:nvPr/>
          </p:nvSpPr>
          <p:spPr>
            <a:xfrm>
              <a:off x="3490737" y="1374053"/>
              <a:ext cx="1423800" cy="1423800"/>
            </a:xfrm>
            <a:prstGeom prst="ellipse">
              <a:avLst/>
            </a:prstGeom>
            <a:solidFill>
              <a:srgbClr val="0944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1"/>
            <p:cNvSpPr txBox="1"/>
            <p:nvPr/>
          </p:nvSpPr>
          <p:spPr>
            <a:xfrm>
              <a:off x="3551580" y="1613614"/>
              <a:ext cx="13143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lt1"/>
                  </a:solidFill>
                  <a:latin typeface="Open Sans"/>
                  <a:ea typeface="Open Sans"/>
                  <a:cs typeface="Open Sans"/>
                  <a:sym typeface="Open Sans"/>
                </a:rPr>
                <a:t>Agriculture responsible for 80-90% of Nation’s Consumptive Use</a:t>
              </a:r>
              <a:r>
                <a:rPr lang="en" sz="1200" baseline="-25000">
                  <a:solidFill>
                    <a:schemeClr val="lt1"/>
                  </a:solidFill>
                  <a:latin typeface="Open Sans"/>
                  <a:ea typeface="Open Sans"/>
                  <a:cs typeface="Open Sans"/>
                  <a:sym typeface="Open Sans"/>
                </a:rPr>
                <a:t>2</a:t>
              </a:r>
              <a:endParaRPr sz="1200" baseline="-25000">
                <a:solidFill>
                  <a:schemeClr val="lt1"/>
                </a:solidFill>
                <a:latin typeface="Open Sans"/>
                <a:ea typeface="Open Sans"/>
                <a:cs typeface="Open Sans"/>
                <a:sym typeface="Open Sans"/>
              </a:endParaRPr>
            </a:p>
          </p:txBody>
        </p:sp>
      </p:grpSp>
      <p:grpSp>
        <p:nvGrpSpPr>
          <p:cNvPr id="349" name="Google Shape;349;p41"/>
          <p:cNvGrpSpPr/>
          <p:nvPr/>
        </p:nvGrpSpPr>
        <p:grpSpPr>
          <a:xfrm>
            <a:off x="384142" y="3106081"/>
            <a:ext cx="1642385" cy="1708782"/>
            <a:chOff x="644203" y="3718814"/>
            <a:chExt cx="1498800" cy="1498800"/>
          </a:xfrm>
        </p:grpSpPr>
        <p:sp>
          <p:nvSpPr>
            <p:cNvPr id="350" name="Google Shape;350;p41"/>
            <p:cNvSpPr/>
            <p:nvPr/>
          </p:nvSpPr>
          <p:spPr>
            <a:xfrm>
              <a:off x="644203" y="3718814"/>
              <a:ext cx="1498800" cy="1498800"/>
            </a:xfrm>
            <a:prstGeom prst="ellipse">
              <a:avLst/>
            </a:prstGeom>
            <a:solidFill>
              <a:srgbClr val="0944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1"/>
            <p:cNvSpPr txBox="1"/>
            <p:nvPr/>
          </p:nvSpPr>
          <p:spPr>
            <a:xfrm>
              <a:off x="773248" y="3995879"/>
              <a:ext cx="12447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Open Sans"/>
                <a:ea typeface="Open Sans"/>
                <a:cs typeface="Open Sans"/>
                <a:sym typeface="Open Sans"/>
              </a:endParaRPr>
            </a:p>
          </p:txBody>
        </p:sp>
      </p:grpSp>
      <p:sp>
        <p:nvSpPr>
          <p:cNvPr id="352" name="Google Shape;352;p41"/>
          <p:cNvSpPr/>
          <p:nvPr/>
        </p:nvSpPr>
        <p:spPr>
          <a:xfrm>
            <a:off x="2978824" y="1571829"/>
            <a:ext cx="845168" cy="904113"/>
          </a:xfrm>
          <a:prstGeom prst="ellipse">
            <a:avLst/>
          </a:prstGeom>
          <a:solidFill>
            <a:srgbClr val="0944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 name="Google Shape;353;p41"/>
          <p:cNvCxnSpPr/>
          <p:nvPr/>
        </p:nvCxnSpPr>
        <p:spPr>
          <a:xfrm rot="10800000" flipH="1">
            <a:off x="311700" y="973625"/>
            <a:ext cx="7887900" cy="12600"/>
          </a:xfrm>
          <a:prstGeom prst="straightConnector1">
            <a:avLst/>
          </a:prstGeom>
          <a:noFill/>
          <a:ln w="9525" cap="flat" cmpd="sng">
            <a:solidFill>
              <a:srgbClr val="275799"/>
            </a:solidFill>
            <a:prstDash val="solid"/>
            <a:round/>
            <a:headEnd type="none" w="med" len="med"/>
            <a:tailEnd type="none" w="med" len="med"/>
          </a:ln>
        </p:spPr>
      </p:cxnSp>
      <p:sp>
        <p:nvSpPr>
          <p:cNvPr id="354" name="Google Shape;354;p41"/>
          <p:cNvSpPr txBox="1"/>
          <p:nvPr/>
        </p:nvSpPr>
        <p:spPr>
          <a:xfrm>
            <a:off x="447388" y="3414725"/>
            <a:ext cx="1515900" cy="11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Open Sans"/>
                <a:ea typeface="Open Sans"/>
                <a:cs typeface="Open Sans"/>
                <a:sym typeface="Open Sans"/>
              </a:rPr>
              <a:t>Energy Production accounts for 41% of Freshwater Withdrawals in US</a:t>
            </a:r>
            <a:r>
              <a:rPr lang="en" sz="1200" baseline="-25000">
                <a:solidFill>
                  <a:schemeClr val="lt1"/>
                </a:solidFill>
                <a:latin typeface="Open Sans"/>
                <a:ea typeface="Open Sans"/>
                <a:cs typeface="Open Sans"/>
                <a:sym typeface="Open Sans"/>
              </a:rPr>
              <a:t>2</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6"/>
                                        </p:tgtEl>
                                        <p:attrNameLst>
                                          <p:attrName>style.visibility</p:attrName>
                                        </p:attrNameLst>
                                      </p:cBhvr>
                                      <p:to>
                                        <p:strVal val="visible"/>
                                      </p:to>
                                    </p:set>
                                    <p:animEffect transition="in" filter="fade">
                                      <p:cBhvr>
                                        <p:cTn id="7" dur="1000"/>
                                        <p:tgtEl>
                                          <p:spTgt spid="3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4"/>
                                        </p:tgtEl>
                                        <p:attrNameLst>
                                          <p:attrName>style.visibility</p:attrName>
                                        </p:attrNameLst>
                                      </p:cBhvr>
                                      <p:to>
                                        <p:strVal val="visible"/>
                                      </p:to>
                                    </p:set>
                                    <p:animEffect transition="in" filter="fade">
                                      <p:cBhvr>
                                        <p:cTn id="12" dur="1000"/>
                                        <p:tgtEl>
                                          <p:spTgt spid="354"/>
                                        </p:tgtEl>
                                      </p:cBhvr>
                                    </p:animEffect>
                                  </p:childTnLst>
                                </p:cTn>
                              </p:par>
                              <p:par>
                                <p:cTn id="13" presetID="10" presetClass="entr" presetSubtype="0" fill="hold" nodeType="withEffect">
                                  <p:stCondLst>
                                    <p:cond delay="0"/>
                                  </p:stCondLst>
                                  <p:childTnLst>
                                    <p:set>
                                      <p:cBhvr>
                                        <p:cTn id="14" dur="1" fill="hold">
                                          <p:stCondLst>
                                            <p:cond delay="0"/>
                                          </p:stCondLst>
                                        </p:cTn>
                                        <p:tgtEl>
                                          <p:spTgt spid="349"/>
                                        </p:tgtEl>
                                        <p:attrNameLst>
                                          <p:attrName>style.visibility</p:attrName>
                                        </p:attrNameLst>
                                      </p:cBhvr>
                                      <p:to>
                                        <p:strVal val="visible"/>
                                      </p:to>
                                    </p:set>
                                    <p:animEffect transition="in" filter="fade">
                                      <p:cBhvr>
                                        <p:cTn id="15" dur="10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 of Computing Consumptive Water Use</a:t>
            </a:r>
            <a:endParaRPr/>
          </a:p>
        </p:txBody>
      </p:sp>
      <p:pic>
        <p:nvPicPr>
          <p:cNvPr id="923" name="Google Shape;923;p77"/>
          <p:cNvPicPr preferRelativeResize="0"/>
          <p:nvPr/>
        </p:nvPicPr>
        <p:blipFill>
          <a:blip r:embed="rId3">
            <a:alphaModFix/>
          </a:blip>
          <a:stretch>
            <a:fillRect/>
          </a:stretch>
        </p:blipFill>
        <p:spPr>
          <a:xfrm>
            <a:off x="0" y="965850"/>
            <a:ext cx="3944075" cy="4177650"/>
          </a:xfrm>
          <a:prstGeom prst="rect">
            <a:avLst/>
          </a:prstGeom>
          <a:noFill/>
          <a:ln>
            <a:noFill/>
          </a:ln>
        </p:spPr>
      </p:pic>
      <p:pic>
        <p:nvPicPr>
          <p:cNvPr id="924" name="Google Shape;924;p77"/>
          <p:cNvPicPr preferRelativeResize="0"/>
          <p:nvPr/>
        </p:nvPicPr>
        <p:blipFill>
          <a:blip r:embed="rId4">
            <a:alphaModFix/>
          </a:blip>
          <a:stretch>
            <a:fillRect/>
          </a:stretch>
        </p:blipFill>
        <p:spPr>
          <a:xfrm>
            <a:off x="4519875" y="1600450"/>
            <a:ext cx="4160575" cy="2481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Studies from Climatically Similar Areas</a:t>
            </a:r>
            <a:endParaRPr/>
          </a:p>
        </p:txBody>
      </p:sp>
      <p:pic>
        <p:nvPicPr>
          <p:cNvPr id="930" name="Google Shape;930;p78"/>
          <p:cNvPicPr preferRelativeResize="0"/>
          <p:nvPr/>
        </p:nvPicPr>
        <p:blipFill>
          <a:blip r:embed="rId3">
            <a:alphaModFix/>
          </a:blip>
          <a:stretch>
            <a:fillRect/>
          </a:stretch>
        </p:blipFill>
        <p:spPr>
          <a:xfrm>
            <a:off x="1054075" y="1068200"/>
            <a:ext cx="6446520" cy="3820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Studies from Climatically Similar Areas</a:t>
            </a:r>
            <a:endParaRPr/>
          </a:p>
        </p:txBody>
      </p:sp>
      <p:pic>
        <p:nvPicPr>
          <p:cNvPr id="936" name="Google Shape;936;p79"/>
          <p:cNvPicPr preferRelativeResize="0"/>
          <p:nvPr/>
        </p:nvPicPr>
        <p:blipFill>
          <a:blip r:embed="rId3">
            <a:alphaModFix/>
          </a:blip>
          <a:stretch>
            <a:fillRect/>
          </a:stretch>
        </p:blipFill>
        <p:spPr>
          <a:xfrm>
            <a:off x="834550" y="1076050"/>
            <a:ext cx="7092296" cy="38209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942" name="Google Shape;942;p80"/>
          <p:cNvSpPr txBox="1">
            <a:spLocks noGrp="1"/>
          </p:cNvSpPr>
          <p:nvPr>
            <p:ph type="title"/>
          </p:nvPr>
        </p:nvSpPr>
        <p:spPr>
          <a:xfrm>
            <a:off x="334675" y="228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Discharge and Withdrawal</a:t>
            </a:r>
            <a:endParaRPr/>
          </a:p>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81"/>
          <p:cNvSpPr txBox="1">
            <a:spLocks noGrp="1"/>
          </p:cNvSpPr>
          <p:nvPr>
            <p:ph type="title"/>
          </p:nvPr>
        </p:nvSpPr>
        <p:spPr>
          <a:xfrm>
            <a:off x="355850" y="1981650"/>
            <a:ext cx="7927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Discharge Data: </a:t>
            </a:r>
            <a:r>
              <a:rPr lang="en" sz="2400">
                <a:solidFill>
                  <a:srgbClr val="434343"/>
                </a:solidFill>
              </a:rPr>
              <a:t>Virginia Pollution Discharge Elimination System</a:t>
            </a:r>
            <a:endParaRPr sz="2400">
              <a:solidFill>
                <a:srgbClr val="434343"/>
              </a:solidFill>
            </a:endParaRPr>
          </a:p>
        </p:txBody>
      </p:sp>
      <p:sp>
        <p:nvSpPr>
          <p:cNvPr id="948" name="Google Shape;948;p81"/>
          <p:cNvSpPr txBox="1"/>
          <p:nvPr/>
        </p:nvSpPr>
        <p:spPr>
          <a:xfrm>
            <a:off x="1000675" y="3215625"/>
            <a:ext cx="4693500" cy="6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Open Sans"/>
                <a:ea typeface="Open Sans"/>
                <a:cs typeface="Open Sans"/>
                <a:sym typeface="Open Sans"/>
              </a:rPr>
              <a:t>Scripts: </a:t>
            </a:r>
            <a:endParaRPr>
              <a:solidFill>
                <a:srgbClr val="434343"/>
              </a:solidFill>
              <a:latin typeface="Open Sans"/>
              <a:ea typeface="Open Sans"/>
              <a:cs typeface="Open Sans"/>
              <a:sym typeface="Open Sans"/>
            </a:endParaRPr>
          </a:p>
          <a:p>
            <a:pPr marL="0" lvl="0" indent="0" algn="l" rtl="0">
              <a:spcBef>
                <a:spcPts val="0"/>
              </a:spcBef>
              <a:spcAft>
                <a:spcPts val="0"/>
              </a:spcAft>
              <a:buNone/>
            </a:pPr>
            <a:r>
              <a:rPr lang="en">
                <a:solidFill>
                  <a:srgbClr val="434343"/>
                </a:solidFill>
                <a:latin typeface="Open Sans"/>
                <a:ea typeface="Open Sans"/>
                <a:cs typeface="Open Sans"/>
                <a:sym typeface="Open Sans"/>
              </a:rPr>
              <a:t>-ECHO_Timeseries.R </a:t>
            </a:r>
            <a:endParaRPr>
              <a:solidFill>
                <a:srgbClr val="434343"/>
              </a:solidFill>
              <a:latin typeface="Open Sans"/>
              <a:ea typeface="Open Sans"/>
              <a:cs typeface="Open Sans"/>
              <a:sym typeface="Open Sans"/>
            </a:endParaRPr>
          </a:p>
          <a:p>
            <a:pPr marL="0" lvl="0" indent="0" algn="l" rtl="0">
              <a:spcBef>
                <a:spcPts val="0"/>
              </a:spcBef>
              <a:spcAft>
                <a:spcPts val="0"/>
              </a:spcAft>
              <a:buNone/>
            </a:pPr>
            <a:r>
              <a:rPr lang="en">
                <a:solidFill>
                  <a:srgbClr val="434343"/>
                </a:solidFill>
                <a:latin typeface="Open Sans"/>
                <a:ea typeface="Open Sans"/>
                <a:cs typeface="Open Sans"/>
                <a:sym typeface="Open Sans"/>
              </a:rPr>
              <a:t>-ECHO_QAQC.R</a:t>
            </a:r>
            <a:endParaRPr>
              <a:solidFill>
                <a:srgbClr val="434343"/>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ECHO Rest Services</a:t>
            </a:r>
            <a:endParaRPr/>
          </a:p>
        </p:txBody>
      </p:sp>
      <p:cxnSp>
        <p:nvCxnSpPr>
          <p:cNvPr id="954" name="Google Shape;954;p82"/>
          <p:cNvCxnSpPr>
            <a:stCxn id="955" idx="0"/>
            <a:endCxn id="956" idx="2"/>
          </p:cNvCxnSpPr>
          <p:nvPr/>
        </p:nvCxnSpPr>
        <p:spPr>
          <a:xfrm rot="-5400000">
            <a:off x="2318700" y="2670888"/>
            <a:ext cx="711000" cy="729300"/>
          </a:xfrm>
          <a:prstGeom prst="bentConnector3">
            <a:avLst>
              <a:gd name="adj1" fmla="val 49999"/>
            </a:avLst>
          </a:prstGeom>
          <a:noFill/>
          <a:ln w="9525" cap="flat" cmpd="sng">
            <a:solidFill>
              <a:srgbClr val="0C58D3"/>
            </a:solidFill>
            <a:prstDash val="solid"/>
            <a:round/>
            <a:headEnd type="diamond" w="med" len="med"/>
            <a:tailEnd type="diamond" w="med" len="med"/>
          </a:ln>
        </p:spPr>
      </p:cxnSp>
      <p:cxnSp>
        <p:nvCxnSpPr>
          <p:cNvPr id="957" name="Google Shape;957;p82"/>
          <p:cNvCxnSpPr>
            <a:stCxn id="956" idx="0"/>
            <a:endCxn id="958" idx="2"/>
          </p:cNvCxnSpPr>
          <p:nvPr/>
        </p:nvCxnSpPr>
        <p:spPr>
          <a:xfrm rot="-5400000">
            <a:off x="3694650" y="865200"/>
            <a:ext cx="574500" cy="1886400"/>
          </a:xfrm>
          <a:prstGeom prst="bentConnector3">
            <a:avLst>
              <a:gd name="adj1" fmla="val 49996"/>
            </a:avLst>
          </a:prstGeom>
          <a:noFill/>
          <a:ln w="9525" cap="flat" cmpd="sng">
            <a:solidFill>
              <a:srgbClr val="0944A1"/>
            </a:solidFill>
            <a:prstDash val="solid"/>
            <a:round/>
            <a:headEnd type="diamond" w="med" len="med"/>
            <a:tailEnd type="diamond" w="med" len="med"/>
          </a:ln>
        </p:spPr>
      </p:cxnSp>
      <p:sp>
        <p:nvSpPr>
          <p:cNvPr id="958" name="Google Shape;958;p82"/>
          <p:cNvSpPr txBox="1"/>
          <p:nvPr/>
        </p:nvSpPr>
        <p:spPr>
          <a:xfrm>
            <a:off x="4156050" y="936800"/>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Open Sans"/>
                <a:ea typeface="Open Sans"/>
                <a:cs typeface="Open Sans"/>
                <a:sym typeface="Open Sans"/>
              </a:rPr>
              <a:t>ECHO Rest Services</a:t>
            </a:r>
            <a:endParaRPr sz="1000" b="1">
              <a:latin typeface="Open Sans"/>
              <a:ea typeface="Open Sans"/>
              <a:cs typeface="Open Sans"/>
              <a:sym typeface="Open Sans"/>
            </a:endParaRPr>
          </a:p>
        </p:txBody>
      </p:sp>
      <p:sp>
        <p:nvSpPr>
          <p:cNvPr id="956" name="Google Shape;956;p82"/>
          <p:cNvSpPr txBox="1"/>
          <p:nvPr/>
        </p:nvSpPr>
        <p:spPr>
          <a:xfrm>
            <a:off x="2153550" y="2095650"/>
            <a:ext cx="17703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u="sng">
                <a:solidFill>
                  <a:schemeClr val="hlink"/>
                </a:solidFill>
                <a:latin typeface="Open Sans"/>
                <a:ea typeface="Open Sans"/>
                <a:cs typeface="Open Sans"/>
                <a:sym typeface="Open Sans"/>
                <a:hlinkClick r:id="rId3"/>
              </a:rPr>
              <a:t>Facility Search - Water</a:t>
            </a:r>
            <a:endParaRPr sz="1000" b="1">
              <a:latin typeface="Open Sans"/>
              <a:ea typeface="Open Sans"/>
              <a:cs typeface="Open Sans"/>
              <a:sym typeface="Open Sans"/>
            </a:endParaRPr>
          </a:p>
        </p:txBody>
      </p:sp>
      <p:sp>
        <p:nvSpPr>
          <p:cNvPr id="955" name="Google Shape;955;p82"/>
          <p:cNvSpPr txBox="1"/>
          <p:nvPr/>
        </p:nvSpPr>
        <p:spPr>
          <a:xfrm>
            <a:off x="1540500" y="3391038"/>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b="1" u="sng">
                <a:solidFill>
                  <a:schemeClr val="hlink"/>
                </a:solidFill>
                <a:latin typeface="Open Sans"/>
                <a:ea typeface="Open Sans"/>
                <a:cs typeface="Open Sans"/>
                <a:sym typeface="Open Sans"/>
                <a:hlinkClick r:id="rId4"/>
              </a:rPr>
              <a:t>Effluent Chart</a:t>
            </a:r>
            <a:endParaRPr sz="1000" b="1">
              <a:latin typeface="Open Sans"/>
              <a:ea typeface="Open Sans"/>
              <a:cs typeface="Open Sans"/>
              <a:sym typeface="Open Sans"/>
            </a:endParaRPr>
          </a:p>
        </p:txBody>
      </p:sp>
      <p:sp>
        <p:nvSpPr>
          <p:cNvPr id="959" name="Google Shape;959;p82"/>
          <p:cNvSpPr txBox="1"/>
          <p:nvPr/>
        </p:nvSpPr>
        <p:spPr>
          <a:xfrm>
            <a:off x="5048325" y="1403250"/>
            <a:ext cx="2301900" cy="33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chemeClr val="dk1"/>
              </a:buClr>
              <a:buSzPts val="1100"/>
              <a:buFont typeface="Arial"/>
              <a:buNone/>
            </a:pPr>
            <a:r>
              <a:rPr lang="en" sz="1100">
                <a:solidFill>
                  <a:schemeClr val="dk2"/>
                </a:solidFill>
                <a:latin typeface="Open Sans"/>
                <a:ea typeface="Open Sans"/>
                <a:cs typeface="Open Sans"/>
                <a:sym typeface="Open Sans"/>
              </a:rPr>
              <a:t>800,000 regulated facilities with 299 possible attributes </a:t>
            </a:r>
            <a:endParaRPr sz="1100">
              <a:latin typeface="Open Sans"/>
              <a:ea typeface="Open Sans"/>
              <a:cs typeface="Open Sans"/>
              <a:sym typeface="Open Sans"/>
            </a:endParaRPr>
          </a:p>
        </p:txBody>
      </p:sp>
      <p:sp>
        <p:nvSpPr>
          <p:cNvPr id="960" name="Google Shape;960;p82"/>
          <p:cNvSpPr txBox="1"/>
          <p:nvPr/>
        </p:nvSpPr>
        <p:spPr>
          <a:xfrm>
            <a:off x="3815900" y="2351975"/>
            <a:ext cx="3459900" cy="109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2"/>
                </a:solidFill>
                <a:latin typeface="Open Sans"/>
                <a:ea typeface="Open Sans"/>
                <a:cs typeface="Open Sans"/>
                <a:sym typeface="Open Sans"/>
              </a:rPr>
              <a:t>1,937 regulated Facilities in VA</a:t>
            </a:r>
            <a:endParaRPr sz="1000">
              <a:solidFill>
                <a:schemeClr val="dk2"/>
              </a:solidFill>
              <a:latin typeface="Open Sans"/>
              <a:ea typeface="Open Sans"/>
              <a:cs typeface="Open Sans"/>
              <a:sym typeface="Open Sans"/>
            </a:endParaRPr>
          </a:p>
          <a:p>
            <a:pPr marL="914400" lvl="1" indent="-292100" algn="l" rtl="0">
              <a:spcBef>
                <a:spcPts val="0"/>
              </a:spcBef>
              <a:spcAft>
                <a:spcPts val="0"/>
              </a:spcAft>
              <a:buClr>
                <a:schemeClr val="dk2"/>
              </a:buClr>
              <a:buSzPts val="1000"/>
              <a:buFont typeface="Open Sans"/>
              <a:buChar char="○"/>
            </a:pPr>
            <a:r>
              <a:rPr lang="en" sz="1000">
                <a:solidFill>
                  <a:schemeClr val="dk2"/>
                </a:solidFill>
                <a:latin typeface="Open Sans"/>
                <a:ea typeface="Open Sans"/>
                <a:cs typeface="Open Sans"/>
                <a:sym typeface="Open Sans"/>
              </a:rPr>
              <a:t>Associated Permit Record: 142</a:t>
            </a:r>
            <a:endParaRPr sz="1000">
              <a:solidFill>
                <a:schemeClr val="dk2"/>
              </a:solidFill>
              <a:latin typeface="Open Sans"/>
              <a:ea typeface="Open Sans"/>
              <a:cs typeface="Open Sans"/>
              <a:sym typeface="Open Sans"/>
            </a:endParaRPr>
          </a:p>
          <a:p>
            <a:pPr marL="914400" lvl="1" indent="-292100" algn="l" rtl="0">
              <a:spcBef>
                <a:spcPts val="0"/>
              </a:spcBef>
              <a:spcAft>
                <a:spcPts val="0"/>
              </a:spcAft>
              <a:buClr>
                <a:schemeClr val="dk2"/>
              </a:buClr>
              <a:buSzPts val="1000"/>
              <a:buFont typeface="Open Sans"/>
              <a:buChar char="○"/>
            </a:pPr>
            <a:r>
              <a:rPr lang="en" sz="1000">
                <a:solidFill>
                  <a:schemeClr val="dk2"/>
                </a:solidFill>
                <a:latin typeface="Open Sans"/>
                <a:ea typeface="Open Sans"/>
                <a:cs typeface="Open Sans"/>
                <a:sym typeface="Open Sans"/>
              </a:rPr>
              <a:t>General Permit Covered Facility: 313</a:t>
            </a:r>
            <a:endParaRPr sz="1000">
              <a:solidFill>
                <a:schemeClr val="dk2"/>
              </a:solidFill>
              <a:latin typeface="Open Sans"/>
              <a:ea typeface="Open Sans"/>
              <a:cs typeface="Open Sans"/>
              <a:sym typeface="Open Sans"/>
            </a:endParaRPr>
          </a:p>
          <a:p>
            <a:pPr marL="914400" lvl="1" indent="-292100" algn="l" rtl="0">
              <a:spcBef>
                <a:spcPts val="0"/>
              </a:spcBef>
              <a:spcAft>
                <a:spcPts val="0"/>
              </a:spcAft>
              <a:buClr>
                <a:schemeClr val="dk2"/>
              </a:buClr>
              <a:buSzPts val="1000"/>
              <a:buFont typeface="Open Sans"/>
              <a:buChar char="○"/>
            </a:pPr>
            <a:r>
              <a:rPr lang="en" sz="1000">
                <a:solidFill>
                  <a:schemeClr val="dk2"/>
                </a:solidFill>
                <a:latin typeface="Open Sans"/>
                <a:ea typeface="Open Sans"/>
                <a:cs typeface="Open Sans"/>
                <a:sym typeface="Open Sans"/>
              </a:rPr>
              <a:t>Individual IU Permit: 1</a:t>
            </a:r>
            <a:endParaRPr sz="1000">
              <a:solidFill>
                <a:schemeClr val="dk2"/>
              </a:solidFill>
              <a:latin typeface="Open Sans"/>
              <a:ea typeface="Open Sans"/>
              <a:cs typeface="Open Sans"/>
              <a:sym typeface="Open Sans"/>
            </a:endParaRPr>
          </a:p>
          <a:p>
            <a:pPr marL="914400" lvl="1" indent="-292100" algn="l" rtl="0">
              <a:spcBef>
                <a:spcPts val="0"/>
              </a:spcBef>
              <a:spcAft>
                <a:spcPts val="0"/>
              </a:spcAft>
              <a:buClr>
                <a:schemeClr val="dk2"/>
              </a:buClr>
              <a:buSzPts val="1000"/>
              <a:buFont typeface="Open Sans"/>
              <a:buChar char="○"/>
            </a:pPr>
            <a:r>
              <a:rPr lang="en" sz="1000" b="1">
                <a:solidFill>
                  <a:schemeClr val="dk2"/>
                </a:solidFill>
                <a:latin typeface="Open Sans"/>
                <a:ea typeface="Open Sans"/>
                <a:cs typeface="Open Sans"/>
                <a:sym typeface="Open Sans"/>
              </a:rPr>
              <a:t>NPDES IP: 1,143</a:t>
            </a:r>
            <a:endParaRPr sz="1000" b="1">
              <a:solidFill>
                <a:schemeClr val="dk2"/>
              </a:solidFill>
              <a:latin typeface="Open Sans"/>
              <a:ea typeface="Open Sans"/>
              <a:cs typeface="Open Sans"/>
              <a:sym typeface="Open Sans"/>
            </a:endParaRPr>
          </a:p>
          <a:p>
            <a:pPr marL="914400" lvl="1" indent="-292100" algn="l" rtl="0">
              <a:spcBef>
                <a:spcPts val="0"/>
              </a:spcBef>
              <a:spcAft>
                <a:spcPts val="0"/>
              </a:spcAft>
              <a:buClr>
                <a:schemeClr val="dk2"/>
              </a:buClr>
              <a:buSzPts val="1000"/>
              <a:buFont typeface="Open Sans"/>
              <a:buChar char="○"/>
            </a:pPr>
            <a:r>
              <a:rPr lang="en" sz="1000">
                <a:solidFill>
                  <a:schemeClr val="dk2"/>
                </a:solidFill>
                <a:latin typeface="Open Sans"/>
                <a:ea typeface="Open Sans"/>
                <a:cs typeface="Open Sans"/>
                <a:sym typeface="Open Sans"/>
              </a:rPr>
              <a:t>Unpermitted Facility: 338</a:t>
            </a:r>
            <a:endParaRPr sz="1000">
              <a:solidFill>
                <a:schemeClr val="dk2"/>
              </a:solidFill>
              <a:latin typeface="Open Sans"/>
              <a:ea typeface="Open Sans"/>
              <a:cs typeface="Open Sans"/>
              <a:sym typeface="Open Sans"/>
            </a:endParaRPr>
          </a:p>
          <a:p>
            <a:pPr marL="0" lvl="0" indent="0" algn="ctr" rtl="0">
              <a:lnSpc>
                <a:spcPct val="115000"/>
              </a:lnSpc>
              <a:spcBef>
                <a:spcPts val="0"/>
              </a:spcBef>
              <a:spcAft>
                <a:spcPts val="1600"/>
              </a:spcAft>
              <a:buNone/>
            </a:pPr>
            <a:endParaRPr sz="1100">
              <a:solidFill>
                <a:schemeClr val="dk2"/>
              </a:solidFill>
              <a:latin typeface="Open Sans"/>
              <a:ea typeface="Open Sans"/>
              <a:cs typeface="Open Sans"/>
              <a:sym typeface="Open Sans"/>
            </a:endParaRPr>
          </a:p>
        </p:txBody>
      </p:sp>
      <p:sp>
        <p:nvSpPr>
          <p:cNvPr id="961" name="Google Shape;961;p82"/>
          <p:cNvSpPr txBox="1"/>
          <p:nvPr/>
        </p:nvSpPr>
        <p:spPr>
          <a:xfrm>
            <a:off x="3017400" y="3649075"/>
            <a:ext cx="1929000" cy="112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2"/>
                </a:solidFill>
                <a:latin typeface="Open Sans"/>
                <a:ea typeface="Open Sans"/>
                <a:cs typeface="Open Sans"/>
                <a:sym typeface="Open Sans"/>
              </a:rPr>
              <a:t>Flow, in conduit or thru treatment plant parameter (50050)</a:t>
            </a:r>
            <a:endParaRPr sz="10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endParaRPr sz="10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r>
              <a:rPr lang="en" sz="1000">
                <a:solidFill>
                  <a:schemeClr val="dk2"/>
                </a:solidFill>
                <a:latin typeface="Open Sans"/>
                <a:ea typeface="Open Sans"/>
                <a:cs typeface="Open Sans"/>
                <a:sym typeface="Open Sans"/>
              </a:rPr>
              <a:t>Monthly Averages (MK)</a:t>
            </a:r>
            <a:endParaRPr sz="1000">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pic>
        <p:nvPicPr>
          <p:cNvPr id="966" name="Google Shape;966;p83"/>
          <p:cNvPicPr preferRelativeResize="0"/>
          <p:nvPr/>
        </p:nvPicPr>
        <p:blipFill>
          <a:blip r:embed="rId3">
            <a:alphaModFix/>
          </a:blip>
          <a:stretch>
            <a:fillRect/>
          </a:stretch>
        </p:blipFill>
        <p:spPr>
          <a:xfrm>
            <a:off x="0" y="1118850"/>
            <a:ext cx="5766550" cy="4024651"/>
          </a:xfrm>
          <a:prstGeom prst="rect">
            <a:avLst/>
          </a:prstGeom>
          <a:noFill/>
          <a:ln>
            <a:noFill/>
          </a:ln>
        </p:spPr>
      </p:pic>
      <p:sp>
        <p:nvSpPr>
          <p:cNvPr id="967" name="Google Shape;967;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Known Data Problems in ECHO</a:t>
            </a:r>
            <a:endParaRPr/>
          </a:p>
        </p:txBody>
      </p:sp>
      <p:sp>
        <p:nvSpPr>
          <p:cNvPr id="968" name="Google Shape;968;p83"/>
          <p:cNvSpPr txBox="1"/>
          <p:nvPr/>
        </p:nvSpPr>
        <p:spPr>
          <a:xfrm>
            <a:off x="5857200" y="1192725"/>
            <a:ext cx="2759700" cy="25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Data Completeness:</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-More complete data for active, “major” permittees</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-Inspections for smaller CWA facilities may only be tracked in a state’s database and not reflected in national database</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-time period of displayed data can vary </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-data before 2000 has not been assessed</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-data before 2010 is refreshed annually and not available for a lot of states</a:t>
            </a:r>
            <a:endParaRPr sz="1200">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Summary of QA/QC Methods: Discharge Data</a:t>
            </a:r>
            <a:endParaRPr/>
          </a:p>
          <a:p>
            <a:pPr marL="0" lvl="0" indent="0" algn="l" rtl="0">
              <a:spcBef>
                <a:spcPts val="0"/>
              </a:spcBef>
              <a:spcAft>
                <a:spcPts val="0"/>
              </a:spcAft>
              <a:buNone/>
            </a:pPr>
            <a:endParaRPr/>
          </a:p>
        </p:txBody>
      </p:sp>
      <p:grpSp>
        <p:nvGrpSpPr>
          <p:cNvPr id="974" name="Google Shape;974;p84"/>
          <p:cNvGrpSpPr/>
          <p:nvPr/>
        </p:nvGrpSpPr>
        <p:grpSpPr>
          <a:xfrm>
            <a:off x="42882" y="1822525"/>
            <a:ext cx="2102722" cy="1483450"/>
            <a:chOff x="2677794" y="2104550"/>
            <a:chExt cx="2102722" cy="1483450"/>
          </a:xfrm>
        </p:grpSpPr>
        <p:sp>
          <p:nvSpPr>
            <p:cNvPr id="975" name="Google Shape;975;p84"/>
            <p:cNvSpPr/>
            <p:nvPr/>
          </p:nvSpPr>
          <p:spPr>
            <a:xfrm>
              <a:off x="3485717" y="3079475"/>
              <a:ext cx="1294800" cy="133500"/>
            </a:xfrm>
            <a:prstGeom prst="rect">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84"/>
            <p:cNvSpPr txBox="1"/>
            <p:nvPr/>
          </p:nvSpPr>
          <p:spPr>
            <a:xfrm>
              <a:off x="2677794" y="3216600"/>
              <a:ext cx="11691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rgbClr val="000000"/>
                </a:buClr>
                <a:buSzPts val="1100"/>
                <a:buFont typeface="Arial"/>
                <a:buNone/>
              </a:pPr>
              <a:r>
                <a:rPr lang="en" sz="1200" b="1">
                  <a:solidFill>
                    <a:srgbClr val="007150"/>
                  </a:solidFill>
                  <a:latin typeface="Open Sans"/>
                  <a:ea typeface="Open Sans"/>
                  <a:cs typeface="Open Sans"/>
                  <a:sym typeface="Open Sans"/>
                </a:rPr>
                <a:t>Duplicate DMR Entries</a:t>
              </a:r>
              <a:endParaRPr sz="1200" b="1">
                <a:solidFill>
                  <a:srgbClr val="007150"/>
                </a:solidFill>
                <a:latin typeface="Open Sans"/>
                <a:ea typeface="Open Sans"/>
                <a:cs typeface="Open Sans"/>
                <a:sym typeface="Open Sans"/>
              </a:endParaRPr>
            </a:p>
            <a:p>
              <a:pPr marL="0" lvl="0" indent="0" algn="ctr" rtl="0">
                <a:lnSpc>
                  <a:spcPct val="115000"/>
                </a:lnSpc>
                <a:spcBef>
                  <a:spcPts val="1600"/>
                </a:spcBef>
                <a:spcAft>
                  <a:spcPts val="1600"/>
                </a:spcAft>
                <a:buNone/>
              </a:pPr>
              <a:endParaRPr sz="1200" b="1">
                <a:latin typeface="Roboto"/>
                <a:ea typeface="Roboto"/>
                <a:cs typeface="Roboto"/>
                <a:sym typeface="Roboto"/>
              </a:endParaRPr>
            </a:p>
          </p:txBody>
        </p:sp>
        <p:sp>
          <p:nvSpPr>
            <p:cNvPr id="977" name="Google Shape;977;p84"/>
            <p:cNvSpPr txBox="1"/>
            <p:nvPr/>
          </p:nvSpPr>
          <p:spPr>
            <a:xfrm>
              <a:off x="2677800" y="2104550"/>
              <a:ext cx="19782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434343"/>
                  </a:solidFill>
                  <a:latin typeface="Open Sans"/>
                  <a:ea typeface="Open Sans"/>
                  <a:cs typeface="Open Sans"/>
                  <a:sym typeface="Open Sans"/>
                </a:rPr>
                <a:t>279 duplicate DMR entries</a:t>
              </a:r>
              <a:endParaRPr sz="800" b="1">
                <a:latin typeface="Roboto"/>
                <a:ea typeface="Roboto"/>
                <a:cs typeface="Roboto"/>
                <a:sym typeface="Roboto"/>
              </a:endParaRPr>
            </a:p>
          </p:txBody>
        </p:sp>
        <p:grpSp>
          <p:nvGrpSpPr>
            <p:cNvPr id="978" name="Google Shape;978;p84"/>
            <p:cNvGrpSpPr/>
            <p:nvPr/>
          </p:nvGrpSpPr>
          <p:grpSpPr>
            <a:xfrm>
              <a:off x="3435870" y="2800065"/>
              <a:ext cx="92400" cy="411825"/>
              <a:chOff x="845575" y="2563700"/>
              <a:chExt cx="92400" cy="411825"/>
            </a:xfrm>
          </p:grpSpPr>
          <p:sp>
            <p:nvSpPr>
              <p:cNvPr id="979" name="Google Shape;979;p84"/>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0" name="Google Shape;980;p84"/>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grpSp>
      <p:grpSp>
        <p:nvGrpSpPr>
          <p:cNvPr id="981" name="Google Shape;981;p84"/>
          <p:cNvGrpSpPr/>
          <p:nvPr/>
        </p:nvGrpSpPr>
        <p:grpSpPr>
          <a:xfrm>
            <a:off x="1732962" y="2141925"/>
            <a:ext cx="1978200" cy="2022850"/>
            <a:chOff x="1778275" y="2423950"/>
            <a:chExt cx="1978200" cy="2022850"/>
          </a:xfrm>
        </p:grpSpPr>
        <p:sp>
          <p:nvSpPr>
            <p:cNvPr id="982" name="Google Shape;982;p84"/>
            <p:cNvSpPr/>
            <p:nvPr/>
          </p:nvSpPr>
          <p:spPr>
            <a:xfrm>
              <a:off x="2191011" y="3079475"/>
              <a:ext cx="1294800" cy="133500"/>
            </a:xfrm>
            <a:prstGeom prst="rect">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84"/>
            <p:cNvSpPr txBox="1"/>
            <p:nvPr/>
          </p:nvSpPr>
          <p:spPr>
            <a:xfrm>
              <a:off x="1778275" y="2423950"/>
              <a:ext cx="1494600" cy="65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 sz="1200" b="1">
                  <a:solidFill>
                    <a:srgbClr val="007150"/>
                  </a:solidFill>
                  <a:latin typeface="Roboto"/>
                  <a:ea typeface="Roboto"/>
                  <a:cs typeface="Roboto"/>
                  <a:sym typeface="Roboto"/>
                </a:rPr>
                <a:t>Differing Reporting Frequencies</a:t>
              </a:r>
              <a:endParaRPr sz="1200" b="1">
                <a:latin typeface="Roboto"/>
                <a:ea typeface="Roboto"/>
                <a:cs typeface="Roboto"/>
                <a:sym typeface="Roboto"/>
              </a:endParaRPr>
            </a:p>
          </p:txBody>
        </p:sp>
        <p:sp>
          <p:nvSpPr>
            <p:cNvPr id="984" name="Google Shape;984;p84"/>
            <p:cNvSpPr txBox="1"/>
            <p:nvPr/>
          </p:nvSpPr>
          <p:spPr>
            <a:xfrm>
              <a:off x="1778275" y="3503000"/>
              <a:ext cx="19782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b="1">
                  <a:solidFill>
                    <a:srgbClr val="434343"/>
                  </a:solidFill>
                  <a:latin typeface="Open Sans"/>
                  <a:ea typeface="Open Sans"/>
                  <a:cs typeface="Open Sans"/>
                  <a:sym typeface="Open Sans"/>
                </a:rPr>
                <a:t>Annual: </a:t>
              </a:r>
              <a:r>
                <a:rPr lang="en" sz="1000">
                  <a:solidFill>
                    <a:srgbClr val="434343"/>
                  </a:solidFill>
                  <a:latin typeface="Open Sans"/>
                  <a:ea typeface="Open Sans"/>
                  <a:cs typeface="Open Sans"/>
                  <a:sym typeface="Open Sans"/>
                </a:rPr>
                <a:t>237</a:t>
              </a:r>
              <a:endParaRPr sz="1000">
                <a:solidFill>
                  <a:srgbClr val="434343"/>
                </a:solidFill>
                <a:latin typeface="Open Sans"/>
                <a:ea typeface="Open Sans"/>
                <a:cs typeface="Open Sans"/>
                <a:sym typeface="Open Sans"/>
              </a:endParaRPr>
            </a:p>
            <a:p>
              <a:pPr marL="0" lvl="0" indent="0" algn="l" rtl="0">
                <a:spcBef>
                  <a:spcPts val="0"/>
                </a:spcBef>
                <a:spcAft>
                  <a:spcPts val="0"/>
                </a:spcAft>
                <a:buClr>
                  <a:srgbClr val="000000"/>
                </a:buClr>
                <a:buSzPts val="1100"/>
                <a:buFont typeface="Arial"/>
                <a:buNone/>
              </a:pPr>
              <a:r>
                <a:rPr lang="en" sz="1000" b="1">
                  <a:solidFill>
                    <a:srgbClr val="434343"/>
                  </a:solidFill>
                  <a:latin typeface="Open Sans"/>
                  <a:ea typeface="Open Sans"/>
                  <a:cs typeface="Open Sans"/>
                  <a:sym typeface="Open Sans"/>
                </a:rPr>
                <a:t>Semi-Annual: </a:t>
              </a:r>
              <a:r>
                <a:rPr lang="en" sz="1000">
                  <a:solidFill>
                    <a:srgbClr val="434343"/>
                  </a:solidFill>
                  <a:latin typeface="Open Sans"/>
                  <a:ea typeface="Open Sans"/>
                  <a:cs typeface="Open Sans"/>
                  <a:sym typeface="Open Sans"/>
                </a:rPr>
                <a:t>361</a:t>
              </a:r>
              <a:endParaRPr sz="1000">
                <a:solidFill>
                  <a:srgbClr val="434343"/>
                </a:solidFill>
                <a:latin typeface="Open Sans"/>
                <a:ea typeface="Open Sans"/>
                <a:cs typeface="Open Sans"/>
                <a:sym typeface="Open Sans"/>
              </a:endParaRPr>
            </a:p>
            <a:p>
              <a:pPr marL="0" lvl="0" indent="0" algn="l" rtl="0">
                <a:spcBef>
                  <a:spcPts val="0"/>
                </a:spcBef>
                <a:spcAft>
                  <a:spcPts val="0"/>
                </a:spcAft>
                <a:buClr>
                  <a:srgbClr val="000000"/>
                </a:buClr>
                <a:buSzPts val="1100"/>
                <a:buFont typeface="Arial"/>
                <a:buNone/>
              </a:pPr>
              <a:r>
                <a:rPr lang="en" sz="1000" b="1">
                  <a:solidFill>
                    <a:srgbClr val="434343"/>
                  </a:solidFill>
                  <a:latin typeface="Open Sans"/>
                  <a:ea typeface="Open Sans"/>
                  <a:cs typeface="Open Sans"/>
                  <a:sym typeface="Open Sans"/>
                </a:rPr>
                <a:t>Quarterly: </a:t>
              </a:r>
              <a:r>
                <a:rPr lang="en" sz="1000">
                  <a:solidFill>
                    <a:srgbClr val="434343"/>
                  </a:solidFill>
                  <a:latin typeface="Open Sans"/>
                  <a:ea typeface="Open Sans"/>
                  <a:cs typeface="Open Sans"/>
                  <a:sym typeface="Open Sans"/>
                </a:rPr>
                <a:t>908</a:t>
              </a:r>
              <a:endParaRPr sz="1000">
                <a:solidFill>
                  <a:srgbClr val="434343"/>
                </a:solidFill>
                <a:latin typeface="Open Sans"/>
                <a:ea typeface="Open Sans"/>
                <a:cs typeface="Open Sans"/>
                <a:sym typeface="Open Sans"/>
              </a:endParaRPr>
            </a:p>
            <a:p>
              <a:pPr marL="0" lvl="0" indent="0" algn="l" rtl="0">
                <a:spcBef>
                  <a:spcPts val="0"/>
                </a:spcBef>
                <a:spcAft>
                  <a:spcPts val="0"/>
                </a:spcAft>
                <a:buClr>
                  <a:srgbClr val="000000"/>
                </a:buClr>
                <a:buSzPts val="1100"/>
                <a:buFont typeface="Arial"/>
                <a:buNone/>
              </a:pPr>
              <a:r>
                <a:rPr lang="en" sz="1000" b="1">
                  <a:solidFill>
                    <a:srgbClr val="434343"/>
                  </a:solidFill>
                  <a:latin typeface="Open Sans"/>
                  <a:ea typeface="Open Sans"/>
                  <a:cs typeface="Open Sans"/>
                  <a:sym typeface="Open Sans"/>
                </a:rPr>
                <a:t>Monthly:</a:t>
              </a:r>
              <a:r>
                <a:rPr lang="en" sz="1000">
                  <a:solidFill>
                    <a:srgbClr val="434343"/>
                  </a:solidFill>
                  <a:latin typeface="Open Sans"/>
                  <a:ea typeface="Open Sans"/>
                  <a:cs typeface="Open Sans"/>
                  <a:sym typeface="Open Sans"/>
                </a:rPr>
                <a:t> 24,343</a:t>
              </a:r>
              <a:endParaRPr sz="800" b="1">
                <a:latin typeface="Roboto"/>
                <a:ea typeface="Roboto"/>
                <a:cs typeface="Roboto"/>
                <a:sym typeface="Roboto"/>
              </a:endParaRPr>
            </a:p>
          </p:txBody>
        </p:sp>
        <p:grpSp>
          <p:nvGrpSpPr>
            <p:cNvPr id="985" name="Google Shape;985;p84"/>
            <p:cNvGrpSpPr/>
            <p:nvPr/>
          </p:nvGrpSpPr>
          <p:grpSpPr>
            <a:xfrm rot="10800000">
              <a:off x="2149293" y="3079467"/>
              <a:ext cx="92400" cy="411825"/>
              <a:chOff x="2072481" y="2563700"/>
              <a:chExt cx="92400" cy="411825"/>
            </a:xfrm>
          </p:grpSpPr>
          <p:cxnSp>
            <p:nvCxnSpPr>
              <p:cNvPr id="986" name="Google Shape;986;p84"/>
              <p:cNvCxnSpPr/>
              <p:nvPr/>
            </p:nvCxnSpPr>
            <p:spPr>
              <a:xfrm>
                <a:off x="2118681" y="2616125"/>
                <a:ext cx="0" cy="359400"/>
              </a:xfrm>
              <a:prstGeom prst="straightConnector1">
                <a:avLst/>
              </a:prstGeom>
              <a:noFill/>
              <a:ln w="9525" cap="flat" cmpd="sng">
                <a:solidFill>
                  <a:srgbClr val="000000"/>
                </a:solidFill>
                <a:prstDash val="solid"/>
                <a:round/>
                <a:headEnd type="none" w="sm" len="sm"/>
                <a:tailEnd type="none" w="sm" len="sm"/>
              </a:ln>
            </p:spPr>
          </p:cxnSp>
          <p:sp>
            <p:nvSpPr>
              <p:cNvPr id="987" name="Google Shape;987;p84"/>
              <p:cNvSpPr/>
              <p:nvPr/>
            </p:nvSpPr>
            <p:spPr>
              <a:xfrm>
                <a:off x="2072481"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8" name="Google Shape;988;p84"/>
          <p:cNvGrpSpPr/>
          <p:nvPr/>
        </p:nvGrpSpPr>
        <p:grpSpPr>
          <a:xfrm>
            <a:off x="3108912" y="1363238"/>
            <a:ext cx="1887899" cy="1942738"/>
            <a:chOff x="3154225" y="1645263"/>
            <a:chExt cx="1887899" cy="1942738"/>
          </a:xfrm>
        </p:grpSpPr>
        <p:sp>
          <p:nvSpPr>
            <p:cNvPr id="989" name="Google Shape;989;p84"/>
            <p:cNvSpPr/>
            <p:nvPr/>
          </p:nvSpPr>
          <p:spPr>
            <a:xfrm>
              <a:off x="3485717" y="3079475"/>
              <a:ext cx="1294800" cy="133500"/>
            </a:xfrm>
            <a:prstGeom prst="rect">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4"/>
            <p:cNvSpPr txBox="1"/>
            <p:nvPr/>
          </p:nvSpPr>
          <p:spPr>
            <a:xfrm>
              <a:off x="3154225" y="3216600"/>
              <a:ext cx="11052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 sz="1200" b="1">
                  <a:solidFill>
                    <a:srgbClr val="007150"/>
                  </a:solidFill>
                  <a:latin typeface="Roboto"/>
                  <a:ea typeface="Roboto"/>
                  <a:cs typeface="Roboto"/>
                  <a:sym typeface="Roboto"/>
                </a:rPr>
                <a:t>Hydropower Facilities</a:t>
              </a:r>
              <a:endParaRPr sz="1200" b="1">
                <a:latin typeface="Roboto"/>
                <a:ea typeface="Roboto"/>
                <a:cs typeface="Roboto"/>
                <a:sym typeface="Roboto"/>
              </a:endParaRPr>
            </a:p>
          </p:txBody>
        </p:sp>
        <p:sp>
          <p:nvSpPr>
            <p:cNvPr id="991" name="Google Shape;991;p84"/>
            <p:cNvSpPr txBox="1"/>
            <p:nvPr/>
          </p:nvSpPr>
          <p:spPr>
            <a:xfrm>
              <a:off x="3224124" y="1645263"/>
              <a:ext cx="18180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434343"/>
                  </a:solidFill>
                  <a:latin typeface="Open Sans"/>
                  <a:ea typeface="Open Sans"/>
                  <a:cs typeface="Open Sans"/>
                  <a:sym typeface="Open Sans"/>
                </a:rPr>
                <a:t>Seven Facilities</a:t>
              </a:r>
              <a:endParaRPr sz="1000" b="1">
                <a:solidFill>
                  <a:srgbClr val="434343"/>
                </a:solidFill>
                <a:latin typeface="Open Sans"/>
                <a:ea typeface="Open Sans"/>
                <a:cs typeface="Open Sans"/>
                <a:sym typeface="Open Sans"/>
              </a:endParaRPr>
            </a:p>
            <a:p>
              <a:pPr marL="0" lvl="0" indent="0" algn="l" rtl="0">
                <a:spcBef>
                  <a:spcPts val="1600"/>
                </a:spcBef>
                <a:spcAft>
                  <a:spcPts val="1600"/>
                </a:spcAft>
                <a:buNone/>
              </a:pPr>
              <a:r>
                <a:rPr lang="en" sz="1000">
                  <a:solidFill>
                    <a:srgbClr val="434343"/>
                  </a:solidFill>
                  <a:latin typeface="Open Sans"/>
                  <a:ea typeface="Open Sans"/>
                  <a:cs typeface="Open Sans"/>
                  <a:sym typeface="Open Sans"/>
                </a:rPr>
                <a:t>~Additional 45 MGD per year from 2015-2016</a:t>
              </a:r>
              <a:endParaRPr sz="1000">
                <a:solidFill>
                  <a:srgbClr val="434343"/>
                </a:solidFill>
                <a:latin typeface="Open Sans"/>
                <a:ea typeface="Open Sans"/>
                <a:cs typeface="Open Sans"/>
                <a:sym typeface="Open Sans"/>
              </a:endParaRPr>
            </a:p>
          </p:txBody>
        </p:sp>
        <p:grpSp>
          <p:nvGrpSpPr>
            <p:cNvPr id="992" name="Google Shape;992;p84"/>
            <p:cNvGrpSpPr/>
            <p:nvPr/>
          </p:nvGrpSpPr>
          <p:grpSpPr>
            <a:xfrm>
              <a:off x="3435870" y="2800065"/>
              <a:ext cx="92400" cy="411825"/>
              <a:chOff x="845575" y="2563700"/>
              <a:chExt cx="92400" cy="411825"/>
            </a:xfrm>
          </p:grpSpPr>
          <p:sp>
            <p:nvSpPr>
              <p:cNvPr id="993" name="Google Shape;993;p84"/>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4" name="Google Shape;994;p84"/>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grpSp>
      <p:grpSp>
        <p:nvGrpSpPr>
          <p:cNvPr id="995" name="Google Shape;995;p84"/>
          <p:cNvGrpSpPr/>
          <p:nvPr/>
        </p:nvGrpSpPr>
        <p:grpSpPr>
          <a:xfrm>
            <a:off x="4029438" y="2219225"/>
            <a:ext cx="2399150" cy="1945550"/>
            <a:chOff x="4074750" y="2501250"/>
            <a:chExt cx="2399150" cy="1945550"/>
          </a:xfrm>
        </p:grpSpPr>
        <p:sp>
          <p:nvSpPr>
            <p:cNvPr id="996" name="Google Shape;996;p84"/>
            <p:cNvSpPr/>
            <p:nvPr/>
          </p:nvSpPr>
          <p:spPr>
            <a:xfrm>
              <a:off x="4780421" y="3079475"/>
              <a:ext cx="1294800" cy="133500"/>
            </a:xfrm>
            <a:prstGeom prst="rect">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84"/>
            <p:cNvGrpSpPr/>
            <p:nvPr/>
          </p:nvGrpSpPr>
          <p:grpSpPr>
            <a:xfrm rot="10800000">
              <a:off x="4737413" y="3079467"/>
              <a:ext cx="92400" cy="411825"/>
              <a:chOff x="2070100" y="2563700"/>
              <a:chExt cx="92400" cy="411825"/>
            </a:xfrm>
          </p:grpSpPr>
          <p:cxnSp>
            <p:nvCxnSpPr>
              <p:cNvPr id="998" name="Google Shape;998;p84"/>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999" name="Google Shape;999;p84"/>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 name="Google Shape;1000;p84"/>
            <p:cNvSpPr txBox="1"/>
            <p:nvPr/>
          </p:nvSpPr>
          <p:spPr>
            <a:xfrm>
              <a:off x="4074750" y="2501250"/>
              <a:ext cx="18180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 sz="1200" b="1">
                  <a:solidFill>
                    <a:srgbClr val="007150"/>
                  </a:solidFill>
                  <a:latin typeface="Roboto"/>
                  <a:ea typeface="Roboto"/>
                  <a:cs typeface="Roboto"/>
                  <a:sym typeface="Roboto"/>
                </a:rPr>
                <a:t>Anomalous Discharge Quantities</a:t>
              </a:r>
              <a:endParaRPr sz="1200" b="1">
                <a:latin typeface="Roboto"/>
                <a:ea typeface="Roboto"/>
                <a:cs typeface="Roboto"/>
                <a:sym typeface="Roboto"/>
              </a:endParaRPr>
            </a:p>
          </p:txBody>
        </p:sp>
        <p:sp>
          <p:nvSpPr>
            <p:cNvPr id="1001" name="Google Shape;1001;p84"/>
            <p:cNvSpPr txBox="1"/>
            <p:nvPr/>
          </p:nvSpPr>
          <p:spPr>
            <a:xfrm>
              <a:off x="4134500" y="3503000"/>
              <a:ext cx="23394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b="1">
                  <a:solidFill>
                    <a:srgbClr val="434343"/>
                  </a:solidFill>
                  <a:latin typeface="Open Sans"/>
                  <a:ea typeface="Open Sans"/>
                  <a:cs typeface="Open Sans"/>
                  <a:sym typeface="Open Sans"/>
                </a:rPr>
                <a:t>Flagging Criteria</a:t>
              </a:r>
              <a:endParaRPr sz="900">
                <a:solidFill>
                  <a:srgbClr val="434343"/>
                </a:solidFill>
                <a:latin typeface="Open Sans"/>
                <a:ea typeface="Open Sans"/>
                <a:cs typeface="Open Sans"/>
                <a:sym typeface="Open Sans"/>
              </a:endParaRPr>
            </a:p>
            <a:p>
              <a:pPr marL="0" lvl="0" indent="0" algn="l" rtl="0">
                <a:spcBef>
                  <a:spcPts val="0"/>
                </a:spcBef>
                <a:spcAft>
                  <a:spcPts val="0"/>
                </a:spcAft>
                <a:buClr>
                  <a:srgbClr val="000000"/>
                </a:buClr>
                <a:buSzPts val="1100"/>
                <a:buFont typeface="Arial"/>
                <a:buNone/>
              </a:pPr>
              <a:r>
                <a:rPr lang="en" sz="900">
                  <a:solidFill>
                    <a:srgbClr val="434343"/>
                  </a:solidFill>
                  <a:latin typeface="Open Sans"/>
                  <a:ea typeface="Open Sans"/>
                  <a:cs typeface="Open Sans"/>
                  <a:sym typeface="Open Sans"/>
                </a:rPr>
                <a:t>&gt; 100 * Median Outfall Discharge</a:t>
              </a:r>
              <a:endParaRPr sz="900">
                <a:solidFill>
                  <a:srgbClr val="434343"/>
                </a:solidFill>
                <a:latin typeface="Open Sans"/>
                <a:ea typeface="Open Sans"/>
                <a:cs typeface="Open Sans"/>
                <a:sym typeface="Open Sans"/>
              </a:endParaRPr>
            </a:p>
            <a:p>
              <a:pPr marL="0" lvl="0" indent="0" algn="l" rtl="0">
                <a:spcBef>
                  <a:spcPts val="0"/>
                </a:spcBef>
                <a:spcAft>
                  <a:spcPts val="0"/>
                </a:spcAft>
                <a:buClr>
                  <a:srgbClr val="000000"/>
                </a:buClr>
                <a:buSzPts val="1100"/>
                <a:buFont typeface="Arial"/>
                <a:buNone/>
              </a:pPr>
              <a:r>
                <a:rPr lang="en" sz="900">
                  <a:solidFill>
                    <a:srgbClr val="434343"/>
                  </a:solidFill>
                  <a:latin typeface="Open Sans"/>
                  <a:ea typeface="Open Sans"/>
                  <a:cs typeface="Open Sans"/>
                  <a:sym typeface="Open Sans"/>
                </a:rPr>
                <a:t>&gt; 1M * Median Outfall Discharge</a:t>
              </a:r>
              <a:endParaRPr sz="900">
                <a:solidFill>
                  <a:srgbClr val="434343"/>
                </a:solidFill>
                <a:latin typeface="Open Sans"/>
                <a:ea typeface="Open Sans"/>
                <a:cs typeface="Open Sans"/>
                <a:sym typeface="Open Sans"/>
              </a:endParaRPr>
            </a:p>
            <a:p>
              <a:pPr marL="0" lvl="0" indent="0" algn="l" rtl="0">
                <a:spcBef>
                  <a:spcPts val="0"/>
                </a:spcBef>
                <a:spcAft>
                  <a:spcPts val="0"/>
                </a:spcAft>
                <a:buClr>
                  <a:srgbClr val="000000"/>
                </a:buClr>
                <a:buSzPts val="1100"/>
                <a:buFont typeface="Arial"/>
                <a:buNone/>
              </a:pPr>
              <a:r>
                <a:rPr lang="en" sz="900">
                  <a:solidFill>
                    <a:srgbClr val="434343"/>
                  </a:solidFill>
                  <a:latin typeface="Open Sans"/>
                  <a:ea typeface="Open Sans"/>
                  <a:cs typeface="Open Sans"/>
                  <a:sym typeface="Open Sans"/>
                </a:rPr>
                <a:t>&gt; Design Flow</a:t>
              </a:r>
              <a:endParaRPr sz="900">
                <a:solidFill>
                  <a:srgbClr val="434343"/>
                </a:solidFill>
                <a:latin typeface="Open Sans"/>
                <a:ea typeface="Open Sans"/>
                <a:cs typeface="Open Sans"/>
                <a:sym typeface="Open Sans"/>
              </a:endParaRPr>
            </a:p>
            <a:p>
              <a:pPr marL="0" lvl="0" indent="0" algn="l" rtl="0">
                <a:spcBef>
                  <a:spcPts val="0"/>
                </a:spcBef>
                <a:spcAft>
                  <a:spcPts val="0"/>
                </a:spcAft>
                <a:buClr>
                  <a:srgbClr val="000000"/>
                </a:buClr>
                <a:buSzPts val="1100"/>
                <a:buFont typeface="Arial"/>
                <a:buNone/>
              </a:pPr>
              <a:r>
                <a:rPr lang="en" sz="900">
                  <a:solidFill>
                    <a:srgbClr val="434343"/>
                  </a:solidFill>
                  <a:latin typeface="Open Sans"/>
                  <a:ea typeface="Open Sans"/>
                  <a:cs typeface="Open Sans"/>
                  <a:sym typeface="Open Sans"/>
                </a:rPr>
                <a:t>Design Flow = 0</a:t>
              </a:r>
              <a:endParaRPr sz="900">
                <a:solidFill>
                  <a:srgbClr val="434343"/>
                </a:solidFill>
                <a:latin typeface="Open Sans"/>
                <a:ea typeface="Open Sans"/>
                <a:cs typeface="Open Sans"/>
                <a:sym typeface="Open Sans"/>
              </a:endParaRPr>
            </a:p>
            <a:p>
              <a:pPr marL="0" lvl="0" indent="0" algn="l" rtl="0">
                <a:spcBef>
                  <a:spcPts val="0"/>
                </a:spcBef>
                <a:spcAft>
                  <a:spcPts val="0"/>
                </a:spcAft>
                <a:buClr>
                  <a:srgbClr val="000000"/>
                </a:buClr>
                <a:buSzPts val="1100"/>
                <a:buFont typeface="Arial"/>
                <a:buNone/>
              </a:pPr>
              <a:endParaRPr sz="900">
                <a:solidFill>
                  <a:srgbClr val="434343"/>
                </a:solidFill>
                <a:latin typeface="Open Sans"/>
                <a:ea typeface="Open Sans"/>
                <a:cs typeface="Open Sans"/>
                <a:sym typeface="Open Sans"/>
              </a:endParaRPr>
            </a:p>
            <a:p>
              <a:pPr marL="0" lvl="0" indent="0" algn="l" rtl="0">
                <a:spcBef>
                  <a:spcPts val="0"/>
                </a:spcBef>
                <a:spcAft>
                  <a:spcPts val="0"/>
                </a:spcAft>
                <a:buClr>
                  <a:srgbClr val="000000"/>
                </a:buClr>
                <a:buSzPts val="1100"/>
                <a:buFont typeface="Arial"/>
                <a:buNone/>
              </a:pPr>
              <a:r>
                <a:rPr lang="en" sz="1000" b="1">
                  <a:solidFill>
                    <a:srgbClr val="434343"/>
                  </a:solidFill>
                  <a:latin typeface="Open Sans"/>
                  <a:ea typeface="Open Sans"/>
                  <a:cs typeface="Open Sans"/>
                  <a:sym typeface="Open Sans"/>
                </a:rPr>
                <a:t>Weighted Decision Tree</a:t>
              </a:r>
              <a:endParaRPr sz="900">
                <a:solidFill>
                  <a:srgbClr val="434343"/>
                </a:solidFill>
                <a:latin typeface="Open Sans"/>
                <a:ea typeface="Open Sans"/>
                <a:cs typeface="Open Sans"/>
                <a:sym typeface="Open Sans"/>
              </a:endParaRPr>
            </a:p>
            <a:p>
              <a:pPr marL="0" lvl="0" indent="0" algn="l" rtl="0">
                <a:spcBef>
                  <a:spcPts val="0"/>
                </a:spcBef>
                <a:spcAft>
                  <a:spcPts val="0"/>
                </a:spcAft>
                <a:buClr>
                  <a:srgbClr val="000000"/>
                </a:buClr>
                <a:buSzPts val="1100"/>
                <a:buFont typeface="Arial"/>
                <a:buNone/>
              </a:pPr>
              <a:r>
                <a:rPr lang="en" sz="900">
                  <a:solidFill>
                    <a:srgbClr val="434343"/>
                  </a:solidFill>
                  <a:latin typeface="Open Sans"/>
                  <a:ea typeface="Open Sans"/>
                  <a:cs typeface="Open Sans"/>
                  <a:sym typeface="Open Sans"/>
                </a:rPr>
                <a:t>If weighted flag ≥ 1→ Replace with Median Discharge</a:t>
              </a:r>
              <a:br>
                <a:rPr lang="en" sz="900">
                  <a:solidFill>
                    <a:srgbClr val="434343"/>
                  </a:solidFill>
                  <a:latin typeface="Open Sans"/>
                  <a:ea typeface="Open Sans"/>
                  <a:cs typeface="Open Sans"/>
                  <a:sym typeface="Open Sans"/>
                </a:rPr>
              </a:br>
              <a:endParaRPr sz="900">
                <a:solidFill>
                  <a:srgbClr val="434343"/>
                </a:solidFill>
                <a:latin typeface="Open Sans"/>
                <a:ea typeface="Open Sans"/>
                <a:cs typeface="Open Sans"/>
                <a:sym typeface="Open Sans"/>
              </a:endParaRPr>
            </a:p>
            <a:p>
              <a:pPr marL="0" lvl="0" indent="0" algn="l" rtl="0">
                <a:spcBef>
                  <a:spcPts val="0"/>
                </a:spcBef>
                <a:spcAft>
                  <a:spcPts val="0"/>
                </a:spcAft>
                <a:buClr>
                  <a:srgbClr val="000000"/>
                </a:buClr>
                <a:buSzPts val="1100"/>
                <a:buFont typeface="Arial"/>
                <a:buNone/>
              </a:pPr>
              <a:r>
                <a:rPr lang="en" sz="900">
                  <a:solidFill>
                    <a:srgbClr val="434343"/>
                  </a:solidFill>
                  <a:latin typeface="Open Sans"/>
                  <a:ea typeface="Open Sans"/>
                  <a:cs typeface="Open Sans"/>
                  <a:sym typeface="Open Sans"/>
                </a:rPr>
                <a:t>If weighted flag ≤ 1→ No Change</a:t>
              </a:r>
              <a:endParaRPr sz="900">
                <a:solidFill>
                  <a:srgbClr val="434343"/>
                </a:solidFill>
                <a:latin typeface="Open Sans"/>
                <a:ea typeface="Open Sans"/>
                <a:cs typeface="Open Sans"/>
                <a:sym typeface="Open Sans"/>
              </a:endParaRPr>
            </a:p>
            <a:p>
              <a:pPr marL="0" lvl="0" indent="0" algn="l" rtl="0">
                <a:spcBef>
                  <a:spcPts val="0"/>
                </a:spcBef>
                <a:spcAft>
                  <a:spcPts val="1600"/>
                </a:spcAft>
                <a:buNone/>
              </a:pPr>
              <a:endParaRPr sz="800" b="1">
                <a:latin typeface="Roboto"/>
                <a:ea typeface="Roboto"/>
                <a:cs typeface="Roboto"/>
                <a:sym typeface="Roboto"/>
              </a:endParaRPr>
            </a:p>
          </p:txBody>
        </p:sp>
      </p:grpSp>
      <p:grpSp>
        <p:nvGrpSpPr>
          <p:cNvPr id="1002" name="Google Shape;1002;p84"/>
          <p:cNvGrpSpPr/>
          <p:nvPr/>
        </p:nvGrpSpPr>
        <p:grpSpPr>
          <a:xfrm>
            <a:off x="5662434" y="1570825"/>
            <a:ext cx="1953783" cy="1735150"/>
            <a:chOff x="5707746" y="1852850"/>
            <a:chExt cx="1953783" cy="1735150"/>
          </a:xfrm>
        </p:grpSpPr>
        <p:sp>
          <p:nvSpPr>
            <p:cNvPr id="1003" name="Google Shape;1003;p84"/>
            <p:cNvSpPr/>
            <p:nvPr/>
          </p:nvSpPr>
          <p:spPr>
            <a:xfrm>
              <a:off x="6075125" y="3079475"/>
              <a:ext cx="1294800" cy="133500"/>
            </a:xfrm>
            <a:prstGeom prst="rect">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84"/>
            <p:cNvGrpSpPr/>
            <p:nvPr/>
          </p:nvGrpSpPr>
          <p:grpSpPr>
            <a:xfrm>
              <a:off x="6031394" y="2800065"/>
              <a:ext cx="92400" cy="411825"/>
              <a:chOff x="845575" y="2563700"/>
              <a:chExt cx="92400" cy="411825"/>
            </a:xfrm>
          </p:grpSpPr>
          <p:cxnSp>
            <p:nvCxnSpPr>
              <p:cNvPr id="1005" name="Google Shape;1005;p84"/>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1006" name="Google Shape;1006;p84"/>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7" name="Google Shape;1007;p84"/>
            <p:cNvSpPr txBox="1"/>
            <p:nvPr/>
          </p:nvSpPr>
          <p:spPr>
            <a:xfrm>
              <a:off x="5707746" y="3216600"/>
              <a:ext cx="11265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 sz="1200" b="1">
                  <a:solidFill>
                    <a:srgbClr val="007150"/>
                  </a:solidFill>
                  <a:latin typeface="Roboto"/>
                  <a:ea typeface="Roboto"/>
                  <a:cs typeface="Roboto"/>
                  <a:sym typeface="Roboto"/>
                </a:rPr>
                <a:t>Mislabeled Outfalls</a:t>
              </a:r>
              <a:endParaRPr sz="1200" b="1">
                <a:latin typeface="Roboto"/>
                <a:ea typeface="Roboto"/>
                <a:cs typeface="Roboto"/>
                <a:sym typeface="Roboto"/>
              </a:endParaRPr>
            </a:p>
          </p:txBody>
        </p:sp>
        <p:sp>
          <p:nvSpPr>
            <p:cNvPr id="1008" name="Google Shape;1008;p84"/>
            <p:cNvSpPr txBox="1"/>
            <p:nvPr/>
          </p:nvSpPr>
          <p:spPr>
            <a:xfrm>
              <a:off x="5978530" y="1852850"/>
              <a:ext cx="16830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434343"/>
                  </a:solidFill>
                  <a:latin typeface="Open Sans"/>
                  <a:ea typeface="Open Sans"/>
                  <a:cs typeface="Open Sans"/>
                  <a:sym typeface="Open Sans"/>
                </a:rPr>
                <a:t>External:</a:t>
              </a:r>
              <a:r>
                <a:rPr lang="en" sz="1000">
                  <a:solidFill>
                    <a:srgbClr val="434343"/>
                  </a:solidFill>
                  <a:latin typeface="Open Sans"/>
                  <a:ea typeface="Open Sans"/>
                  <a:cs typeface="Open Sans"/>
                  <a:sym typeface="Open Sans"/>
                </a:rPr>
                <a:t> 1,077</a:t>
              </a:r>
              <a:endParaRPr sz="1000">
                <a:solidFill>
                  <a:srgbClr val="434343"/>
                </a:solidFill>
                <a:latin typeface="Open Sans"/>
                <a:ea typeface="Open Sans"/>
                <a:cs typeface="Open Sans"/>
                <a:sym typeface="Open Sans"/>
              </a:endParaRPr>
            </a:p>
            <a:p>
              <a:pPr marL="0" lvl="0" indent="0" algn="l" rtl="0">
                <a:spcBef>
                  <a:spcPts val="0"/>
                </a:spcBef>
                <a:spcAft>
                  <a:spcPts val="0"/>
                </a:spcAft>
                <a:buNone/>
              </a:pPr>
              <a:r>
                <a:rPr lang="en" sz="1000" b="1">
                  <a:solidFill>
                    <a:srgbClr val="434343"/>
                  </a:solidFill>
                  <a:latin typeface="Open Sans"/>
                  <a:ea typeface="Open Sans"/>
                  <a:cs typeface="Open Sans"/>
                  <a:sym typeface="Open Sans"/>
                </a:rPr>
                <a:t>Internal: </a:t>
              </a:r>
              <a:r>
                <a:rPr lang="en" sz="1000">
                  <a:solidFill>
                    <a:srgbClr val="434343"/>
                  </a:solidFill>
                  <a:latin typeface="Open Sans"/>
                  <a:ea typeface="Open Sans"/>
                  <a:cs typeface="Open Sans"/>
                  <a:sym typeface="Open Sans"/>
                </a:rPr>
                <a:t>20</a:t>
              </a:r>
              <a:endParaRPr sz="1000">
                <a:solidFill>
                  <a:srgbClr val="434343"/>
                </a:solidFill>
                <a:latin typeface="Open Sans"/>
                <a:ea typeface="Open Sans"/>
                <a:cs typeface="Open Sans"/>
                <a:sym typeface="Open Sans"/>
              </a:endParaRPr>
            </a:p>
            <a:p>
              <a:pPr marL="0" lvl="0" indent="0" algn="l" rtl="0">
                <a:spcBef>
                  <a:spcPts val="0"/>
                </a:spcBef>
                <a:spcAft>
                  <a:spcPts val="0"/>
                </a:spcAft>
                <a:buNone/>
              </a:pPr>
              <a:r>
                <a:rPr lang="en" sz="1000" b="1">
                  <a:solidFill>
                    <a:srgbClr val="434343"/>
                  </a:solidFill>
                  <a:latin typeface="Open Sans"/>
                  <a:ea typeface="Open Sans"/>
                  <a:cs typeface="Open Sans"/>
                  <a:sym typeface="Open Sans"/>
                </a:rPr>
                <a:t>Internal Sum: </a:t>
              </a:r>
              <a:r>
                <a:rPr lang="en" sz="1000">
                  <a:solidFill>
                    <a:srgbClr val="434343"/>
                  </a:solidFill>
                  <a:latin typeface="Open Sans"/>
                  <a:ea typeface="Open Sans"/>
                  <a:cs typeface="Open Sans"/>
                  <a:sym typeface="Open Sans"/>
                </a:rPr>
                <a:t>1</a:t>
              </a:r>
              <a:endParaRPr sz="1000">
                <a:solidFill>
                  <a:srgbClr val="434343"/>
                </a:solidFill>
                <a:latin typeface="Open Sans"/>
                <a:ea typeface="Open Sans"/>
                <a:cs typeface="Open Sans"/>
                <a:sym typeface="Open Sans"/>
              </a:endParaRPr>
            </a:p>
          </p:txBody>
        </p:sp>
      </p:grpSp>
      <p:grpSp>
        <p:nvGrpSpPr>
          <p:cNvPr id="1009" name="Google Shape;1009;p84"/>
          <p:cNvGrpSpPr/>
          <p:nvPr/>
        </p:nvGrpSpPr>
        <p:grpSpPr>
          <a:xfrm>
            <a:off x="6958688" y="2253525"/>
            <a:ext cx="2142437" cy="1911252"/>
            <a:chOff x="7004000" y="2535550"/>
            <a:chExt cx="2142437" cy="1911252"/>
          </a:xfrm>
        </p:grpSpPr>
        <p:sp>
          <p:nvSpPr>
            <p:cNvPr id="1010" name="Google Shape;1010;p84"/>
            <p:cNvSpPr/>
            <p:nvPr/>
          </p:nvSpPr>
          <p:spPr>
            <a:xfrm>
              <a:off x="7369837" y="3079475"/>
              <a:ext cx="1776600" cy="133500"/>
            </a:xfrm>
            <a:prstGeom prst="rect">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 name="Google Shape;1011;p84"/>
            <p:cNvGrpSpPr/>
            <p:nvPr/>
          </p:nvGrpSpPr>
          <p:grpSpPr>
            <a:xfrm rot="10800000">
              <a:off x="7328221" y="3079467"/>
              <a:ext cx="92400" cy="411825"/>
              <a:chOff x="2070100" y="2563700"/>
              <a:chExt cx="92400" cy="411825"/>
            </a:xfrm>
          </p:grpSpPr>
          <p:cxnSp>
            <p:nvCxnSpPr>
              <p:cNvPr id="1012" name="Google Shape;1012;p84"/>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1013" name="Google Shape;1013;p84"/>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84"/>
            <p:cNvSpPr txBox="1"/>
            <p:nvPr/>
          </p:nvSpPr>
          <p:spPr>
            <a:xfrm>
              <a:off x="7004000" y="2535550"/>
              <a:ext cx="2037300" cy="538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solidFill>
                    <a:srgbClr val="007150"/>
                  </a:solidFill>
                  <a:latin typeface="Open Sans"/>
                  <a:ea typeface="Open Sans"/>
                  <a:cs typeface="Open Sans"/>
                  <a:sym typeface="Open Sans"/>
                </a:rPr>
                <a:t>Classification of Water Use Sector</a:t>
              </a:r>
              <a:endParaRPr sz="1200" b="1">
                <a:solidFill>
                  <a:srgbClr val="007150"/>
                </a:solidFill>
                <a:latin typeface="Open Sans"/>
                <a:ea typeface="Open Sans"/>
                <a:cs typeface="Open Sans"/>
                <a:sym typeface="Open Sans"/>
              </a:endParaRPr>
            </a:p>
          </p:txBody>
        </p:sp>
        <p:sp>
          <p:nvSpPr>
            <p:cNvPr id="1015" name="Google Shape;1015;p84"/>
            <p:cNvSpPr txBox="1"/>
            <p:nvPr/>
          </p:nvSpPr>
          <p:spPr>
            <a:xfrm>
              <a:off x="7256967" y="3503002"/>
              <a:ext cx="16830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434343"/>
                  </a:solidFill>
                  <a:latin typeface="Open Sans"/>
                  <a:ea typeface="Open Sans"/>
                  <a:cs typeface="Open Sans"/>
                  <a:sym typeface="Open Sans"/>
                </a:rPr>
                <a:t>Industrial: </a:t>
              </a:r>
              <a:r>
                <a:rPr lang="en" sz="1000">
                  <a:solidFill>
                    <a:srgbClr val="434343"/>
                  </a:solidFill>
                  <a:latin typeface="Open Sans"/>
                  <a:ea typeface="Open Sans"/>
                  <a:cs typeface="Open Sans"/>
                  <a:sym typeface="Open Sans"/>
                </a:rPr>
                <a:t>199 Facilities</a:t>
              </a:r>
              <a:endParaRPr sz="1000">
                <a:solidFill>
                  <a:srgbClr val="434343"/>
                </a:solidFill>
                <a:latin typeface="Open Sans"/>
                <a:ea typeface="Open Sans"/>
                <a:cs typeface="Open Sans"/>
                <a:sym typeface="Open Sans"/>
              </a:endParaRPr>
            </a:p>
            <a:p>
              <a:pPr marL="0" lvl="0" indent="0" algn="l" rtl="0">
                <a:spcBef>
                  <a:spcPts val="0"/>
                </a:spcBef>
                <a:spcAft>
                  <a:spcPts val="0"/>
                </a:spcAft>
                <a:buNone/>
              </a:pPr>
              <a:r>
                <a:rPr lang="en" sz="1000" b="1">
                  <a:solidFill>
                    <a:srgbClr val="434343"/>
                  </a:solidFill>
                  <a:latin typeface="Open Sans"/>
                  <a:ea typeface="Open Sans"/>
                  <a:cs typeface="Open Sans"/>
                  <a:sym typeface="Open Sans"/>
                </a:rPr>
                <a:t>Municipal: </a:t>
              </a:r>
              <a:r>
                <a:rPr lang="en" sz="1000">
                  <a:solidFill>
                    <a:srgbClr val="434343"/>
                  </a:solidFill>
                  <a:latin typeface="Open Sans"/>
                  <a:ea typeface="Open Sans"/>
                  <a:cs typeface="Open Sans"/>
                  <a:sym typeface="Open Sans"/>
                </a:rPr>
                <a:t>509 </a:t>
              </a:r>
              <a:endParaRPr sz="1000">
                <a:solidFill>
                  <a:srgbClr val="434343"/>
                </a:solidFill>
                <a:latin typeface="Open Sans"/>
                <a:ea typeface="Open Sans"/>
                <a:cs typeface="Open Sans"/>
                <a:sym typeface="Open Sans"/>
              </a:endParaRPr>
            </a:p>
            <a:p>
              <a:pPr marL="0" lvl="0" indent="0" algn="l" rtl="0">
                <a:spcBef>
                  <a:spcPts val="0"/>
                </a:spcBef>
                <a:spcAft>
                  <a:spcPts val="0"/>
                </a:spcAft>
                <a:buNone/>
              </a:pPr>
              <a:r>
                <a:rPr lang="en" sz="1000" b="1">
                  <a:solidFill>
                    <a:srgbClr val="434343"/>
                  </a:solidFill>
                  <a:latin typeface="Open Sans"/>
                  <a:ea typeface="Open Sans"/>
                  <a:cs typeface="Open Sans"/>
                  <a:sym typeface="Open Sans"/>
                </a:rPr>
                <a:t>NA: </a:t>
              </a:r>
              <a:r>
                <a:rPr lang="en" sz="1000">
                  <a:solidFill>
                    <a:srgbClr val="434343"/>
                  </a:solidFill>
                  <a:latin typeface="Open Sans"/>
                  <a:ea typeface="Open Sans"/>
                  <a:cs typeface="Open Sans"/>
                  <a:sym typeface="Open Sans"/>
                </a:rPr>
                <a:t>35</a:t>
              </a:r>
              <a:endParaRPr sz="1000">
                <a:solidFill>
                  <a:srgbClr val="434343"/>
                </a:solidFill>
                <a:latin typeface="Open Sans"/>
                <a:ea typeface="Open Sans"/>
                <a:cs typeface="Open Sans"/>
                <a:sym typeface="Open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Duplicate DMR Entries</a:t>
            </a:r>
            <a:endParaRPr/>
          </a:p>
        </p:txBody>
      </p:sp>
      <p:sp>
        <p:nvSpPr>
          <p:cNvPr id="1021" name="Google Shape;1021;p85"/>
          <p:cNvSpPr txBox="1"/>
          <p:nvPr/>
        </p:nvSpPr>
        <p:spPr>
          <a:xfrm>
            <a:off x="311700" y="1207325"/>
            <a:ext cx="4318200" cy="18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There are cases where facilities enter discharge quantities twice for an outfall for the same monitoring period. This leads to double counting of flow and skews estimates of consumption.</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Duplicate entries are checked for in the ECHO_Timeseries.R script, right after being pulled from ECHO. </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pic>
        <p:nvPicPr>
          <p:cNvPr id="1022" name="Google Shape;1022;p85"/>
          <p:cNvPicPr preferRelativeResize="0"/>
          <p:nvPr/>
        </p:nvPicPr>
        <p:blipFill>
          <a:blip r:embed="rId3">
            <a:alphaModFix/>
          </a:blip>
          <a:stretch>
            <a:fillRect/>
          </a:stretch>
        </p:blipFill>
        <p:spPr>
          <a:xfrm>
            <a:off x="792425" y="3191500"/>
            <a:ext cx="7448550" cy="4095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Differing Reporting Frequencies</a:t>
            </a:r>
            <a:endParaRPr/>
          </a:p>
        </p:txBody>
      </p:sp>
      <p:sp>
        <p:nvSpPr>
          <p:cNvPr id="1028" name="Google Shape;1028;p86"/>
          <p:cNvSpPr txBox="1">
            <a:spLocks noGrp="1"/>
          </p:cNvSpPr>
          <p:nvPr>
            <p:ph type="body" idx="1"/>
          </p:nvPr>
        </p:nvSpPr>
        <p:spPr>
          <a:xfrm>
            <a:off x="311700" y="1152475"/>
            <a:ext cx="8520600" cy="148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rgbClr val="000000"/>
                </a:solidFill>
              </a:rPr>
              <a:t>Most facilities report discharges on a monthly basis; however, there are instances of facilities reporting once, twice, and four times out of the year. A single DMR is submitted for the monitoring period and represents a monthly average. Therefore, discharge for the individual months within the monitoring period are not represented. This underestimates facility discharge for the given reporting period.</a:t>
            </a:r>
            <a:endParaRPr sz="1400">
              <a:solidFill>
                <a:srgbClr val="000000"/>
              </a:solidFill>
            </a:endParaRPr>
          </a:p>
        </p:txBody>
      </p:sp>
      <p:pic>
        <p:nvPicPr>
          <p:cNvPr id="1029" name="Google Shape;1029;p86"/>
          <p:cNvPicPr preferRelativeResize="0"/>
          <p:nvPr/>
        </p:nvPicPr>
        <p:blipFill>
          <a:blip r:embed="rId3">
            <a:alphaModFix/>
          </a:blip>
          <a:stretch>
            <a:fillRect/>
          </a:stretch>
        </p:blipFill>
        <p:spPr>
          <a:xfrm>
            <a:off x="1602950" y="2417725"/>
            <a:ext cx="5720476" cy="1632475"/>
          </a:xfrm>
          <a:prstGeom prst="rect">
            <a:avLst/>
          </a:prstGeom>
          <a:noFill/>
          <a:ln>
            <a:noFill/>
          </a:ln>
        </p:spPr>
      </p:pic>
      <p:sp>
        <p:nvSpPr>
          <p:cNvPr id="1030" name="Google Shape;1030;p86"/>
          <p:cNvSpPr txBox="1"/>
          <p:nvPr/>
        </p:nvSpPr>
        <p:spPr>
          <a:xfrm>
            <a:off x="348325" y="4320100"/>
            <a:ext cx="8417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A function was created to take the singular annual, semi-annual, and quarterly submissions and split them into individual DMRs to represent the monthly average for the given reporting period.</a:t>
            </a: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360" name="Google Shape;360;p42"/>
          <p:cNvSpPr/>
          <p:nvPr/>
        </p:nvSpPr>
        <p:spPr>
          <a:xfrm>
            <a:off x="113900" y="96925"/>
            <a:ext cx="2775000" cy="49227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2"/>
          <p:cNvSpPr txBox="1"/>
          <p:nvPr/>
        </p:nvSpPr>
        <p:spPr>
          <a:xfrm>
            <a:off x="3363425" y="1897163"/>
            <a:ext cx="5715900" cy="125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434343"/>
                </a:solidFill>
                <a:latin typeface="Open Sans"/>
                <a:ea typeface="Open Sans"/>
                <a:cs typeface="Open Sans"/>
                <a:sym typeface="Open Sans"/>
              </a:rPr>
              <a:t>Urgency for Improved </a:t>
            </a:r>
            <a:endParaRPr sz="2400">
              <a:solidFill>
                <a:srgbClr val="434343"/>
              </a:solidFill>
              <a:latin typeface="Open Sans"/>
              <a:ea typeface="Open Sans"/>
              <a:cs typeface="Open Sans"/>
              <a:sym typeface="Open Sans"/>
            </a:endParaRPr>
          </a:p>
          <a:p>
            <a:pPr marL="0" lvl="0" indent="0" algn="ctr" rtl="0">
              <a:spcBef>
                <a:spcPts val="0"/>
              </a:spcBef>
              <a:spcAft>
                <a:spcPts val="0"/>
              </a:spcAft>
              <a:buNone/>
            </a:pPr>
            <a:r>
              <a:rPr lang="en" sz="2400">
                <a:solidFill>
                  <a:srgbClr val="434343"/>
                </a:solidFill>
                <a:latin typeface="Open Sans"/>
                <a:ea typeface="Open Sans"/>
                <a:cs typeface="Open Sans"/>
                <a:sym typeface="Open Sans"/>
              </a:rPr>
              <a:t>Water Resource Modeling &amp;</a:t>
            </a:r>
            <a:endParaRPr sz="2400">
              <a:solidFill>
                <a:srgbClr val="434343"/>
              </a:solidFill>
              <a:latin typeface="Open Sans"/>
              <a:ea typeface="Open Sans"/>
              <a:cs typeface="Open Sans"/>
              <a:sym typeface="Open Sans"/>
            </a:endParaRPr>
          </a:p>
          <a:p>
            <a:pPr marL="0" lvl="0" indent="0" algn="ctr" rtl="0">
              <a:spcBef>
                <a:spcPts val="0"/>
              </a:spcBef>
              <a:spcAft>
                <a:spcPts val="0"/>
              </a:spcAft>
              <a:buNone/>
            </a:pPr>
            <a:r>
              <a:rPr lang="en" sz="2400">
                <a:solidFill>
                  <a:srgbClr val="434343"/>
                </a:solidFill>
                <a:latin typeface="Open Sans"/>
                <a:ea typeface="Open Sans"/>
                <a:cs typeface="Open Sans"/>
                <a:sym typeface="Open Sans"/>
              </a:rPr>
              <a:t>Management</a:t>
            </a:r>
            <a:endParaRPr sz="2400">
              <a:solidFill>
                <a:srgbClr val="434343"/>
              </a:solidFill>
              <a:latin typeface="Open Sans"/>
              <a:ea typeface="Open Sans"/>
              <a:cs typeface="Open Sans"/>
              <a:sym typeface="Open Sans"/>
            </a:endParaRPr>
          </a:p>
        </p:txBody>
      </p:sp>
      <p:cxnSp>
        <p:nvCxnSpPr>
          <p:cNvPr id="362" name="Google Shape;362;p42"/>
          <p:cNvCxnSpPr/>
          <p:nvPr/>
        </p:nvCxnSpPr>
        <p:spPr>
          <a:xfrm rot="10800000" flipH="1">
            <a:off x="4271825" y="1777588"/>
            <a:ext cx="3899100" cy="7500"/>
          </a:xfrm>
          <a:prstGeom prst="straightConnector1">
            <a:avLst/>
          </a:prstGeom>
          <a:noFill/>
          <a:ln w="19050" cap="flat" cmpd="sng">
            <a:solidFill>
              <a:srgbClr val="00467A"/>
            </a:solidFill>
            <a:prstDash val="solid"/>
            <a:round/>
            <a:headEnd type="none" w="med" len="med"/>
            <a:tailEnd type="none" w="med" len="med"/>
          </a:ln>
        </p:spPr>
      </p:cxnSp>
      <p:cxnSp>
        <p:nvCxnSpPr>
          <p:cNvPr id="363" name="Google Shape;363;p42"/>
          <p:cNvCxnSpPr/>
          <p:nvPr/>
        </p:nvCxnSpPr>
        <p:spPr>
          <a:xfrm rot="10800000" flipH="1">
            <a:off x="4299700" y="3331463"/>
            <a:ext cx="3899100" cy="7500"/>
          </a:xfrm>
          <a:prstGeom prst="straightConnector1">
            <a:avLst/>
          </a:prstGeom>
          <a:noFill/>
          <a:ln w="19050" cap="flat" cmpd="sng">
            <a:solidFill>
              <a:srgbClr val="00467A"/>
            </a:solidFill>
            <a:prstDash val="solid"/>
            <a:round/>
            <a:headEnd type="none" w="med" len="med"/>
            <a:tailEnd type="none" w="med" len="med"/>
          </a:ln>
        </p:spPr>
      </p:cxnSp>
      <p:grpSp>
        <p:nvGrpSpPr>
          <p:cNvPr id="364" name="Google Shape;364;p42"/>
          <p:cNvGrpSpPr/>
          <p:nvPr/>
        </p:nvGrpSpPr>
        <p:grpSpPr>
          <a:xfrm>
            <a:off x="77941" y="59425"/>
            <a:ext cx="2677601" cy="1131300"/>
            <a:chOff x="77941" y="59425"/>
            <a:chExt cx="2677601" cy="1131300"/>
          </a:xfrm>
        </p:grpSpPr>
        <p:sp>
          <p:nvSpPr>
            <p:cNvPr id="365" name="Google Shape;365;p42"/>
            <p:cNvSpPr/>
            <p:nvPr/>
          </p:nvSpPr>
          <p:spPr>
            <a:xfrm>
              <a:off x="77950" y="59425"/>
              <a:ext cx="2436000" cy="1131300"/>
            </a:xfrm>
            <a:prstGeom prst="rect">
              <a:avLst/>
            </a:prstGeom>
            <a:solidFill>
              <a:srgbClr val="FFFFFF"/>
            </a:solidFill>
            <a:ln w="19050"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2"/>
            <p:cNvSpPr/>
            <p:nvPr/>
          </p:nvSpPr>
          <p:spPr>
            <a:xfrm>
              <a:off x="77941" y="592523"/>
              <a:ext cx="2436000" cy="5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200">
                  <a:solidFill>
                    <a:srgbClr val="434343"/>
                  </a:solidFill>
                  <a:latin typeface="Open Sans"/>
                  <a:ea typeface="Open Sans"/>
                  <a:cs typeface="Open Sans"/>
                  <a:sym typeface="Open Sans"/>
                </a:rPr>
                <a:t>Record low mean daily flow levels</a:t>
              </a:r>
              <a:r>
                <a:rPr lang="en" sz="1200" baseline="-25000">
                  <a:solidFill>
                    <a:srgbClr val="434343"/>
                  </a:solidFill>
                  <a:latin typeface="Open Sans"/>
                  <a:ea typeface="Open Sans"/>
                  <a:cs typeface="Open Sans"/>
                  <a:sym typeface="Open Sans"/>
                </a:rPr>
                <a:t>3</a:t>
              </a:r>
              <a:endParaRPr sz="1200" baseline="-25000">
                <a:solidFill>
                  <a:srgbClr val="434343"/>
                </a:solidFill>
                <a:latin typeface="Open Sans"/>
                <a:ea typeface="Open Sans"/>
                <a:cs typeface="Open Sans"/>
                <a:sym typeface="Open Sans"/>
              </a:endParaRPr>
            </a:p>
          </p:txBody>
        </p:sp>
        <p:sp>
          <p:nvSpPr>
            <p:cNvPr id="367" name="Google Shape;367;p42"/>
            <p:cNvSpPr/>
            <p:nvPr/>
          </p:nvSpPr>
          <p:spPr>
            <a:xfrm>
              <a:off x="77943" y="62015"/>
              <a:ext cx="24360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500" b="1">
                  <a:solidFill>
                    <a:srgbClr val="00467A"/>
                  </a:solidFill>
                  <a:latin typeface="Open Sans"/>
                  <a:ea typeface="Open Sans"/>
                  <a:cs typeface="Open Sans"/>
                  <a:sym typeface="Open Sans"/>
                </a:rPr>
                <a:t>Droughts</a:t>
              </a:r>
              <a:endParaRPr sz="4000">
                <a:solidFill>
                  <a:srgbClr val="00467A"/>
                </a:solidFill>
                <a:latin typeface="Open Sans Light"/>
                <a:ea typeface="Open Sans Light"/>
                <a:cs typeface="Open Sans Light"/>
                <a:sym typeface="Open Sans Light"/>
              </a:endParaRPr>
            </a:p>
          </p:txBody>
        </p:sp>
        <p:sp>
          <p:nvSpPr>
            <p:cNvPr id="368" name="Google Shape;368;p42"/>
            <p:cNvSpPr/>
            <p:nvPr/>
          </p:nvSpPr>
          <p:spPr>
            <a:xfrm>
              <a:off x="2455541" y="637191"/>
              <a:ext cx="300000" cy="3147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9" name="Google Shape;369;p42"/>
          <p:cNvPicPr preferRelativeResize="0"/>
          <p:nvPr/>
        </p:nvPicPr>
        <p:blipFill>
          <a:blip r:embed="rId3">
            <a:alphaModFix/>
          </a:blip>
          <a:stretch>
            <a:fillRect/>
          </a:stretch>
        </p:blipFill>
        <p:spPr>
          <a:xfrm>
            <a:off x="4000500" y="36113"/>
            <a:ext cx="5143500" cy="762000"/>
          </a:xfrm>
          <a:prstGeom prst="rect">
            <a:avLst/>
          </a:prstGeom>
          <a:noFill/>
          <a:ln>
            <a:noFill/>
          </a:ln>
        </p:spPr>
      </p:pic>
      <p:pic>
        <p:nvPicPr>
          <p:cNvPr id="370" name="Google Shape;370;p42"/>
          <p:cNvPicPr preferRelativeResize="0"/>
          <p:nvPr/>
        </p:nvPicPr>
        <p:blipFill>
          <a:blip r:embed="rId4">
            <a:alphaModFix/>
          </a:blip>
          <a:stretch>
            <a:fillRect/>
          </a:stretch>
        </p:blipFill>
        <p:spPr>
          <a:xfrm>
            <a:off x="4427675" y="1693325"/>
            <a:ext cx="4838700" cy="742950"/>
          </a:xfrm>
          <a:prstGeom prst="rect">
            <a:avLst/>
          </a:prstGeom>
          <a:noFill/>
          <a:ln>
            <a:noFill/>
          </a:ln>
        </p:spPr>
      </p:pic>
      <p:pic>
        <p:nvPicPr>
          <p:cNvPr id="371" name="Google Shape;371;p42"/>
          <p:cNvPicPr preferRelativeResize="0"/>
          <p:nvPr/>
        </p:nvPicPr>
        <p:blipFill>
          <a:blip r:embed="rId5">
            <a:alphaModFix/>
          </a:blip>
          <a:stretch>
            <a:fillRect/>
          </a:stretch>
        </p:blipFill>
        <p:spPr>
          <a:xfrm>
            <a:off x="2976012" y="877512"/>
            <a:ext cx="5496427" cy="663237"/>
          </a:xfrm>
          <a:prstGeom prst="rect">
            <a:avLst/>
          </a:prstGeom>
          <a:noFill/>
          <a:ln>
            <a:noFill/>
          </a:ln>
        </p:spPr>
      </p:pic>
      <p:pic>
        <p:nvPicPr>
          <p:cNvPr id="372" name="Google Shape;372;p42"/>
          <p:cNvPicPr preferRelativeResize="0"/>
          <p:nvPr/>
        </p:nvPicPr>
        <p:blipFill>
          <a:blip r:embed="rId6">
            <a:alphaModFix/>
          </a:blip>
          <a:stretch>
            <a:fillRect/>
          </a:stretch>
        </p:blipFill>
        <p:spPr>
          <a:xfrm>
            <a:off x="3798708" y="3473970"/>
            <a:ext cx="5345289" cy="762000"/>
          </a:xfrm>
          <a:prstGeom prst="rect">
            <a:avLst/>
          </a:prstGeom>
          <a:noFill/>
          <a:ln>
            <a:noFill/>
          </a:ln>
        </p:spPr>
      </p:pic>
      <p:pic>
        <p:nvPicPr>
          <p:cNvPr id="373" name="Google Shape;373;p42"/>
          <p:cNvPicPr preferRelativeResize="0"/>
          <p:nvPr/>
        </p:nvPicPr>
        <p:blipFill>
          <a:blip r:embed="rId7">
            <a:alphaModFix/>
          </a:blip>
          <a:stretch>
            <a:fillRect/>
          </a:stretch>
        </p:blipFill>
        <p:spPr>
          <a:xfrm>
            <a:off x="3082125" y="2451152"/>
            <a:ext cx="4838700" cy="1009398"/>
          </a:xfrm>
          <a:prstGeom prst="rect">
            <a:avLst/>
          </a:prstGeom>
          <a:noFill/>
          <a:ln>
            <a:noFill/>
          </a:ln>
        </p:spPr>
      </p:pic>
      <p:pic>
        <p:nvPicPr>
          <p:cNvPr id="374" name="Google Shape;374;p42"/>
          <p:cNvPicPr preferRelativeResize="0"/>
          <p:nvPr/>
        </p:nvPicPr>
        <p:blipFill>
          <a:blip r:embed="rId8">
            <a:alphaModFix/>
          </a:blip>
          <a:stretch>
            <a:fillRect/>
          </a:stretch>
        </p:blipFill>
        <p:spPr>
          <a:xfrm>
            <a:off x="3082125" y="4234175"/>
            <a:ext cx="5657850" cy="809625"/>
          </a:xfrm>
          <a:prstGeom prst="rect">
            <a:avLst/>
          </a:prstGeom>
          <a:noFill/>
          <a:ln>
            <a:noFill/>
          </a:ln>
        </p:spPr>
      </p:pic>
      <p:grpSp>
        <p:nvGrpSpPr>
          <p:cNvPr id="375" name="Google Shape;375;p42"/>
          <p:cNvGrpSpPr/>
          <p:nvPr/>
        </p:nvGrpSpPr>
        <p:grpSpPr>
          <a:xfrm>
            <a:off x="77941" y="1269350"/>
            <a:ext cx="2677601" cy="1131300"/>
            <a:chOff x="77941" y="1269350"/>
            <a:chExt cx="2677601" cy="1131300"/>
          </a:xfrm>
        </p:grpSpPr>
        <p:sp>
          <p:nvSpPr>
            <p:cNvPr id="376" name="Google Shape;376;p42"/>
            <p:cNvSpPr/>
            <p:nvPr/>
          </p:nvSpPr>
          <p:spPr>
            <a:xfrm>
              <a:off x="77950" y="1269350"/>
              <a:ext cx="2436000" cy="1131300"/>
            </a:xfrm>
            <a:prstGeom prst="rect">
              <a:avLst/>
            </a:prstGeom>
            <a:solidFill>
              <a:srgbClr val="FFFFFF"/>
            </a:solidFill>
            <a:ln w="19050"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2"/>
            <p:cNvSpPr/>
            <p:nvPr/>
          </p:nvSpPr>
          <p:spPr>
            <a:xfrm>
              <a:off x="77941" y="1842248"/>
              <a:ext cx="2436000" cy="5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434343"/>
                  </a:solidFill>
                  <a:latin typeface="Open Sans"/>
                  <a:ea typeface="Open Sans"/>
                  <a:cs typeface="Open Sans"/>
                  <a:sym typeface="Open Sans"/>
                </a:rPr>
                <a:t>In ground and surface water withdrawal data collection</a:t>
              </a:r>
              <a:r>
                <a:rPr lang="en" sz="1200" baseline="-25000">
                  <a:solidFill>
                    <a:srgbClr val="434343"/>
                  </a:solidFill>
                  <a:latin typeface="Open Sans"/>
                  <a:ea typeface="Open Sans"/>
                  <a:cs typeface="Open Sans"/>
                  <a:sym typeface="Open Sans"/>
                </a:rPr>
                <a:t>4 </a:t>
              </a:r>
              <a:endParaRPr sz="1200" baseline="-25000">
                <a:solidFill>
                  <a:srgbClr val="434343"/>
                </a:solidFill>
                <a:latin typeface="Open Sans"/>
                <a:ea typeface="Open Sans"/>
                <a:cs typeface="Open Sans"/>
                <a:sym typeface="Open Sans"/>
              </a:endParaRPr>
            </a:p>
          </p:txBody>
        </p:sp>
        <p:sp>
          <p:nvSpPr>
            <p:cNvPr id="378" name="Google Shape;378;p42"/>
            <p:cNvSpPr/>
            <p:nvPr/>
          </p:nvSpPr>
          <p:spPr>
            <a:xfrm>
              <a:off x="77943" y="1271940"/>
              <a:ext cx="24360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400" b="1">
                  <a:solidFill>
                    <a:srgbClr val="00467A"/>
                  </a:solidFill>
                  <a:latin typeface="Open Sans"/>
                  <a:ea typeface="Open Sans"/>
                  <a:cs typeface="Open Sans"/>
                  <a:sym typeface="Open Sans"/>
                </a:rPr>
                <a:t>Data Gaps</a:t>
              </a:r>
              <a:endParaRPr sz="3400">
                <a:solidFill>
                  <a:srgbClr val="00467A"/>
                </a:solidFill>
                <a:latin typeface="Open Sans Light"/>
                <a:ea typeface="Open Sans Light"/>
                <a:cs typeface="Open Sans Light"/>
                <a:sym typeface="Open Sans Light"/>
              </a:endParaRPr>
            </a:p>
          </p:txBody>
        </p:sp>
        <p:sp>
          <p:nvSpPr>
            <p:cNvPr id="379" name="Google Shape;379;p42"/>
            <p:cNvSpPr/>
            <p:nvPr/>
          </p:nvSpPr>
          <p:spPr>
            <a:xfrm>
              <a:off x="2455541" y="1847116"/>
              <a:ext cx="300000" cy="3147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42"/>
          <p:cNvGrpSpPr/>
          <p:nvPr/>
        </p:nvGrpSpPr>
        <p:grpSpPr>
          <a:xfrm>
            <a:off x="77950" y="2460931"/>
            <a:ext cx="2671334" cy="1258444"/>
            <a:chOff x="77944" y="2461030"/>
            <a:chExt cx="2671334" cy="1456870"/>
          </a:xfrm>
        </p:grpSpPr>
        <p:grpSp>
          <p:nvGrpSpPr>
            <p:cNvPr id="381" name="Google Shape;381;p42"/>
            <p:cNvGrpSpPr/>
            <p:nvPr/>
          </p:nvGrpSpPr>
          <p:grpSpPr>
            <a:xfrm>
              <a:off x="77944" y="2461030"/>
              <a:ext cx="2471966" cy="1456870"/>
              <a:chOff x="-1658660" y="2379724"/>
              <a:chExt cx="2078331" cy="2522281"/>
            </a:xfrm>
          </p:grpSpPr>
          <p:sp>
            <p:nvSpPr>
              <p:cNvPr id="382" name="Google Shape;382;p42"/>
              <p:cNvSpPr/>
              <p:nvPr/>
            </p:nvSpPr>
            <p:spPr>
              <a:xfrm>
                <a:off x="-1658660" y="2411405"/>
                <a:ext cx="2048100" cy="2490600"/>
              </a:xfrm>
              <a:prstGeom prst="rect">
                <a:avLst/>
              </a:prstGeom>
              <a:solidFill>
                <a:srgbClr val="FFFFFF"/>
              </a:solidFill>
              <a:ln w="19050"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p:nvPr/>
            </p:nvSpPr>
            <p:spPr>
              <a:xfrm>
                <a:off x="-1639359" y="3252898"/>
                <a:ext cx="2009400" cy="9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Open Sans"/>
                    <a:ea typeface="Open Sans"/>
                    <a:cs typeface="Open Sans"/>
                    <a:sym typeface="Open Sans"/>
                  </a:rPr>
                  <a:t>Between actual and predicted water supply demand between 2010-2015</a:t>
                </a:r>
                <a:r>
                  <a:rPr lang="en" sz="1200" baseline="-25000">
                    <a:solidFill>
                      <a:srgbClr val="434343"/>
                    </a:solidFill>
                    <a:latin typeface="Open Sans"/>
                    <a:ea typeface="Open Sans"/>
                    <a:cs typeface="Open Sans"/>
                    <a:sym typeface="Open Sans"/>
                  </a:rPr>
                  <a:t>4</a:t>
                </a:r>
                <a:endParaRPr sz="1200" baseline="-25000">
                  <a:solidFill>
                    <a:srgbClr val="434343"/>
                  </a:solidFill>
                  <a:latin typeface="Open Sans"/>
                  <a:ea typeface="Open Sans"/>
                  <a:cs typeface="Open Sans"/>
                  <a:sym typeface="Open Sans"/>
                </a:endParaRPr>
              </a:p>
              <a:p>
                <a:pPr marL="0" lvl="0" indent="0" algn="l" rtl="0">
                  <a:spcBef>
                    <a:spcPts val="0"/>
                  </a:spcBef>
                  <a:spcAft>
                    <a:spcPts val="0"/>
                  </a:spcAft>
                  <a:buNone/>
                </a:pPr>
                <a:endParaRPr sz="1200" baseline="-25000">
                  <a:solidFill>
                    <a:srgbClr val="434343"/>
                  </a:solidFill>
                  <a:latin typeface="Open Sans"/>
                  <a:ea typeface="Open Sans"/>
                  <a:cs typeface="Open Sans"/>
                  <a:sym typeface="Open Sans"/>
                </a:endParaRPr>
              </a:p>
            </p:txBody>
          </p:sp>
          <p:sp>
            <p:nvSpPr>
              <p:cNvPr id="384" name="Google Shape;384;p42"/>
              <p:cNvSpPr/>
              <p:nvPr/>
            </p:nvSpPr>
            <p:spPr>
              <a:xfrm>
                <a:off x="-1628429" y="2379724"/>
                <a:ext cx="2048100" cy="11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500" b="1">
                    <a:solidFill>
                      <a:srgbClr val="00467A"/>
                    </a:solidFill>
                    <a:latin typeface="Open Sans"/>
                    <a:ea typeface="Open Sans"/>
                    <a:cs typeface="Open Sans"/>
                    <a:sym typeface="Open Sans"/>
                  </a:rPr>
                  <a:t>Discrepancies</a:t>
                </a:r>
                <a:endParaRPr sz="2500">
                  <a:solidFill>
                    <a:srgbClr val="00467A"/>
                  </a:solidFill>
                  <a:latin typeface="Open Sans Light"/>
                  <a:ea typeface="Open Sans Light"/>
                  <a:cs typeface="Open Sans Light"/>
                  <a:sym typeface="Open Sans Light"/>
                </a:endParaRPr>
              </a:p>
            </p:txBody>
          </p:sp>
        </p:grpSp>
        <p:sp>
          <p:nvSpPr>
            <p:cNvPr id="385" name="Google Shape;385;p42"/>
            <p:cNvSpPr/>
            <p:nvPr/>
          </p:nvSpPr>
          <p:spPr>
            <a:xfrm>
              <a:off x="2461877" y="2965375"/>
              <a:ext cx="287400" cy="3309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42"/>
          <p:cNvGrpSpPr/>
          <p:nvPr/>
        </p:nvGrpSpPr>
        <p:grpSpPr>
          <a:xfrm>
            <a:off x="77959" y="3762452"/>
            <a:ext cx="2677601" cy="1321716"/>
            <a:chOff x="77941" y="3915965"/>
            <a:chExt cx="2677601" cy="1168110"/>
          </a:xfrm>
        </p:grpSpPr>
        <p:sp>
          <p:nvSpPr>
            <p:cNvPr id="387" name="Google Shape;387;p42"/>
            <p:cNvSpPr/>
            <p:nvPr/>
          </p:nvSpPr>
          <p:spPr>
            <a:xfrm>
              <a:off x="77975" y="3996575"/>
              <a:ext cx="2436000" cy="1087500"/>
            </a:xfrm>
            <a:prstGeom prst="rect">
              <a:avLst/>
            </a:prstGeom>
            <a:solidFill>
              <a:srgbClr val="FFFFFF"/>
            </a:solidFill>
            <a:ln w="19050"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2"/>
            <p:cNvSpPr/>
            <p:nvPr/>
          </p:nvSpPr>
          <p:spPr>
            <a:xfrm>
              <a:off x="77941" y="4536473"/>
              <a:ext cx="2436000" cy="5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200">
                  <a:solidFill>
                    <a:srgbClr val="434343"/>
                  </a:solidFill>
                  <a:latin typeface="Open Sans"/>
                  <a:ea typeface="Open Sans"/>
                  <a:cs typeface="Open Sans"/>
                  <a:sym typeface="Open Sans"/>
                </a:rPr>
                <a:t>Impact of consumption on water supply</a:t>
              </a:r>
              <a:r>
                <a:rPr lang="en" sz="1200" baseline="-25000">
                  <a:solidFill>
                    <a:srgbClr val="434343"/>
                  </a:solidFill>
                  <a:latin typeface="Open Sans"/>
                  <a:ea typeface="Open Sans"/>
                  <a:cs typeface="Open Sans"/>
                  <a:sym typeface="Open Sans"/>
                </a:rPr>
                <a:t>4</a:t>
              </a:r>
              <a:endParaRPr sz="1200" baseline="-25000">
                <a:solidFill>
                  <a:srgbClr val="434343"/>
                </a:solidFill>
                <a:latin typeface="Open Sans"/>
                <a:ea typeface="Open Sans"/>
                <a:cs typeface="Open Sans"/>
                <a:sym typeface="Open Sans"/>
              </a:endParaRPr>
            </a:p>
          </p:txBody>
        </p:sp>
        <p:sp>
          <p:nvSpPr>
            <p:cNvPr id="389" name="Google Shape;389;p42"/>
            <p:cNvSpPr/>
            <p:nvPr/>
          </p:nvSpPr>
          <p:spPr>
            <a:xfrm>
              <a:off x="77943" y="3915965"/>
              <a:ext cx="2436000" cy="3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500" b="1">
                  <a:solidFill>
                    <a:srgbClr val="00467A"/>
                  </a:solidFill>
                  <a:latin typeface="Open Sans"/>
                  <a:ea typeface="Open Sans"/>
                  <a:cs typeface="Open Sans"/>
                  <a:sym typeface="Open Sans"/>
                </a:rPr>
                <a:t>Unknown</a:t>
              </a:r>
              <a:endParaRPr sz="4000">
                <a:solidFill>
                  <a:srgbClr val="00467A"/>
                </a:solidFill>
                <a:latin typeface="Open Sans Light"/>
                <a:ea typeface="Open Sans Light"/>
                <a:cs typeface="Open Sans Light"/>
                <a:sym typeface="Open Sans Light"/>
              </a:endParaRPr>
            </a:p>
          </p:txBody>
        </p:sp>
        <p:sp>
          <p:nvSpPr>
            <p:cNvPr id="390" name="Google Shape;390;p42"/>
            <p:cNvSpPr/>
            <p:nvPr/>
          </p:nvSpPr>
          <p:spPr>
            <a:xfrm>
              <a:off x="2455541" y="4491141"/>
              <a:ext cx="300000" cy="3147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42"/>
          <p:cNvSpPr/>
          <p:nvPr/>
        </p:nvSpPr>
        <p:spPr>
          <a:xfrm>
            <a:off x="113900" y="3915950"/>
            <a:ext cx="2309700" cy="1073100"/>
          </a:xfrm>
          <a:prstGeom prst="rect">
            <a:avLst/>
          </a:prstGeom>
          <a:noFill/>
          <a:ln w="28575" cap="flat" cmpd="sng">
            <a:solidFill>
              <a:srgbClr val="831E4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9"/>
                                        </p:tgtEl>
                                        <p:attrNameLst>
                                          <p:attrName>style.visibility</p:attrName>
                                        </p:attrNameLst>
                                      </p:cBhvr>
                                      <p:to>
                                        <p:strVal val="visible"/>
                                      </p:to>
                                    </p:set>
                                    <p:animEffect transition="in" filter="fade">
                                      <p:cBhvr>
                                        <p:cTn id="12" dur="1000"/>
                                        <p:tgtEl>
                                          <p:spTgt spid="3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1"/>
                                        </p:tgtEl>
                                        <p:attrNameLst>
                                          <p:attrName>style.visibility</p:attrName>
                                        </p:attrNameLst>
                                      </p:cBhvr>
                                      <p:to>
                                        <p:strVal val="visible"/>
                                      </p:to>
                                    </p:set>
                                    <p:animEffect transition="in" filter="fade">
                                      <p:cBhvr>
                                        <p:cTn id="17" dur="1000"/>
                                        <p:tgtEl>
                                          <p:spTgt spid="3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0"/>
                                        </p:tgtEl>
                                        <p:attrNameLst>
                                          <p:attrName>style.visibility</p:attrName>
                                        </p:attrNameLst>
                                      </p:cBhvr>
                                      <p:to>
                                        <p:strVal val="visible"/>
                                      </p:to>
                                    </p:set>
                                    <p:animEffect transition="in" filter="fade">
                                      <p:cBhvr>
                                        <p:cTn id="22" dur="1000"/>
                                        <p:tgtEl>
                                          <p:spTgt spid="37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3"/>
                                        </p:tgtEl>
                                        <p:attrNameLst>
                                          <p:attrName>style.visibility</p:attrName>
                                        </p:attrNameLst>
                                      </p:cBhvr>
                                      <p:to>
                                        <p:strVal val="visible"/>
                                      </p:to>
                                    </p:set>
                                    <p:animEffect transition="in" filter="fade">
                                      <p:cBhvr>
                                        <p:cTn id="27" dur="1000"/>
                                        <p:tgtEl>
                                          <p:spTgt spid="37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2"/>
                                        </p:tgtEl>
                                        <p:attrNameLst>
                                          <p:attrName>style.visibility</p:attrName>
                                        </p:attrNameLst>
                                      </p:cBhvr>
                                      <p:to>
                                        <p:strVal val="visible"/>
                                      </p:to>
                                    </p:set>
                                    <p:animEffect transition="in" filter="fade">
                                      <p:cBhvr>
                                        <p:cTn id="32" dur="1000"/>
                                        <p:tgtEl>
                                          <p:spTgt spid="37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4"/>
                                        </p:tgtEl>
                                        <p:attrNameLst>
                                          <p:attrName>style.visibility</p:attrName>
                                        </p:attrNameLst>
                                      </p:cBhvr>
                                      <p:to>
                                        <p:strVal val="visible"/>
                                      </p:to>
                                    </p:set>
                                    <p:animEffect transition="in" filter="fade">
                                      <p:cBhvr>
                                        <p:cTn id="37" dur="1000"/>
                                        <p:tgtEl>
                                          <p:spTgt spid="37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369"/>
                                        </p:tgtEl>
                                      </p:cBhvr>
                                    </p:animEffect>
                                    <p:set>
                                      <p:cBhvr>
                                        <p:cTn id="42" dur="1" fill="hold">
                                          <p:stCondLst>
                                            <p:cond delay="1000"/>
                                          </p:stCondLst>
                                        </p:cTn>
                                        <p:tgtEl>
                                          <p:spTgt spid="369"/>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1000"/>
                                        <p:tgtEl>
                                          <p:spTgt spid="370"/>
                                        </p:tgtEl>
                                      </p:cBhvr>
                                    </p:animEffect>
                                    <p:set>
                                      <p:cBhvr>
                                        <p:cTn id="45" dur="1" fill="hold">
                                          <p:stCondLst>
                                            <p:cond delay="1000"/>
                                          </p:stCondLst>
                                        </p:cTn>
                                        <p:tgtEl>
                                          <p:spTgt spid="370"/>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1000"/>
                                        <p:tgtEl>
                                          <p:spTgt spid="371"/>
                                        </p:tgtEl>
                                      </p:cBhvr>
                                    </p:animEffect>
                                    <p:set>
                                      <p:cBhvr>
                                        <p:cTn id="48" dur="1" fill="hold">
                                          <p:stCondLst>
                                            <p:cond delay="1000"/>
                                          </p:stCondLst>
                                        </p:cTn>
                                        <p:tgtEl>
                                          <p:spTgt spid="371"/>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1000"/>
                                        <p:tgtEl>
                                          <p:spTgt spid="372"/>
                                        </p:tgtEl>
                                      </p:cBhvr>
                                    </p:animEffect>
                                    <p:set>
                                      <p:cBhvr>
                                        <p:cTn id="51" dur="1" fill="hold">
                                          <p:stCondLst>
                                            <p:cond delay="1000"/>
                                          </p:stCondLst>
                                        </p:cTn>
                                        <p:tgtEl>
                                          <p:spTgt spid="372"/>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1000"/>
                                        <p:tgtEl>
                                          <p:spTgt spid="373"/>
                                        </p:tgtEl>
                                      </p:cBhvr>
                                    </p:animEffect>
                                    <p:set>
                                      <p:cBhvr>
                                        <p:cTn id="54" dur="1" fill="hold">
                                          <p:stCondLst>
                                            <p:cond delay="1000"/>
                                          </p:stCondLst>
                                        </p:cTn>
                                        <p:tgtEl>
                                          <p:spTgt spid="373"/>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1000"/>
                                        <p:tgtEl>
                                          <p:spTgt spid="374"/>
                                        </p:tgtEl>
                                      </p:cBhvr>
                                    </p:animEffect>
                                    <p:set>
                                      <p:cBhvr>
                                        <p:cTn id="57" dur="1" fill="hold">
                                          <p:stCondLst>
                                            <p:cond delay="1000"/>
                                          </p:stCondLst>
                                        </p:cTn>
                                        <p:tgtEl>
                                          <p:spTgt spid="37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75"/>
                                        </p:tgtEl>
                                        <p:attrNameLst>
                                          <p:attrName>style.visibility</p:attrName>
                                        </p:attrNameLst>
                                      </p:cBhvr>
                                      <p:to>
                                        <p:strVal val="visible"/>
                                      </p:to>
                                    </p:set>
                                    <p:animEffect transition="in" filter="fade">
                                      <p:cBhvr>
                                        <p:cTn id="62" dur="1000"/>
                                        <p:tgtEl>
                                          <p:spTgt spid="37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80"/>
                                        </p:tgtEl>
                                        <p:attrNameLst>
                                          <p:attrName>style.visibility</p:attrName>
                                        </p:attrNameLst>
                                      </p:cBhvr>
                                      <p:to>
                                        <p:strVal val="visible"/>
                                      </p:to>
                                    </p:set>
                                    <p:animEffect transition="in" filter="fade">
                                      <p:cBhvr>
                                        <p:cTn id="67" dur="1000"/>
                                        <p:tgtEl>
                                          <p:spTgt spid="38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86"/>
                                        </p:tgtEl>
                                        <p:attrNameLst>
                                          <p:attrName>style.visibility</p:attrName>
                                        </p:attrNameLst>
                                      </p:cBhvr>
                                      <p:to>
                                        <p:strVal val="visible"/>
                                      </p:to>
                                    </p:set>
                                    <p:animEffect transition="in" filter="fade">
                                      <p:cBhvr>
                                        <p:cTn id="72" dur="1000"/>
                                        <p:tgtEl>
                                          <p:spTgt spid="38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61"/>
                                        </p:tgtEl>
                                        <p:attrNameLst>
                                          <p:attrName>style.visibility</p:attrName>
                                        </p:attrNameLst>
                                      </p:cBhvr>
                                      <p:to>
                                        <p:strVal val="visible"/>
                                      </p:to>
                                    </p:set>
                                    <p:animEffect transition="in" filter="fade">
                                      <p:cBhvr>
                                        <p:cTn id="77" dur="1000"/>
                                        <p:tgtEl>
                                          <p:spTgt spid="361"/>
                                        </p:tgtEl>
                                      </p:cBhvr>
                                    </p:animEffect>
                                  </p:childTnLst>
                                </p:cTn>
                              </p:par>
                              <p:par>
                                <p:cTn id="78" presetID="10" presetClass="entr" presetSubtype="0" fill="hold" nodeType="withEffect">
                                  <p:stCondLst>
                                    <p:cond delay="0"/>
                                  </p:stCondLst>
                                  <p:childTnLst>
                                    <p:set>
                                      <p:cBhvr>
                                        <p:cTn id="79" dur="1" fill="hold">
                                          <p:stCondLst>
                                            <p:cond delay="0"/>
                                          </p:stCondLst>
                                        </p:cTn>
                                        <p:tgtEl>
                                          <p:spTgt spid="363"/>
                                        </p:tgtEl>
                                        <p:attrNameLst>
                                          <p:attrName>style.visibility</p:attrName>
                                        </p:attrNameLst>
                                      </p:cBhvr>
                                      <p:to>
                                        <p:strVal val="visible"/>
                                      </p:to>
                                    </p:set>
                                    <p:animEffect transition="in" filter="fade">
                                      <p:cBhvr>
                                        <p:cTn id="80" dur="1000"/>
                                        <p:tgtEl>
                                          <p:spTgt spid="363"/>
                                        </p:tgtEl>
                                      </p:cBhvr>
                                    </p:animEffect>
                                  </p:childTnLst>
                                </p:cTn>
                              </p:par>
                              <p:par>
                                <p:cTn id="81" presetID="10" presetClass="entr" presetSubtype="0" fill="hold" nodeType="withEffect">
                                  <p:stCondLst>
                                    <p:cond delay="0"/>
                                  </p:stCondLst>
                                  <p:childTnLst>
                                    <p:set>
                                      <p:cBhvr>
                                        <p:cTn id="82" dur="1" fill="hold">
                                          <p:stCondLst>
                                            <p:cond delay="0"/>
                                          </p:stCondLst>
                                        </p:cTn>
                                        <p:tgtEl>
                                          <p:spTgt spid="362"/>
                                        </p:tgtEl>
                                        <p:attrNameLst>
                                          <p:attrName>style.visibility</p:attrName>
                                        </p:attrNameLst>
                                      </p:cBhvr>
                                      <p:to>
                                        <p:strVal val="visible"/>
                                      </p:to>
                                    </p:set>
                                    <p:animEffect transition="in" filter="fade">
                                      <p:cBhvr>
                                        <p:cTn id="83" dur="1000"/>
                                        <p:tgtEl>
                                          <p:spTgt spid="36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91"/>
                                        </p:tgtEl>
                                        <p:attrNameLst>
                                          <p:attrName>style.visibility</p:attrName>
                                        </p:attrNameLst>
                                      </p:cBhvr>
                                      <p:to>
                                        <p:strVal val="visible"/>
                                      </p:to>
                                    </p:set>
                                    <p:animEffect transition="in" filter="fade">
                                      <p:cBhvr>
                                        <p:cTn id="88" dur="1000"/>
                                        <p:tgtEl>
                                          <p:spTgt spid="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Hydroelectric Facilities</a:t>
            </a:r>
            <a:endParaRPr/>
          </a:p>
        </p:txBody>
      </p:sp>
      <p:pic>
        <p:nvPicPr>
          <p:cNvPr id="1036" name="Google Shape;1036;p87"/>
          <p:cNvPicPr preferRelativeResize="0"/>
          <p:nvPr/>
        </p:nvPicPr>
        <p:blipFill>
          <a:blip r:embed="rId3">
            <a:alphaModFix/>
          </a:blip>
          <a:stretch>
            <a:fillRect/>
          </a:stretch>
        </p:blipFill>
        <p:spPr>
          <a:xfrm>
            <a:off x="1180975" y="2461423"/>
            <a:ext cx="6358225" cy="1482700"/>
          </a:xfrm>
          <a:prstGeom prst="rect">
            <a:avLst/>
          </a:prstGeom>
          <a:noFill/>
          <a:ln>
            <a:noFill/>
          </a:ln>
        </p:spPr>
      </p:pic>
      <p:sp>
        <p:nvSpPr>
          <p:cNvPr id="1037" name="Google Shape;1037;p87"/>
          <p:cNvSpPr txBox="1"/>
          <p:nvPr/>
        </p:nvSpPr>
        <p:spPr>
          <a:xfrm>
            <a:off x="311700" y="1074549"/>
            <a:ext cx="6108000" cy="14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Water utilized for hydropower is considered to be nearly non-consumptive. Hydropower facilities have been removed from the VWUDS data set due to a change in reporting requirements, but discharges are still found within the ECHO system. This adds an overwhelming quantity of discharge to statewide estimates without matching withdrawals to balance it out.</a:t>
            </a:r>
            <a:endParaRPr>
              <a:latin typeface="Open Sans"/>
              <a:ea typeface="Open Sans"/>
              <a:cs typeface="Open Sans"/>
              <a:sym typeface="Open Sans"/>
            </a:endParaRPr>
          </a:p>
        </p:txBody>
      </p:sp>
      <p:sp>
        <p:nvSpPr>
          <p:cNvPr id="1038" name="Google Shape;1038;p87"/>
          <p:cNvSpPr txBox="1"/>
          <p:nvPr/>
        </p:nvSpPr>
        <p:spPr>
          <a:xfrm>
            <a:off x="421475" y="4187200"/>
            <a:ext cx="6241200" cy="6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Hydropower facilities with individual NPDES permits were removed from analysis</a:t>
            </a:r>
            <a:endParaRPr>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Flagging Anomalous Entries</a:t>
            </a:r>
            <a:endParaRPr/>
          </a:p>
        </p:txBody>
      </p:sp>
      <p:sp>
        <p:nvSpPr>
          <p:cNvPr id="1044" name="Google Shape;1044;p88"/>
          <p:cNvSpPr txBox="1">
            <a:spLocks noGrp="1"/>
          </p:cNvSpPr>
          <p:nvPr>
            <p:ph type="body" idx="1"/>
          </p:nvPr>
        </p:nvSpPr>
        <p:spPr>
          <a:xfrm>
            <a:off x="311700" y="1152475"/>
            <a:ext cx="8520600" cy="1186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DMR entries are flagged based on four criteria:</a:t>
            </a:r>
            <a:endParaRPr sz="1200" b="1">
              <a:solidFill>
                <a:schemeClr val="dk1"/>
              </a:solidFill>
            </a:endParaRPr>
          </a:p>
          <a:p>
            <a:pPr marL="457200" lvl="0" indent="-304800" algn="l" rtl="0">
              <a:lnSpc>
                <a:spcPct val="100000"/>
              </a:lnSpc>
              <a:spcBef>
                <a:spcPts val="0"/>
              </a:spcBef>
              <a:spcAft>
                <a:spcPts val="0"/>
              </a:spcAft>
              <a:buClr>
                <a:schemeClr val="dk1"/>
              </a:buClr>
              <a:buSzPts val="1200"/>
              <a:buFont typeface="Open Sans"/>
              <a:buChar char="●"/>
            </a:pPr>
            <a:r>
              <a:rPr lang="en" sz="1200">
                <a:solidFill>
                  <a:schemeClr val="dk1"/>
                </a:solidFill>
              </a:rPr>
              <a:t>If the facility reports a design flow of 0 </a:t>
            </a:r>
            <a:endParaRPr sz="1200">
              <a:solidFill>
                <a:schemeClr val="dk1"/>
              </a:solidFill>
            </a:endParaRPr>
          </a:p>
          <a:p>
            <a:pPr marL="457200" lvl="0" indent="-304800" algn="l" rtl="0">
              <a:lnSpc>
                <a:spcPct val="100000"/>
              </a:lnSpc>
              <a:spcBef>
                <a:spcPts val="0"/>
              </a:spcBef>
              <a:spcAft>
                <a:spcPts val="0"/>
              </a:spcAft>
              <a:buClr>
                <a:schemeClr val="dk1"/>
              </a:buClr>
              <a:buSzPts val="1200"/>
              <a:buFont typeface="Open Sans"/>
              <a:buChar char="●"/>
            </a:pPr>
            <a:r>
              <a:rPr lang="en" sz="1200">
                <a:solidFill>
                  <a:schemeClr val="dk1"/>
                </a:solidFill>
              </a:rPr>
              <a:t>If the DMR entry exceeds 100*median outfall discharge for a given year</a:t>
            </a:r>
            <a:endParaRPr sz="1200">
              <a:solidFill>
                <a:schemeClr val="dk1"/>
              </a:solidFill>
            </a:endParaRPr>
          </a:p>
          <a:p>
            <a:pPr marL="457200" lvl="0" indent="-304800" algn="l" rtl="0">
              <a:lnSpc>
                <a:spcPct val="100000"/>
              </a:lnSpc>
              <a:spcBef>
                <a:spcPts val="0"/>
              </a:spcBef>
              <a:spcAft>
                <a:spcPts val="0"/>
              </a:spcAft>
              <a:buClr>
                <a:schemeClr val="dk1"/>
              </a:buClr>
              <a:buSzPts val="1200"/>
              <a:buFont typeface="Open Sans"/>
              <a:buChar char="●"/>
            </a:pPr>
            <a:r>
              <a:rPr lang="en" sz="1200">
                <a:solidFill>
                  <a:schemeClr val="dk1"/>
                </a:solidFill>
              </a:rPr>
              <a:t>If the DMR entry exceeds 10</a:t>
            </a:r>
            <a:r>
              <a:rPr lang="en" sz="1200" baseline="30000">
                <a:solidFill>
                  <a:schemeClr val="dk1"/>
                </a:solidFill>
              </a:rPr>
              <a:t>6</a:t>
            </a:r>
            <a:r>
              <a:rPr lang="en" sz="1200">
                <a:solidFill>
                  <a:schemeClr val="dk1"/>
                </a:solidFill>
              </a:rPr>
              <a:t>* median outfall discharge for a given year</a:t>
            </a:r>
            <a:endParaRPr sz="1200">
              <a:solidFill>
                <a:schemeClr val="dk1"/>
              </a:solidFill>
            </a:endParaRPr>
          </a:p>
          <a:p>
            <a:pPr marL="457200" lvl="0" indent="-304800" algn="l" rtl="0">
              <a:lnSpc>
                <a:spcPct val="100000"/>
              </a:lnSpc>
              <a:spcBef>
                <a:spcPts val="0"/>
              </a:spcBef>
              <a:spcAft>
                <a:spcPts val="0"/>
              </a:spcAft>
              <a:buClr>
                <a:schemeClr val="dk1"/>
              </a:buClr>
              <a:buSzPts val="1200"/>
              <a:buFont typeface="Open Sans"/>
              <a:buChar char="●"/>
            </a:pPr>
            <a:r>
              <a:rPr lang="en" sz="1200">
                <a:solidFill>
                  <a:schemeClr val="dk1"/>
                </a:solidFill>
              </a:rPr>
              <a:t>If the DMR entry exceeds the facility’s design flow (if df &gt; 0)</a:t>
            </a:r>
            <a:endParaRPr/>
          </a:p>
        </p:txBody>
      </p:sp>
      <p:pic>
        <p:nvPicPr>
          <p:cNvPr id="1045" name="Google Shape;1045;p88"/>
          <p:cNvPicPr preferRelativeResize="0"/>
          <p:nvPr/>
        </p:nvPicPr>
        <p:blipFill>
          <a:blip r:embed="rId3">
            <a:alphaModFix/>
          </a:blip>
          <a:stretch>
            <a:fillRect/>
          </a:stretch>
        </p:blipFill>
        <p:spPr>
          <a:xfrm>
            <a:off x="748275" y="2290200"/>
            <a:ext cx="7807072" cy="1186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Flagging Anomalous Entries</a:t>
            </a:r>
            <a:endParaRPr/>
          </a:p>
          <a:p>
            <a:pPr marL="0" lvl="0" indent="0" algn="l" rtl="0">
              <a:spcBef>
                <a:spcPts val="0"/>
              </a:spcBef>
              <a:spcAft>
                <a:spcPts val="0"/>
              </a:spcAft>
              <a:buNone/>
            </a:pPr>
            <a:endParaRPr/>
          </a:p>
        </p:txBody>
      </p:sp>
      <p:sp>
        <p:nvSpPr>
          <p:cNvPr id="1051" name="Google Shape;1051;p89"/>
          <p:cNvSpPr txBox="1">
            <a:spLocks noGrp="1"/>
          </p:cNvSpPr>
          <p:nvPr>
            <p:ph type="body" idx="1"/>
          </p:nvPr>
        </p:nvSpPr>
        <p:spPr>
          <a:xfrm>
            <a:off x="311700" y="1017725"/>
            <a:ext cx="8520600" cy="1216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solidFill>
                  <a:schemeClr val="dk1"/>
                </a:solidFill>
              </a:rPr>
              <a:t>Some flags lead to an increase in Type 1 error (detecting an anomaly when it’s not actually there). Why is that? Exceeding design flow proved to not be a good indicator. North Anna reports a design flow of 0.0 MGD. While this is an indication that design flow reporting for the facility should be examined, it is not a good  enough indicator to determine if a discharge entry is erroneous. How do we combat this? Let’s assign weights to each flag</a:t>
            </a:r>
            <a:endParaRPr sz="1400">
              <a:solidFill>
                <a:schemeClr val="dk1"/>
              </a:solidFill>
            </a:endParaRPr>
          </a:p>
          <a:p>
            <a:pPr marL="914400" lvl="0" indent="0" algn="l" rtl="0">
              <a:lnSpc>
                <a:spcPct val="100000"/>
              </a:lnSpc>
              <a:spcBef>
                <a:spcPts val="0"/>
              </a:spcBef>
              <a:spcAft>
                <a:spcPts val="0"/>
              </a:spcAft>
              <a:buNone/>
            </a:pPr>
            <a:endParaRPr/>
          </a:p>
        </p:txBody>
      </p:sp>
      <p:pic>
        <p:nvPicPr>
          <p:cNvPr id="1052" name="Google Shape;1052;p89"/>
          <p:cNvPicPr preferRelativeResize="0"/>
          <p:nvPr/>
        </p:nvPicPr>
        <p:blipFill>
          <a:blip r:embed="rId3">
            <a:alphaModFix/>
          </a:blip>
          <a:stretch>
            <a:fillRect/>
          </a:stretch>
        </p:blipFill>
        <p:spPr>
          <a:xfrm>
            <a:off x="1801125" y="2457750"/>
            <a:ext cx="5349775" cy="10233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Flagging Anomalous Entries</a:t>
            </a:r>
            <a:endParaRPr/>
          </a:p>
          <a:p>
            <a:pPr marL="0" lvl="0" indent="0" algn="l" rtl="0">
              <a:spcBef>
                <a:spcPts val="0"/>
              </a:spcBef>
              <a:spcAft>
                <a:spcPts val="0"/>
              </a:spcAft>
              <a:buNone/>
            </a:pPr>
            <a:endParaRPr/>
          </a:p>
        </p:txBody>
      </p:sp>
      <p:sp>
        <p:nvSpPr>
          <p:cNvPr id="1058" name="Google Shape;1058;p90"/>
          <p:cNvSpPr txBox="1"/>
          <p:nvPr/>
        </p:nvSpPr>
        <p:spPr>
          <a:xfrm>
            <a:off x="311700" y="1017725"/>
            <a:ext cx="8115000" cy="176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If a discharge entry has multiple flags, like Dominion Terminal Associates LLP, each flag is assigned a binary value of 1. The weights from the previous Table are applied to each binary value and summed in a weighted sum column. This continuous attribute is then used to split the flagged entries into two classes: high concern and low concern. If the weighted flag value is greater than or equal to 1, it is labeled as high concern. Otherwise, it is labeled as a low concern. As a result, the entry below is marked as anomalous.</a:t>
            </a:r>
            <a:endParaRPr>
              <a:latin typeface="Open Sans"/>
              <a:ea typeface="Open Sans"/>
              <a:cs typeface="Open Sans"/>
              <a:sym typeface="Open Sans"/>
            </a:endParaRPr>
          </a:p>
        </p:txBody>
      </p:sp>
      <p:pic>
        <p:nvPicPr>
          <p:cNvPr id="1059" name="Google Shape;1059;p90"/>
          <p:cNvPicPr preferRelativeResize="0"/>
          <p:nvPr/>
        </p:nvPicPr>
        <p:blipFill>
          <a:blip r:embed="rId3">
            <a:alphaModFix/>
          </a:blip>
          <a:stretch>
            <a:fillRect/>
          </a:stretch>
        </p:blipFill>
        <p:spPr>
          <a:xfrm>
            <a:off x="361895" y="2538650"/>
            <a:ext cx="8420218" cy="1349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Flagging Anomalous Entries</a:t>
            </a:r>
            <a:endParaRPr/>
          </a:p>
          <a:p>
            <a:pPr marL="0" lvl="0" indent="0" algn="l" rtl="0">
              <a:spcBef>
                <a:spcPts val="0"/>
              </a:spcBef>
              <a:spcAft>
                <a:spcPts val="0"/>
              </a:spcAft>
              <a:buNone/>
            </a:pPr>
            <a:endParaRPr/>
          </a:p>
        </p:txBody>
      </p:sp>
      <p:sp>
        <p:nvSpPr>
          <p:cNvPr id="1065" name="Google Shape;1065;p91"/>
          <p:cNvSpPr txBox="1"/>
          <p:nvPr/>
        </p:nvSpPr>
        <p:spPr>
          <a:xfrm>
            <a:off x="243250" y="1017725"/>
            <a:ext cx="7966200" cy="12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Of the 30,987 discharge entries, 3,009 were flagged, and 25 were labeled as a high concern and replaced with its median outfall discharge. The remaining flagged entries, labeled as low concerns, were left intact. This small percentage of low concerns flags is due to misleading design flows provided by VPDES permits. Some design flows underestimate facility's actual maximum capacities, so when a measured effluent exceeds this limit (even by a minor amount), it is flagged.</a:t>
            </a:r>
            <a:endParaRPr>
              <a:latin typeface="Open Sans"/>
              <a:ea typeface="Open Sans"/>
              <a:cs typeface="Open Sans"/>
              <a:sym typeface="Open Sans"/>
            </a:endParaRPr>
          </a:p>
        </p:txBody>
      </p:sp>
      <p:pic>
        <p:nvPicPr>
          <p:cNvPr id="1066" name="Google Shape;1066;p91"/>
          <p:cNvPicPr preferRelativeResize="0"/>
          <p:nvPr/>
        </p:nvPicPr>
        <p:blipFill>
          <a:blip r:embed="rId3">
            <a:alphaModFix/>
          </a:blip>
          <a:stretch>
            <a:fillRect/>
          </a:stretch>
        </p:blipFill>
        <p:spPr>
          <a:xfrm>
            <a:off x="2056750" y="2698625"/>
            <a:ext cx="5030501" cy="1014000"/>
          </a:xfrm>
          <a:prstGeom prst="rect">
            <a:avLst/>
          </a:prstGeom>
          <a:noFill/>
          <a:ln>
            <a:noFill/>
          </a:ln>
        </p:spPr>
      </p:pic>
      <p:sp>
        <p:nvSpPr>
          <p:cNvPr id="1067" name="Google Shape;1067;p91"/>
          <p:cNvSpPr txBox="1"/>
          <p:nvPr/>
        </p:nvSpPr>
        <p:spPr>
          <a:xfrm>
            <a:off x="5269150" y="2870650"/>
            <a:ext cx="1693500" cy="3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068" name="Google Shape;1068;p91"/>
          <p:cNvSpPr/>
          <p:nvPr/>
        </p:nvSpPr>
        <p:spPr>
          <a:xfrm>
            <a:off x="5261300" y="3231725"/>
            <a:ext cx="1732800" cy="384300"/>
          </a:xfrm>
          <a:prstGeom prst="rect">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9" name="Google Shape;1069;p91"/>
          <p:cNvCxnSpPr/>
          <p:nvPr/>
        </p:nvCxnSpPr>
        <p:spPr>
          <a:xfrm rot="10800000" flipH="1">
            <a:off x="3246300" y="3631300"/>
            <a:ext cx="345000" cy="423300"/>
          </a:xfrm>
          <a:prstGeom prst="straightConnector1">
            <a:avLst/>
          </a:prstGeom>
          <a:noFill/>
          <a:ln w="9525" cap="flat" cmpd="sng">
            <a:solidFill>
              <a:schemeClr val="dk2"/>
            </a:solidFill>
            <a:prstDash val="solid"/>
            <a:round/>
            <a:headEnd type="none" w="med" len="med"/>
            <a:tailEnd type="triangle" w="med" len="med"/>
          </a:ln>
        </p:spPr>
      </p:cxnSp>
      <p:sp>
        <p:nvSpPr>
          <p:cNvPr id="1070" name="Google Shape;1070;p91"/>
          <p:cNvSpPr txBox="1"/>
          <p:nvPr/>
        </p:nvSpPr>
        <p:spPr>
          <a:xfrm>
            <a:off x="2666100" y="4097225"/>
            <a:ext cx="925200" cy="2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No flags</a:t>
            </a:r>
            <a:endParaRPr>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Discharge Data: Outfalls</a:t>
            </a:r>
            <a:endParaRPr/>
          </a:p>
        </p:txBody>
      </p:sp>
      <p:sp>
        <p:nvSpPr>
          <p:cNvPr id="1076" name="Google Shape;1076;p92"/>
          <p:cNvSpPr txBox="1">
            <a:spLocks noGrp="1"/>
          </p:cNvSpPr>
          <p:nvPr>
            <p:ph type="body" idx="1"/>
          </p:nvPr>
        </p:nvSpPr>
        <p:spPr>
          <a:xfrm>
            <a:off x="311700" y="978525"/>
            <a:ext cx="8520600" cy="4000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dk1"/>
                </a:solidFill>
              </a:rPr>
              <a:t>The Clean Water Act parameter code 50050 allows for users to query for flow, in conduit or through a treatment plant in ECHO. A multitude of other parameter codes related to flow exist in the system, but 50050 returns the greatest number of DMRs for the facilities located in Virginia. Because this parameter includes flow through facilities, there is a presence of additional outfalls that track more than the water leaving a facility and entering open waters. Other than external outfalls, internal and MS4 outfalls track internal processes and storm water flows, respectively. </a:t>
            </a:r>
            <a:endParaRPr sz="1200">
              <a:solidFill>
                <a:schemeClr val="dk1"/>
              </a:solidFill>
            </a:endParaRPr>
          </a:p>
          <a:p>
            <a:pPr marL="0" lvl="0" indent="0" algn="l" rtl="0">
              <a:lnSpc>
                <a:spcPct val="100000"/>
              </a:lnSpc>
              <a:spcBef>
                <a:spcPts val="0"/>
              </a:spcBef>
              <a:spcAft>
                <a:spcPts val="0"/>
              </a:spcAft>
              <a:buNone/>
            </a:pPr>
            <a:endParaRPr sz="1200">
              <a:solidFill>
                <a:schemeClr val="dk1"/>
              </a:solidFill>
            </a:endParaRPr>
          </a:p>
          <a:p>
            <a:pPr marL="0" lvl="0" indent="0" algn="l" rtl="0">
              <a:lnSpc>
                <a:spcPct val="100000"/>
              </a:lnSpc>
              <a:spcBef>
                <a:spcPts val="0"/>
              </a:spcBef>
              <a:spcAft>
                <a:spcPts val="0"/>
              </a:spcAft>
              <a:buNone/>
            </a:pPr>
            <a:r>
              <a:rPr lang="en" sz="1200">
                <a:solidFill>
                  <a:schemeClr val="dk1"/>
                </a:solidFill>
              </a:rPr>
              <a:t>Internal outfalls are often identified to ensure tracking of effluent concentrations that may be diluted at the final external outfall. This ultimately causes a surplus of discharge if not identified and removed from analysis. Unfortunately, accurate labels of outfalls are not represented in ECHO, as a result of being an as-reported data system. Consequently, the default type for outfalls in the Effluent Chart REST service, is external (1,078 out of 1,098).</a:t>
            </a:r>
            <a:endParaRPr sz="1200">
              <a:solidFill>
                <a:schemeClr val="dk1"/>
              </a:solidFill>
            </a:endParaRPr>
          </a:p>
          <a:p>
            <a:pPr marL="0" lvl="0" indent="0" algn="l" rtl="0">
              <a:lnSpc>
                <a:spcPct val="100000"/>
              </a:lnSpc>
              <a:spcBef>
                <a:spcPts val="0"/>
              </a:spcBef>
              <a:spcAft>
                <a:spcPts val="0"/>
              </a:spcAft>
              <a:buNone/>
            </a:pPr>
            <a:endParaRPr sz="1200">
              <a:solidFill>
                <a:schemeClr val="dk1"/>
              </a:solidFill>
            </a:endParaRPr>
          </a:p>
          <a:p>
            <a:pPr marL="0" lvl="0" indent="0" algn="l" rtl="0">
              <a:lnSpc>
                <a:spcPct val="100000"/>
              </a:lnSpc>
              <a:spcBef>
                <a:spcPts val="0"/>
              </a:spcBef>
              <a:spcAft>
                <a:spcPts val="0"/>
              </a:spcAft>
              <a:buNone/>
            </a:pPr>
            <a:r>
              <a:rPr lang="en" sz="1200">
                <a:solidFill>
                  <a:schemeClr val="dk1"/>
                </a:solidFill>
              </a:rPr>
              <a:t>Outfall IDs with leading zeros (e.g. 001, 002, 003...) are typically representative of external outfalls, while outfalls leading with other positive integers (e.g. 101, 102, 103, etc.) represent the internal outfalls leading to the final external outfall. HOWEVER, there are facilities that designate their 001 outfall to outfall to tracking storm water associated with a regulated industrial activity. </a:t>
            </a:r>
            <a:endParaRPr sz="1200">
              <a:solidFill>
                <a:schemeClr val="dk1"/>
              </a:solidFill>
            </a:endParaRPr>
          </a:p>
          <a:p>
            <a:pPr marL="0" lvl="0" indent="0" algn="l" rtl="0">
              <a:lnSpc>
                <a:spcPct val="100000"/>
              </a:lnSpc>
              <a:spcBef>
                <a:spcPts val="0"/>
              </a:spcBef>
              <a:spcAft>
                <a:spcPts val="0"/>
              </a:spcAft>
              <a:buNone/>
            </a:pPr>
            <a:endParaRPr sz="1200">
              <a:solidFill>
                <a:schemeClr val="dk1"/>
              </a:solidFill>
            </a:endParaRPr>
          </a:p>
          <a:p>
            <a:pPr marL="0" lvl="0" indent="0" algn="l" rtl="0">
              <a:lnSpc>
                <a:spcPct val="100000"/>
              </a:lnSpc>
              <a:spcBef>
                <a:spcPts val="0"/>
              </a:spcBef>
              <a:spcAft>
                <a:spcPts val="0"/>
              </a:spcAft>
              <a:buNone/>
            </a:pPr>
            <a:r>
              <a:rPr lang="en" sz="1200" b="1">
                <a:solidFill>
                  <a:schemeClr val="dk1"/>
                </a:solidFill>
              </a:rPr>
              <a:t>Rule of Thumb Created: </a:t>
            </a:r>
            <a:r>
              <a:rPr lang="en" sz="1200">
                <a:solidFill>
                  <a:schemeClr val="dk1"/>
                </a:solidFill>
              </a:rPr>
              <a:t>Outfall 001 is representative of total flow leaving a facility</a:t>
            </a:r>
            <a:endParaRPr sz="1200">
              <a:solidFill>
                <a:schemeClr val="dk1"/>
              </a:solidFill>
            </a:endParaRPr>
          </a:p>
          <a:p>
            <a:pPr marL="0" lvl="0" indent="0" algn="l" rtl="0">
              <a:lnSpc>
                <a:spcPct val="100000"/>
              </a:lnSpc>
              <a:spcBef>
                <a:spcPts val="0"/>
              </a:spcBef>
              <a:spcAft>
                <a:spcPts val="0"/>
              </a:spcAft>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200" b="1">
                <a:solidFill>
                  <a:schemeClr val="dk1"/>
                </a:solidFill>
              </a:rPr>
              <a:t>After filtering outfalls ending in 001, it’s apparent that:</a:t>
            </a:r>
            <a:endParaRPr sz="1200" b="1">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Several facilities do not have an outfall labeled as 001. </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There are facilities that have multiple external outfalls.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Some external outfalls include tracking flows from other internal outfalls or stormwater</a:t>
            </a:r>
            <a:endParaRPr sz="1200" b="1">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Outfalls that Don’t Fit 001 Rule</a:t>
            </a:r>
            <a:endParaRPr/>
          </a:p>
        </p:txBody>
      </p:sp>
      <p:pic>
        <p:nvPicPr>
          <p:cNvPr id="1082" name="Google Shape;1082;p93"/>
          <p:cNvPicPr preferRelativeResize="0"/>
          <p:nvPr/>
        </p:nvPicPr>
        <p:blipFill>
          <a:blip r:embed="rId3">
            <a:alphaModFix/>
          </a:blip>
          <a:stretch>
            <a:fillRect/>
          </a:stretch>
        </p:blipFill>
        <p:spPr>
          <a:xfrm>
            <a:off x="2166400" y="1148900"/>
            <a:ext cx="5687776" cy="3640950"/>
          </a:xfrm>
          <a:prstGeom prst="rect">
            <a:avLst/>
          </a:prstGeom>
          <a:noFill/>
          <a:ln>
            <a:noFill/>
          </a:ln>
        </p:spPr>
      </p:pic>
      <p:sp>
        <p:nvSpPr>
          <p:cNvPr id="1083" name="Google Shape;1083;p93"/>
          <p:cNvSpPr txBox="1"/>
          <p:nvPr/>
        </p:nvSpPr>
        <p:spPr>
          <a:xfrm>
            <a:off x="258925" y="1216925"/>
            <a:ext cx="1482000" cy="35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Facilities that don’t fit the 001 rule of thumb were handled on a case by case basis with extra input from Drew Hammond in the Office of VPDES Permitting</a:t>
            </a:r>
            <a:endParaRPr>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Discharge Data: Outfalls that Don’t Fit 001 Rule</a:t>
            </a:r>
            <a:endParaRPr/>
          </a:p>
        </p:txBody>
      </p:sp>
      <p:pic>
        <p:nvPicPr>
          <p:cNvPr id="1089" name="Google Shape;1089;p94"/>
          <p:cNvPicPr preferRelativeResize="0"/>
          <p:nvPr/>
        </p:nvPicPr>
        <p:blipFill rotWithShape="1">
          <a:blip r:embed="rId3">
            <a:alphaModFix/>
          </a:blip>
          <a:srcRect b="90251"/>
          <a:stretch/>
        </p:blipFill>
        <p:spPr>
          <a:xfrm>
            <a:off x="1600600" y="1017725"/>
            <a:ext cx="5687776" cy="354925"/>
          </a:xfrm>
          <a:prstGeom prst="rect">
            <a:avLst/>
          </a:prstGeom>
          <a:noFill/>
          <a:ln>
            <a:noFill/>
          </a:ln>
        </p:spPr>
      </p:pic>
      <p:pic>
        <p:nvPicPr>
          <p:cNvPr id="1090" name="Google Shape;1090;p94"/>
          <p:cNvPicPr preferRelativeResize="0"/>
          <p:nvPr/>
        </p:nvPicPr>
        <p:blipFill>
          <a:blip r:embed="rId4">
            <a:alphaModFix/>
          </a:blip>
          <a:stretch>
            <a:fillRect/>
          </a:stretch>
        </p:blipFill>
        <p:spPr>
          <a:xfrm>
            <a:off x="1710175" y="1398850"/>
            <a:ext cx="5468618" cy="37077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Statewide Discharge post QA/QC </a:t>
            </a:r>
            <a:endParaRPr/>
          </a:p>
          <a:p>
            <a:pPr marL="0" lvl="0" indent="0" algn="l" rtl="0">
              <a:spcBef>
                <a:spcPts val="0"/>
              </a:spcBef>
              <a:spcAft>
                <a:spcPts val="0"/>
              </a:spcAft>
              <a:buNone/>
            </a:pPr>
            <a:endParaRPr/>
          </a:p>
        </p:txBody>
      </p:sp>
      <p:pic>
        <p:nvPicPr>
          <p:cNvPr id="1096" name="Google Shape;1096;p95"/>
          <p:cNvPicPr preferRelativeResize="0"/>
          <p:nvPr/>
        </p:nvPicPr>
        <p:blipFill>
          <a:blip r:embed="rId3">
            <a:alphaModFix/>
          </a:blip>
          <a:stretch>
            <a:fillRect/>
          </a:stretch>
        </p:blipFill>
        <p:spPr>
          <a:xfrm>
            <a:off x="5308050" y="1152200"/>
            <a:ext cx="3721301" cy="1419550"/>
          </a:xfrm>
          <a:prstGeom prst="rect">
            <a:avLst/>
          </a:prstGeom>
          <a:noFill/>
          <a:ln>
            <a:noFill/>
          </a:ln>
        </p:spPr>
      </p:pic>
      <p:pic>
        <p:nvPicPr>
          <p:cNvPr id="1097" name="Google Shape;1097;p95"/>
          <p:cNvPicPr preferRelativeResize="0"/>
          <p:nvPr/>
        </p:nvPicPr>
        <p:blipFill>
          <a:blip r:embed="rId4">
            <a:alphaModFix/>
          </a:blip>
          <a:stretch>
            <a:fillRect/>
          </a:stretch>
        </p:blipFill>
        <p:spPr>
          <a:xfrm>
            <a:off x="5283345" y="2980350"/>
            <a:ext cx="3770705" cy="1419550"/>
          </a:xfrm>
          <a:prstGeom prst="rect">
            <a:avLst/>
          </a:prstGeom>
          <a:noFill/>
          <a:ln>
            <a:noFill/>
          </a:ln>
        </p:spPr>
      </p:pic>
      <p:sp>
        <p:nvSpPr>
          <p:cNvPr id="1098" name="Google Shape;1098;p95"/>
          <p:cNvSpPr/>
          <p:nvPr/>
        </p:nvSpPr>
        <p:spPr>
          <a:xfrm>
            <a:off x="5209075" y="3959250"/>
            <a:ext cx="3770700" cy="286800"/>
          </a:xfrm>
          <a:prstGeom prst="rect">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9" name="Google Shape;1099;p95"/>
          <p:cNvPicPr preferRelativeResize="0"/>
          <p:nvPr/>
        </p:nvPicPr>
        <p:blipFill>
          <a:blip r:embed="rId5">
            <a:alphaModFix/>
          </a:blip>
          <a:stretch>
            <a:fillRect/>
          </a:stretch>
        </p:blipFill>
        <p:spPr>
          <a:xfrm>
            <a:off x="0" y="1017725"/>
            <a:ext cx="5209076" cy="41257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96"/>
          <p:cNvSpPr txBox="1">
            <a:spLocks noGrp="1"/>
          </p:cNvSpPr>
          <p:nvPr>
            <p:ph type="title"/>
          </p:nvPr>
        </p:nvSpPr>
        <p:spPr>
          <a:xfrm>
            <a:off x="311700" y="139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VPDES Energy Facility Locations with Median 2010-2016 Discharge</a:t>
            </a:r>
            <a:endParaRPr/>
          </a:p>
        </p:txBody>
      </p:sp>
      <p:pic>
        <p:nvPicPr>
          <p:cNvPr id="1105" name="Google Shape;1105;p96"/>
          <p:cNvPicPr preferRelativeResize="0"/>
          <p:nvPr/>
        </p:nvPicPr>
        <p:blipFill>
          <a:blip r:embed="rId3">
            <a:alphaModFix/>
          </a:blip>
          <a:stretch>
            <a:fillRect/>
          </a:stretch>
        </p:blipFill>
        <p:spPr>
          <a:xfrm>
            <a:off x="0" y="1097750"/>
            <a:ext cx="8839202" cy="37253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43"/>
          <p:cNvPicPr preferRelativeResize="0"/>
          <p:nvPr/>
        </p:nvPicPr>
        <p:blipFill>
          <a:blip r:embed="rId3">
            <a:alphaModFix/>
          </a:blip>
          <a:stretch>
            <a:fillRect/>
          </a:stretch>
        </p:blipFill>
        <p:spPr>
          <a:xfrm>
            <a:off x="0" y="934729"/>
            <a:ext cx="7615999" cy="3728496"/>
          </a:xfrm>
          <a:prstGeom prst="rect">
            <a:avLst/>
          </a:prstGeom>
          <a:noFill/>
          <a:ln>
            <a:noFill/>
          </a:ln>
        </p:spPr>
      </p:pic>
      <p:sp>
        <p:nvSpPr>
          <p:cNvPr id="397" name="Google Shape;397;p43"/>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Consumptive Water Use Studies</a:t>
            </a:r>
            <a:endParaRPr/>
          </a:p>
        </p:txBody>
      </p:sp>
      <p:sp>
        <p:nvSpPr>
          <p:cNvPr id="398" name="Google Shape;398;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399" name="Google Shape;399;p43"/>
          <p:cNvSpPr txBox="1"/>
          <p:nvPr/>
        </p:nvSpPr>
        <p:spPr>
          <a:xfrm>
            <a:off x="169955" y="574500"/>
            <a:ext cx="5150100" cy="426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1100">
                <a:solidFill>
                  <a:srgbClr val="434343"/>
                </a:solidFill>
                <a:latin typeface="Open Sans"/>
                <a:ea typeface="Open Sans"/>
                <a:cs typeface="Open Sans"/>
                <a:sym typeface="Open Sans"/>
              </a:rPr>
              <a:t>Removal of water without returning to a water resource system</a:t>
            </a:r>
            <a:r>
              <a:rPr lang="en" sz="1100" baseline="-25000">
                <a:solidFill>
                  <a:srgbClr val="434343"/>
                </a:solidFill>
                <a:latin typeface="Open Sans"/>
                <a:ea typeface="Open Sans"/>
                <a:cs typeface="Open Sans"/>
                <a:sym typeface="Open Sans"/>
              </a:rPr>
              <a:t>3</a:t>
            </a:r>
            <a:endParaRPr sz="1100" baseline="-25000">
              <a:solidFill>
                <a:srgbClr val="434343"/>
              </a:solidFill>
              <a:latin typeface="Open Sans"/>
              <a:ea typeface="Open Sans"/>
              <a:cs typeface="Open Sans"/>
              <a:sym typeface="Open Sans"/>
            </a:endParaRPr>
          </a:p>
        </p:txBody>
      </p:sp>
      <p:sp>
        <p:nvSpPr>
          <p:cNvPr id="400" name="Google Shape;400;p43"/>
          <p:cNvSpPr txBox="1"/>
          <p:nvPr/>
        </p:nvSpPr>
        <p:spPr>
          <a:xfrm>
            <a:off x="7303350" y="3478493"/>
            <a:ext cx="1065900" cy="49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rgbClr val="0944A1"/>
                </a:solidFill>
                <a:latin typeface="Open Sans"/>
                <a:ea typeface="Open Sans"/>
                <a:cs typeface="Open Sans"/>
                <a:sym typeface="Open Sans"/>
              </a:rPr>
              <a:t>Industrial</a:t>
            </a:r>
            <a:endParaRPr>
              <a:solidFill>
                <a:srgbClr val="0944A1"/>
              </a:solidFill>
              <a:latin typeface="Open Sans"/>
              <a:ea typeface="Open Sans"/>
              <a:cs typeface="Open Sans"/>
              <a:sym typeface="Open Sans"/>
            </a:endParaRPr>
          </a:p>
          <a:p>
            <a:pPr marL="0" lvl="0" indent="0" algn="ctr" rtl="0">
              <a:lnSpc>
                <a:spcPct val="100000"/>
              </a:lnSpc>
              <a:spcBef>
                <a:spcPts val="0"/>
              </a:spcBef>
              <a:spcAft>
                <a:spcPts val="0"/>
              </a:spcAft>
              <a:buClr>
                <a:schemeClr val="dk1"/>
              </a:buClr>
              <a:buSzPts val="1100"/>
              <a:buFont typeface="Arial"/>
              <a:buNone/>
            </a:pPr>
            <a:r>
              <a:rPr lang="en" sz="1200">
                <a:solidFill>
                  <a:srgbClr val="434343"/>
                </a:solidFill>
                <a:latin typeface="Open Sans"/>
                <a:ea typeface="Open Sans"/>
                <a:cs typeface="Open Sans"/>
                <a:sym typeface="Open Sans"/>
              </a:rPr>
              <a:t>(5-30%</a:t>
            </a:r>
            <a:r>
              <a:rPr lang="en" sz="1200" baseline="-25000">
                <a:solidFill>
                  <a:srgbClr val="434343"/>
                </a:solidFill>
                <a:latin typeface="Open Sans"/>
                <a:ea typeface="Open Sans"/>
                <a:cs typeface="Open Sans"/>
                <a:sym typeface="Open Sans"/>
              </a:rPr>
              <a:t>5</a:t>
            </a:r>
            <a:r>
              <a:rPr lang="en" sz="1200">
                <a:solidFill>
                  <a:srgbClr val="434343"/>
                </a:solidFill>
                <a:latin typeface="Open Sans"/>
                <a:ea typeface="Open Sans"/>
                <a:cs typeface="Open Sans"/>
                <a:sym typeface="Open Sans"/>
              </a:rPr>
              <a:t>)</a:t>
            </a:r>
            <a:endParaRPr>
              <a:solidFill>
                <a:srgbClr val="0944A1"/>
              </a:solidFill>
              <a:latin typeface="Open Sans"/>
              <a:ea typeface="Open Sans"/>
              <a:cs typeface="Open Sans"/>
              <a:sym typeface="Open Sans"/>
            </a:endParaRPr>
          </a:p>
        </p:txBody>
      </p:sp>
      <p:sp>
        <p:nvSpPr>
          <p:cNvPr id="401" name="Google Shape;401;p43"/>
          <p:cNvSpPr txBox="1"/>
          <p:nvPr/>
        </p:nvSpPr>
        <p:spPr>
          <a:xfrm>
            <a:off x="7391400" y="2696001"/>
            <a:ext cx="889800" cy="49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rgbClr val="0944A1"/>
                </a:solidFill>
                <a:latin typeface="Open Sans"/>
                <a:ea typeface="Open Sans"/>
                <a:cs typeface="Open Sans"/>
                <a:sym typeface="Open Sans"/>
              </a:rPr>
              <a:t>Energy</a:t>
            </a:r>
            <a:endParaRPr>
              <a:solidFill>
                <a:srgbClr val="0944A1"/>
              </a:solidFill>
              <a:latin typeface="Open Sans"/>
              <a:ea typeface="Open Sans"/>
              <a:cs typeface="Open Sans"/>
              <a:sym typeface="Open Sans"/>
            </a:endParaRPr>
          </a:p>
          <a:p>
            <a:pPr marL="0" lvl="0" indent="0" algn="ctr" rtl="0">
              <a:lnSpc>
                <a:spcPct val="100000"/>
              </a:lnSpc>
              <a:spcBef>
                <a:spcPts val="0"/>
              </a:spcBef>
              <a:spcAft>
                <a:spcPts val="0"/>
              </a:spcAft>
              <a:buClr>
                <a:schemeClr val="dk1"/>
              </a:buClr>
              <a:buSzPts val="1100"/>
              <a:buFont typeface="Arial"/>
              <a:buNone/>
            </a:pPr>
            <a:r>
              <a:rPr lang="en" sz="1200">
                <a:solidFill>
                  <a:srgbClr val="434343"/>
                </a:solidFill>
                <a:latin typeface="Open Sans"/>
                <a:ea typeface="Open Sans"/>
                <a:cs typeface="Open Sans"/>
                <a:sym typeface="Open Sans"/>
              </a:rPr>
              <a:t>(0.1-5%</a:t>
            </a:r>
            <a:r>
              <a:rPr lang="en" sz="1200" baseline="-25000">
                <a:solidFill>
                  <a:srgbClr val="434343"/>
                </a:solidFill>
                <a:latin typeface="Open Sans"/>
                <a:ea typeface="Open Sans"/>
                <a:cs typeface="Open Sans"/>
                <a:sym typeface="Open Sans"/>
              </a:rPr>
              <a:t>5</a:t>
            </a:r>
            <a:r>
              <a:rPr lang="en" sz="1200">
                <a:solidFill>
                  <a:srgbClr val="434343"/>
                </a:solidFill>
                <a:latin typeface="Open Sans"/>
                <a:ea typeface="Open Sans"/>
                <a:cs typeface="Open Sans"/>
                <a:sym typeface="Open Sans"/>
              </a:rPr>
              <a:t>)</a:t>
            </a:r>
            <a:endParaRPr>
              <a:solidFill>
                <a:srgbClr val="0944A1"/>
              </a:solidFill>
              <a:latin typeface="Open Sans"/>
              <a:ea typeface="Open Sans"/>
              <a:cs typeface="Open Sans"/>
              <a:sym typeface="Open Sans"/>
            </a:endParaRPr>
          </a:p>
        </p:txBody>
      </p:sp>
      <p:sp>
        <p:nvSpPr>
          <p:cNvPr id="402" name="Google Shape;402;p43"/>
          <p:cNvSpPr txBox="1"/>
          <p:nvPr/>
        </p:nvSpPr>
        <p:spPr>
          <a:xfrm>
            <a:off x="7186050" y="1946035"/>
            <a:ext cx="1300500" cy="530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rgbClr val="0944A1"/>
                </a:solidFill>
                <a:latin typeface="Open Sans"/>
                <a:ea typeface="Open Sans"/>
                <a:cs typeface="Open Sans"/>
                <a:sym typeface="Open Sans"/>
              </a:rPr>
              <a:t>Commercial</a:t>
            </a:r>
            <a:endParaRPr>
              <a:solidFill>
                <a:srgbClr val="0944A1"/>
              </a:solidFill>
              <a:latin typeface="Open Sans"/>
              <a:ea typeface="Open Sans"/>
              <a:cs typeface="Open Sans"/>
              <a:sym typeface="Open Sans"/>
            </a:endParaRPr>
          </a:p>
          <a:p>
            <a:pPr marL="0" lvl="0" indent="0" algn="ctr" rtl="0">
              <a:lnSpc>
                <a:spcPct val="100000"/>
              </a:lnSpc>
              <a:spcBef>
                <a:spcPts val="0"/>
              </a:spcBef>
              <a:spcAft>
                <a:spcPts val="0"/>
              </a:spcAft>
              <a:buClr>
                <a:schemeClr val="dk1"/>
              </a:buClr>
              <a:buSzPts val="1100"/>
              <a:buFont typeface="Arial"/>
              <a:buNone/>
            </a:pPr>
            <a:r>
              <a:rPr lang="en" sz="1200">
                <a:solidFill>
                  <a:srgbClr val="434343"/>
                </a:solidFill>
                <a:latin typeface="Open Sans"/>
                <a:ea typeface="Open Sans"/>
                <a:cs typeface="Open Sans"/>
                <a:sym typeface="Open Sans"/>
              </a:rPr>
              <a:t>(5-10%</a:t>
            </a:r>
            <a:r>
              <a:rPr lang="en" sz="1200" baseline="-25000">
                <a:solidFill>
                  <a:srgbClr val="434343"/>
                </a:solidFill>
                <a:latin typeface="Open Sans"/>
                <a:ea typeface="Open Sans"/>
                <a:cs typeface="Open Sans"/>
                <a:sym typeface="Open Sans"/>
              </a:rPr>
              <a:t>5</a:t>
            </a:r>
            <a:r>
              <a:rPr lang="en" sz="1200">
                <a:solidFill>
                  <a:srgbClr val="434343"/>
                </a:solidFill>
                <a:latin typeface="Open Sans"/>
                <a:ea typeface="Open Sans"/>
                <a:cs typeface="Open Sans"/>
                <a:sym typeface="Open Sans"/>
              </a:rPr>
              <a:t>)</a:t>
            </a:r>
            <a:endParaRPr>
              <a:solidFill>
                <a:srgbClr val="0944A1"/>
              </a:solidFill>
              <a:latin typeface="Open Sans"/>
              <a:ea typeface="Open Sans"/>
              <a:cs typeface="Open Sans"/>
              <a:sym typeface="Open Sans"/>
            </a:endParaRPr>
          </a:p>
        </p:txBody>
      </p:sp>
      <p:sp>
        <p:nvSpPr>
          <p:cNvPr id="403" name="Google Shape;403;p43"/>
          <p:cNvSpPr/>
          <p:nvPr/>
        </p:nvSpPr>
        <p:spPr>
          <a:xfrm>
            <a:off x="7747650" y="892175"/>
            <a:ext cx="177300" cy="2913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3"/>
          <p:cNvSpPr txBox="1"/>
          <p:nvPr/>
        </p:nvSpPr>
        <p:spPr>
          <a:xfrm>
            <a:off x="6771900" y="1128869"/>
            <a:ext cx="2118300" cy="58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rgbClr val="0944A1"/>
                </a:solidFill>
                <a:latin typeface="Open Sans"/>
                <a:ea typeface="Open Sans"/>
                <a:cs typeface="Open Sans"/>
                <a:sym typeface="Open Sans"/>
              </a:rPr>
              <a:t>Agriculture/Irrigation </a:t>
            </a:r>
            <a:r>
              <a:rPr lang="en" sz="1200">
                <a:solidFill>
                  <a:srgbClr val="434343"/>
                </a:solidFill>
                <a:latin typeface="Open Sans"/>
                <a:ea typeface="Open Sans"/>
                <a:cs typeface="Open Sans"/>
                <a:sym typeface="Open Sans"/>
              </a:rPr>
              <a:t>(75-100%</a:t>
            </a:r>
            <a:r>
              <a:rPr lang="en" sz="1200" baseline="-25000">
                <a:solidFill>
                  <a:srgbClr val="434343"/>
                </a:solidFill>
                <a:latin typeface="Open Sans"/>
                <a:ea typeface="Open Sans"/>
                <a:cs typeface="Open Sans"/>
                <a:sym typeface="Open Sans"/>
              </a:rPr>
              <a:t>5</a:t>
            </a:r>
            <a:r>
              <a:rPr lang="en" sz="1200">
                <a:solidFill>
                  <a:srgbClr val="434343"/>
                </a:solidFill>
                <a:latin typeface="Open Sans"/>
                <a:ea typeface="Open Sans"/>
                <a:cs typeface="Open Sans"/>
                <a:sym typeface="Open Sans"/>
              </a:rPr>
              <a:t>)</a:t>
            </a:r>
            <a:endParaRPr sz="1200">
              <a:solidFill>
                <a:srgbClr val="434343"/>
              </a:solidFill>
              <a:latin typeface="Open Sans"/>
              <a:ea typeface="Open Sans"/>
              <a:cs typeface="Open Sans"/>
              <a:sym typeface="Open Sans"/>
            </a:endParaRPr>
          </a:p>
        </p:txBody>
      </p:sp>
      <p:sp>
        <p:nvSpPr>
          <p:cNvPr id="405" name="Google Shape;405;p43"/>
          <p:cNvSpPr/>
          <p:nvPr/>
        </p:nvSpPr>
        <p:spPr>
          <a:xfrm>
            <a:off x="7747654" y="1669781"/>
            <a:ext cx="177300" cy="2901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3"/>
          <p:cNvSpPr/>
          <p:nvPr/>
        </p:nvSpPr>
        <p:spPr>
          <a:xfrm>
            <a:off x="7745900" y="2458937"/>
            <a:ext cx="177300" cy="2901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3"/>
          <p:cNvSpPr/>
          <p:nvPr/>
        </p:nvSpPr>
        <p:spPr>
          <a:xfrm>
            <a:off x="7745925" y="3244158"/>
            <a:ext cx="177300" cy="2901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3"/>
          <p:cNvSpPr/>
          <p:nvPr/>
        </p:nvSpPr>
        <p:spPr>
          <a:xfrm>
            <a:off x="7747650" y="4775009"/>
            <a:ext cx="177300" cy="3324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3"/>
          <p:cNvSpPr/>
          <p:nvPr/>
        </p:nvSpPr>
        <p:spPr>
          <a:xfrm>
            <a:off x="7744175" y="4018314"/>
            <a:ext cx="177300" cy="2913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3"/>
          <p:cNvSpPr txBox="1"/>
          <p:nvPr/>
        </p:nvSpPr>
        <p:spPr>
          <a:xfrm>
            <a:off x="7186050" y="4261005"/>
            <a:ext cx="1300500" cy="436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rgbClr val="0944A1"/>
                </a:solidFill>
                <a:latin typeface="Open Sans"/>
                <a:ea typeface="Open Sans"/>
                <a:cs typeface="Open Sans"/>
                <a:sym typeface="Open Sans"/>
              </a:rPr>
              <a:t>Municipal</a:t>
            </a:r>
            <a:endParaRPr>
              <a:solidFill>
                <a:srgbClr val="0944A1"/>
              </a:solidFill>
              <a:latin typeface="Open Sans"/>
              <a:ea typeface="Open Sans"/>
              <a:cs typeface="Open Sans"/>
              <a:sym typeface="Open Sans"/>
            </a:endParaRPr>
          </a:p>
          <a:p>
            <a:pPr marL="0" lvl="0" indent="0" algn="ctr" rtl="0">
              <a:lnSpc>
                <a:spcPct val="100000"/>
              </a:lnSpc>
              <a:spcBef>
                <a:spcPts val="0"/>
              </a:spcBef>
              <a:spcAft>
                <a:spcPts val="0"/>
              </a:spcAft>
              <a:buClr>
                <a:schemeClr val="dk1"/>
              </a:buClr>
              <a:buSzPts val="1100"/>
              <a:buFont typeface="Arial"/>
              <a:buNone/>
            </a:pPr>
            <a:r>
              <a:rPr lang="en" sz="1200">
                <a:solidFill>
                  <a:srgbClr val="434343"/>
                </a:solidFill>
                <a:latin typeface="Open Sans"/>
                <a:ea typeface="Open Sans"/>
                <a:cs typeface="Open Sans"/>
                <a:sym typeface="Open Sans"/>
              </a:rPr>
              <a:t>(10-40%</a:t>
            </a:r>
            <a:r>
              <a:rPr lang="en" sz="1200" baseline="-25000">
                <a:solidFill>
                  <a:srgbClr val="434343"/>
                </a:solidFill>
                <a:latin typeface="Open Sans"/>
                <a:ea typeface="Open Sans"/>
                <a:cs typeface="Open Sans"/>
                <a:sym typeface="Open Sans"/>
              </a:rPr>
              <a:t>5</a:t>
            </a:r>
            <a:r>
              <a:rPr lang="en" sz="1200">
                <a:solidFill>
                  <a:srgbClr val="434343"/>
                </a:solidFill>
                <a:latin typeface="Open Sans"/>
                <a:ea typeface="Open Sans"/>
                <a:cs typeface="Open Sans"/>
                <a:sym typeface="Open Sans"/>
              </a:rPr>
              <a:t>)</a:t>
            </a:r>
            <a:endParaRPr>
              <a:solidFill>
                <a:srgbClr val="0944A1"/>
              </a:solidFill>
              <a:latin typeface="Open Sans"/>
              <a:ea typeface="Open Sans"/>
              <a:cs typeface="Open Sans"/>
              <a:sym typeface="Open Sans"/>
            </a:endParaRPr>
          </a:p>
        </p:txBody>
      </p:sp>
      <p:sp>
        <p:nvSpPr>
          <p:cNvPr id="411" name="Google Shape;411;p43"/>
          <p:cNvSpPr txBox="1"/>
          <p:nvPr/>
        </p:nvSpPr>
        <p:spPr>
          <a:xfrm>
            <a:off x="0" y="4865100"/>
            <a:ext cx="3000000" cy="2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Open Sans"/>
                <a:ea typeface="Open Sans"/>
                <a:cs typeface="Open Sans"/>
                <a:sym typeface="Open Sans"/>
              </a:rPr>
              <a:t>Source: JLARC</a:t>
            </a:r>
            <a:r>
              <a:rPr lang="en" sz="800" baseline="-25000">
                <a:latin typeface="Open Sans"/>
                <a:ea typeface="Open Sans"/>
                <a:cs typeface="Open Sans"/>
                <a:sym typeface="Open Sans"/>
              </a:rPr>
              <a:t>4</a:t>
            </a:r>
            <a:r>
              <a:rPr lang="en" sz="800">
                <a:latin typeface="Open Sans"/>
                <a:ea typeface="Open Sans"/>
                <a:cs typeface="Open Sans"/>
                <a:sym typeface="Open Sans"/>
              </a:rPr>
              <a:t> </a:t>
            </a:r>
            <a:endParaRPr sz="800">
              <a:latin typeface="Open Sans"/>
              <a:ea typeface="Open Sans"/>
              <a:cs typeface="Open Sans"/>
              <a:sym typeface="Open Sans"/>
            </a:endParaRPr>
          </a:p>
        </p:txBody>
      </p:sp>
      <p:sp>
        <p:nvSpPr>
          <p:cNvPr id="412" name="Google Shape;412;p43"/>
          <p:cNvSpPr txBox="1"/>
          <p:nvPr/>
        </p:nvSpPr>
        <p:spPr>
          <a:xfrm>
            <a:off x="6651450" y="546650"/>
            <a:ext cx="2369700" cy="343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rgbClr val="434343"/>
                </a:solidFill>
                <a:latin typeface="Open Sans"/>
                <a:ea typeface="Open Sans"/>
                <a:cs typeface="Open Sans"/>
                <a:sym typeface="Open Sans"/>
              </a:rPr>
              <a:t>Net Water Use</a:t>
            </a:r>
            <a:endParaRPr sz="1200" b="1">
              <a:solidFill>
                <a:srgbClr val="434343"/>
              </a:solidFill>
              <a:latin typeface="Open Sans"/>
              <a:ea typeface="Open Sans"/>
              <a:cs typeface="Open Sans"/>
              <a:sym typeface="Open Sans"/>
            </a:endParaRPr>
          </a:p>
        </p:txBody>
      </p:sp>
      <p:sp>
        <p:nvSpPr>
          <p:cNvPr id="413" name="Google Shape;413;p43"/>
          <p:cNvSpPr/>
          <p:nvPr/>
        </p:nvSpPr>
        <p:spPr>
          <a:xfrm>
            <a:off x="2769475" y="1391225"/>
            <a:ext cx="822000" cy="1180500"/>
          </a:xfrm>
          <a:prstGeom prst="rect">
            <a:avLst/>
          </a:prstGeom>
          <a:noFill/>
          <a:ln w="28575" cap="flat" cmpd="sng">
            <a:solidFill>
              <a:srgbClr val="98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3"/>
          <p:cNvSpPr txBox="1"/>
          <p:nvPr/>
        </p:nvSpPr>
        <p:spPr>
          <a:xfrm>
            <a:off x="1143550" y="2767525"/>
            <a:ext cx="8220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1 MGD</a:t>
            </a:r>
            <a:endParaRPr b="1">
              <a:latin typeface="Open Sans"/>
              <a:ea typeface="Open Sans"/>
              <a:cs typeface="Open Sans"/>
              <a:sym typeface="Open Sans"/>
            </a:endParaRPr>
          </a:p>
        </p:txBody>
      </p:sp>
      <p:pic>
        <p:nvPicPr>
          <p:cNvPr id="415" name="Google Shape;415;p43"/>
          <p:cNvPicPr preferRelativeResize="0"/>
          <p:nvPr/>
        </p:nvPicPr>
        <p:blipFill rotWithShape="1">
          <a:blip r:embed="rId3">
            <a:alphaModFix/>
          </a:blip>
          <a:srcRect l="19211" t="56968" r="78460" b="30420"/>
          <a:stretch/>
        </p:blipFill>
        <p:spPr>
          <a:xfrm>
            <a:off x="1465900" y="3056901"/>
            <a:ext cx="177299" cy="470200"/>
          </a:xfrm>
          <a:prstGeom prst="rect">
            <a:avLst/>
          </a:prstGeom>
          <a:noFill/>
          <a:ln>
            <a:noFill/>
          </a:ln>
        </p:spPr>
      </p:pic>
      <p:sp>
        <p:nvSpPr>
          <p:cNvPr id="416" name="Google Shape;416;p43"/>
          <p:cNvSpPr txBox="1"/>
          <p:nvPr/>
        </p:nvSpPr>
        <p:spPr>
          <a:xfrm>
            <a:off x="-20375" y="2767525"/>
            <a:ext cx="9372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0.8 MGD</a:t>
            </a:r>
            <a:endParaRPr b="1">
              <a:latin typeface="Open Sans"/>
              <a:ea typeface="Open Sans"/>
              <a:cs typeface="Open Sans"/>
              <a:sym typeface="Open Sans"/>
            </a:endParaRPr>
          </a:p>
        </p:txBody>
      </p:sp>
      <p:pic>
        <p:nvPicPr>
          <p:cNvPr id="417" name="Google Shape;417;p43"/>
          <p:cNvPicPr preferRelativeResize="0"/>
          <p:nvPr/>
        </p:nvPicPr>
        <p:blipFill rotWithShape="1">
          <a:blip r:embed="rId3">
            <a:alphaModFix/>
          </a:blip>
          <a:srcRect l="4980" t="59627" r="93206" b="31159"/>
          <a:stretch/>
        </p:blipFill>
        <p:spPr>
          <a:xfrm>
            <a:off x="379175" y="3153025"/>
            <a:ext cx="138101" cy="343500"/>
          </a:xfrm>
          <a:prstGeom prst="rect">
            <a:avLst/>
          </a:prstGeom>
          <a:noFill/>
          <a:ln>
            <a:noFill/>
          </a:ln>
        </p:spPr>
      </p:pic>
      <p:sp>
        <p:nvSpPr>
          <p:cNvPr id="418" name="Google Shape;418;p43"/>
          <p:cNvSpPr txBox="1"/>
          <p:nvPr/>
        </p:nvSpPr>
        <p:spPr>
          <a:xfrm>
            <a:off x="715825" y="41128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20%</a:t>
            </a:r>
            <a:endParaRPr b="1">
              <a:latin typeface="Open Sans"/>
              <a:ea typeface="Open Sans"/>
              <a:cs typeface="Open Sans"/>
              <a:sym typeface="Open Sans"/>
            </a:endParaRPr>
          </a:p>
        </p:txBody>
      </p:sp>
      <p:sp>
        <p:nvSpPr>
          <p:cNvPr id="419" name="Google Shape;419;p43"/>
          <p:cNvSpPr txBox="1"/>
          <p:nvPr/>
        </p:nvSpPr>
        <p:spPr>
          <a:xfrm>
            <a:off x="385225" y="4471500"/>
            <a:ext cx="1209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Consumed</a:t>
            </a:r>
            <a:endParaRPr b="1">
              <a:latin typeface="Open Sans"/>
              <a:ea typeface="Open Sans"/>
              <a:cs typeface="Open Sans"/>
              <a:sym typeface="Open Sans"/>
            </a:endParaRPr>
          </a:p>
        </p:txBody>
      </p:sp>
      <p:sp>
        <p:nvSpPr>
          <p:cNvPr id="420" name="Google Shape;420;p43"/>
          <p:cNvSpPr/>
          <p:nvPr/>
        </p:nvSpPr>
        <p:spPr>
          <a:xfrm>
            <a:off x="1488900" y="2779625"/>
            <a:ext cx="120900" cy="29100"/>
          </a:xfrm>
          <a:prstGeom prst="rect">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p43"/>
          <p:cNvGrpSpPr/>
          <p:nvPr/>
        </p:nvGrpSpPr>
        <p:grpSpPr>
          <a:xfrm>
            <a:off x="387775" y="2721625"/>
            <a:ext cx="120900" cy="120900"/>
            <a:chOff x="387775" y="2721625"/>
            <a:chExt cx="120900" cy="120900"/>
          </a:xfrm>
        </p:grpSpPr>
        <p:sp>
          <p:nvSpPr>
            <p:cNvPr id="422" name="Google Shape;422;p43"/>
            <p:cNvSpPr/>
            <p:nvPr/>
          </p:nvSpPr>
          <p:spPr>
            <a:xfrm>
              <a:off x="387775" y="2767525"/>
              <a:ext cx="120900" cy="29100"/>
            </a:xfrm>
            <a:prstGeom prst="rect">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rot="5400000">
              <a:off x="387775" y="2767525"/>
              <a:ext cx="120900" cy="29100"/>
            </a:xfrm>
            <a:prstGeom prst="rect">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43"/>
          <p:cNvSpPr/>
          <p:nvPr/>
        </p:nvSpPr>
        <p:spPr>
          <a:xfrm>
            <a:off x="6728000" y="2566600"/>
            <a:ext cx="731400" cy="499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txBox="1"/>
          <p:nvPr/>
        </p:nvSpPr>
        <p:spPr>
          <a:xfrm>
            <a:off x="6666500" y="2458938"/>
            <a:ext cx="854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latin typeface="Open Sans"/>
                <a:ea typeface="Open Sans"/>
                <a:cs typeface="Open Sans"/>
                <a:sym typeface="Open Sans"/>
              </a:rPr>
              <a:t>Predicted Water Supply</a:t>
            </a:r>
            <a:endParaRPr sz="1100" b="1">
              <a:latin typeface="Open Sans"/>
              <a:ea typeface="Open Sans"/>
              <a:cs typeface="Open Sans"/>
              <a:sym typeface="Open Sans"/>
            </a:endParaRPr>
          </a:p>
        </p:txBody>
      </p:sp>
      <p:cxnSp>
        <p:nvCxnSpPr>
          <p:cNvPr id="426" name="Google Shape;426;p43"/>
          <p:cNvCxnSpPr/>
          <p:nvPr/>
        </p:nvCxnSpPr>
        <p:spPr>
          <a:xfrm rot="10800000">
            <a:off x="7184550" y="885138"/>
            <a:ext cx="1303500" cy="0"/>
          </a:xfrm>
          <a:prstGeom prst="straightConnector1">
            <a:avLst/>
          </a:prstGeom>
          <a:noFill/>
          <a:ln w="9525" cap="flat" cmpd="sng">
            <a:solidFill>
              <a:srgbClr val="00467A"/>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animEffect transition="in" filter="fade">
                                      <p:cBhvr>
                                        <p:cTn id="7" dur="1000"/>
                                        <p:tgtEl>
                                          <p:spTgt spid="4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415"/>
                                        </p:tgtEl>
                                        <p:attrNameLst>
                                          <p:attrName>style.visibility</p:attrName>
                                        </p:attrNameLst>
                                      </p:cBhvr>
                                      <p:to>
                                        <p:strVal val="visible"/>
                                      </p:to>
                                    </p:set>
                                    <p:anim calcmode="lin" valueType="num">
                                      <p:cBhvr additive="base">
                                        <p:cTn id="12" dur="1000"/>
                                        <p:tgtEl>
                                          <p:spTgt spid="415"/>
                                        </p:tgtEl>
                                        <p:attrNameLst>
                                          <p:attrName>ppt_y</p:attrName>
                                        </p:attrNameLst>
                                      </p:cBhvr>
                                      <p:tavLst>
                                        <p:tav tm="0">
                                          <p:val>
                                            <p:strVal val="#ppt_y-1"/>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20"/>
                                        </p:tgtEl>
                                        <p:attrNameLst>
                                          <p:attrName>style.visibility</p:attrName>
                                        </p:attrNameLst>
                                      </p:cBhvr>
                                      <p:to>
                                        <p:strVal val="visible"/>
                                      </p:to>
                                    </p:set>
                                    <p:anim calcmode="lin" valueType="num">
                                      <p:cBhvr additive="base">
                                        <p:cTn id="15" dur="1000"/>
                                        <p:tgtEl>
                                          <p:spTgt spid="420"/>
                                        </p:tgtEl>
                                        <p:attrNameLst>
                                          <p:attrName>ppt_y</p:attrName>
                                        </p:attrNameLst>
                                      </p:cBhvr>
                                      <p:tavLst>
                                        <p:tav tm="0">
                                          <p:val>
                                            <p:strVal val="#ppt_y-1"/>
                                          </p:val>
                                        </p:tav>
                                        <p:tav tm="100000">
                                          <p:val>
                                            <p:strVal val="#ppt_y"/>
                                          </p:val>
                                        </p:tav>
                                      </p:tavLst>
                                    </p:anim>
                                  </p:childTnLst>
                                </p:cTn>
                              </p:par>
                              <p:par>
                                <p:cTn id="16" presetID="2" presetClass="entr" presetSubtype="1" fill="hold" nodeType="withEffect">
                                  <p:stCondLst>
                                    <p:cond delay="0"/>
                                  </p:stCondLst>
                                  <p:childTnLst>
                                    <p:set>
                                      <p:cBhvr>
                                        <p:cTn id="17" dur="1" fill="hold">
                                          <p:stCondLst>
                                            <p:cond delay="0"/>
                                          </p:stCondLst>
                                        </p:cTn>
                                        <p:tgtEl>
                                          <p:spTgt spid="414"/>
                                        </p:tgtEl>
                                        <p:attrNameLst>
                                          <p:attrName>style.visibility</p:attrName>
                                        </p:attrNameLst>
                                      </p:cBhvr>
                                      <p:to>
                                        <p:strVal val="visible"/>
                                      </p:to>
                                    </p:set>
                                    <p:anim calcmode="lin" valueType="num">
                                      <p:cBhvr additive="base">
                                        <p:cTn id="18" dur="1000"/>
                                        <p:tgtEl>
                                          <p:spTgt spid="414"/>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17"/>
                                        </p:tgtEl>
                                        <p:attrNameLst>
                                          <p:attrName>style.visibility</p:attrName>
                                        </p:attrNameLst>
                                      </p:cBhvr>
                                      <p:to>
                                        <p:strVal val="visible"/>
                                      </p:to>
                                    </p:set>
                                    <p:anim calcmode="lin" valueType="num">
                                      <p:cBhvr additive="base">
                                        <p:cTn id="21" dur="1000"/>
                                        <p:tgtEl>
                                          <p:spTgt spid="417"/>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421"/>
                                        </p:tgtEl>
                                        <p:attrNameLst>
                                          <p:attrName>style.visibility</p:attrName>
                                        </p:attrNameLst>
                                      </p:cBhvr>
                                      <p:to>
                                        <p:strVal val="visible"/>
                                      </p:to>
                                    </p:set>
                                    <p:anim calcmode="lin" valueType="num">
                                      <p:cBhvr additive="base">
                                        <p:cTn id="24" dur="1000"/>
                                        <p:tgtEl>
                                          <p:spTgt spid="421"/>
                                        </p:tgtEl>
                                        <p:attrNameLst>
                                          <p:attrName>ppt_y</p:attrName>
                                        </p:attrNameLst>
                                      </p:cBhvr>
                                      <p:tavLst>
                                        <p:tav tm="0">
                                          <p:val>
                                            <p:strVal val="#ppt_y+1"/>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16"/>
                                        </p:tgtEl>
                                        <p:attrNameLst>
                                          <p:attrName>style.visibility</p:attrName>
                                        </p:attrNameLst>
                                      </p:cBhvr>
                                      <p:to>
                                        <p:strVal val="visible"/>
                                      </p:to>
                                    </p:set>
                                    <p:anim calcmode="lin" valueType="num">
                                      <p:cBhvr additive="base">
                                        <p:cTn id="27" dur="1000"/>
                                        <p:tgtEl>
                                          <p:spTgt spid="41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8"/>
                                        </p:tgtEl>
                                        <p:attrNameLst>
                                          <p:attrName>style.visibility</p:attrName>
                                        </p:attrNameLst>
                                      </p:cBhvr>
                                      <p:to>
                                        <p:strVal val="visible"/>
                                      </p:to>
                                    </p:set>
                                    <p:animEffect transition="in" filter="fade">
                                      <p:cBhvr>
                                        <p:cTn id="32" dur="1000"/>
                                        <p:tgtEl>
                                          <p:spTgt spid="418"/>
                                        </p:tgtEl>
                                      </p:cBhvr>
                                    </p:animEffect>
                                  </p:childTnLst>
                                </p:cTn>
                              </p:par>
                              <p:par>
                                <p:cTn id="33" presetID="10" presetClass="entr" presetSubtype="0" fill="hold" nodeType="withEffect">
                                  <p:stCondLst>
                                    <p:cond delay="0"/>
                                  </p:stCondLst>
                                  <p:childTnLst>
                                    <p:set>
                                      <p:cBhvr>
                                        <p:cTn id="34" dur="1" fill="hold">
                                          <p:stCondLst>
                                            <p:cond delay="0"/>
                                          </p:stCondLst>
                                        </p:cTn>
                                        <p:tgtEl>
                                          <p:spTgt spid="419"/>
                                        </p:tgtEl>
                                        <p:attrNameLst>
                                          <p:attrName>style.visibility</p:attrName>
                                        </p:attrNameLst>
                                      </p:cBhvr>
                                      <p:to>
                                        <p:strVal val="visible"/>
                                      </p:to>
                                    </p:set>
                                    <p:animEffect transition="in" filter="fade">
                                      <p:cBhvr>
                                        <p:cTn id="35" dur="1000"/>
                                        <p:tgtEl>
                                          <p:spTgt spid="4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1000"/>
                                        <p:tgtEl>
                                          <p:spTgt spid="400"/>
                                        </p:tgtEl>
                                      </p:cBhvr>
                                    </p:animEffect>
                                  </p:childTnLst>
                                </p:cTn>
                              </p:par>
                              <p:par>
                                <p:cTn id="41" presetID="10" presetClass="entr" presetSubtype="0" fill="hold" nodeType="withEffect">
                                  <p:stCondLst>
                                    <p:cond delay="0"/>
                                  </p:stCondLst>
                                  <p:childTnLst>
                                    <p:set>
                                      <p:cBhvr>
                                        <p:cTn id="42" dur="1" fill="hold">
                                          <p:stCondLst>
                                            <p:cond delay="0"/>
                                          </p:stCondLst>
                                        </p:cTn>
                                        <p:tgtEl>
                                          <p:spTgt spid="401"/>
                                        </p:tgtEl>
                                        <p:attrNameLst>
                                          <p:attrName>style.visibility</p:attrName>
                                        </p:attrNameLst>
                                      </p:cBhvr>
                                      <p:to>
                                        <p:strVal val="visible"/>
                                      </p:to>
                                    </p:set>
                                    <p:animEffect transition="in" filter="fade">
                                      <p:cBhvr>
                                        <p:cTn id="43" dur="1000"/>
                                        <p:tgtEl>
                                          <p:spTgt spid="401"/>
                                        </p:tgtEl>
                                      </p:cBhvr>
                                    </p:animEffect>
                                  </p:childTnLst>
                                </p:cTn>
                              </p:par>
                              <p:par>
                                <p:cTn id="44" presetID="10" presetClass="entr" presetSubtype="0" fill="hold" nodeType="withEffect">
                                  <p:stCondLst>
                                    <p:cond delay="0"/>
                                  </p:stCondLst>
                                  <p:childTnLst>
                                    <p:set>
                                      <p:cBhvr>
                                        <p:cTn id="45" dur="1" fill="hold">
                                          <p:stCondLst>
                                            <p:cond delay="0"/>
                                          </p:stCondLst>
                                        </p:cTn>
                                        <p:tgtEl>
                                          <p:spTgt spid="402"/>
                                        </p:tgtEl>
                                        <p:attrNameLst>
                                          <p:attrName>style.visibility</p:attrName>
                                        </p:attrNameLst>
                                      </p:cBhvr>
                                      <p:to>
                                        <p:strVal val="visible"/>
                                      </p:to>
                                    </p:set>
                                    <p:animEffect transition="in" filter="fade">
                                      <p:cBhvr>
                                        <p:cTn id="46" dur="1000"/>
                                        <p:tgtEl>
                                          <p:spTgt spid="402"/>
                                        </p:tgtEl>
                                      </p:cBhvr>
                                    </p:animEffect>
                                  </p:childTnLst>
                                </p:cTn>
                              </p:par>
                              <p:par>
                                <p:cTn id="47" presetID="10" presetClass="entr" presetSubtype="0" fill="hold" nodeType="withEffect">
                                  <p:stCondLst>
                                    <p:cond delay="0"/>
                                  </p:stCondLst>
                                  <p:childTnLst>
                                    <p:set>
                                      <p:cBhvr>
                                        <p:cTn id="48" dur="1" fill="hold">
                                          <p:stCondLst>
                                            <p:cond delay="0"/>
                                          </p:stCondLst>
                                        </p:cTn>
                                        <p:tgtEl>
                                          <p:spTgt spid="403"/>
                                        </p:tgtEl>
                                        <p:attrNameLst>
                                          <p:attrName>style.visibility</p:attrName>
                                        </p:attrNameLst>
                                      </p:cBhvr>
                                      <p:to>
                                        <p:strVal val="visible"/>
                                      </p:to>
                                    </p:set>
                                    <p:animEffect transition="in" filter="fade">
                                      <p:cBhvr>
                                        <p:cTn id="49" dur="1000"/>
                                        <p:tgtEl>
                                          <p:spTgt spid="403"/>
                                        </p:tgtEl>
                                      </p:cBhvr>
                                    </p:animEffect>
                                  </p:childTnLst>
                                </p:cTn>
                              </p:par>
                              <p:par>
                                <p:cTn id="50" presetID="10" presetClass="entr" presetSubtype="0" fill="hold" nodeType="withEffect">
                                  <p:stCondLst>
                                    <p:cond delay="0"/>
                                  </p:stCondLst>
                                  <p:childTnLst>
                                    <p:set>
                                      <p:cBhvr>
                                        <p:cTn id="51" dur="1" fill="hold">
                                          <p:stCondLst>
                                            <p:cond delay="0"/>
                                          </p:stCondLst>
                                        </p:cTn>
                                        <p:tgtEl>
                                          <p:spTgt spid="404"/>
                                        </p:tgtEl>
                                        <p:attrNameLst>
                                          <p:attrName>style.visibility</p:attrName>
                                        </p:attrNameLst>
                                      </p:cBhvr>
                                      <p:to>
                                        <p:strVal val="visible"/>
                                      </p:to>
                                    </p:set>
                                    <p:animEffect transition="in" filter="fade">
                                      <p:cBhvr>
                                        <p:cTn id="52" dur="1000"/>
                                        <p:tgtEl>
                                          <p:spTgt spid="404"/>
                                        </p:tgtEl>
                                      </p:cBhvr>
                                    </p:animEffect>
                                  </p:childTnLst>
                                </p:cTn>
                              </p:par>
                              <p:par>
                                <p:cTn id="53" presetID="10" presetClass="entr" presetSubtype="0" fill="hold" nodeType="withEffect">
                                  <p:stCondLst>
                                    <p:cond delay="0"/>
                                  </p:stCondLst>
                                  <p:childTnLst>
                                    <p:set>
                                      <p:cBhvr>
                                        <p:cTn id="54" dur="1" fill="hold">
                                          <p:stCondLst>
                                            <p:cond delay="0"/>
                                          </p:stCondLst>
                                        </p:cTn>
                                        <p:tgtEl>
                                          <p:spTgt spid="405"/>
                                        </p:tgtEl>
                                        <p:attrNameLst>
                                          <p:attrName>style.visibility</p:attrName>
                                        </p:attrNameLst>
                                      </p:cBhvr>
                                      <p:to>
                                        <p:strVal val="visible"/>
                                      </p:to>
                                    </p:set>
                                    <p:animEffect transition="in" filter="fade">
                                      <p:cBhvr>
                                        <p:cTn id="55" dur="1000"/>
                                        <p:tgtEl>
                                          <p:spTgt spid="405"/>
                                        </p:tgtEl>
                                      </p:cBhvr>
                                    </p:animEffect>
                                  </p:childTnLst>
                                </p:cTn>
                              </p:par>
                              <p:par>
                                <p:cTn id="56" presetID="10" presetClass="entr" presetSubtype="0" fill="hold" nodeType="withEffect">
                                  <p:stCondLst>
                                    <p:cond delay="0"/>
                                  </p:stCondLst>
                                  <p:childTnLst>
                                    <p:set>
                                      <p:cBhvr>
                                        <p:cTn id="57" dur="1" fill="hold">
                                          <p:stCondLst>
                                            <p:cond delay="0"/>
                                          </p:stCondLst>
                                        </p:cTn>
                                        <p:tgtEl>
                                          <p:spTgt spid="406"/>
                                        </p:tgtEl>
                                        <p:attrNameLst>
                                          <p:attrName>style.visibility</p:attrName>
                                        </p:attrNameLst>
                                      </p:cBhvr>
                                      <p:to>
                                        <p:strVal val="visible"/>
                                      </p:to>
                                    </p:set>
                                    <p:animEffect transition="in" filter="fade">
                                      <p:cBhvr>
                                        <p:cTn id="58" dur="1000"/>
                                        <p:tgtEl>
                                          <p:spTgt spid="406"/>
                                        </p:tgtEl>
                                      </p:cBhvr>
                                    </p:animEffect>
                                  </p:childTnLst>
                                </p:cTn>
                              </p:par>
                              <p:par>
                                <p:cTn id="59" presetID="10" presetClass="entr" presetSubtype="0" fill="hold" nodeType="withEffect">
                                  <p:stCondLst>
                                    <p:cond delay="0"/>
                                  </p:stCondLst>
                                  <p:childTnLst>
                                    <p:set>
                                      <p:cBhvr>
                                        <p:cTn id="60" dur="1" fill="hold">
                                          <p:stCondLst>
                                            <p:cond delay="0"/>
                                          </p:stCondLst>
                                        </p:cTn>
                                        <p:tgtEl>
                                          <p:spTgt spid="407"/>
                                        </p:tgtEl>
                                        <p:attrNameLst>
                                          <p:attrName>style.visibility</p:attrName>
                                        </p:attrNameLst>
                                      </p:cBhvr>
                                      <p:to>
                                        <p:strVal val="visible"/>
                                      </p:to>
                                    </p:set>
                                    <p:animEffect transition="in" filter="fade">
                                      <p:cBhvr>
                                        <p:cTn id="61" dur="1000"/>
                                        <p:tgtEl>
                                          <p:spTgt spid="407"/>
                                        </p:tgtEl>
                                      </p:cBhvr>
                                    </p:animEffect>
                                  </p:childTnLst>
                                </p:cTn>
                              </p:par>
                              <p:par>
                                <p:cTn id="62" presetID="10" presetClass="entr" presetSubtype="0" fill="hold" nodeType="withEffect">
                                  <p:stCondLst>
                                    <p:cond delay="0"/>
                                  </p:stCondLst>
                                  <p:childTnLst>
                                    <p:set>
                                      <p:cBhvr>
                                        <p:cTn id="63" dur="1" fill="hold">
                                          <p:stCondLst>
                                            <p:cond delay="0"/>
                                          </p:stCondLst>
                                        </p:cTn>
                                        <p:tgtEl>
                                          <p:spTgt spid="408"/>
                                        </p:tgtEl>
                                        <p:attrNameLst>
                                          <p:attrName>style.visibility</p:attrName>
                                        </p:attrNameLst>
                                      </p:cBhvr>
                                      <p:to>
                                        <p:strVal val="visible"/>
                                      </p:to>
                                    </p:set>
                                    <p:animEffect transition="in" filter="fade">
                                      <p:cBhvr>
                                        <p:cTn id="64" dur="1000"/>
                                        <p:tgtEl>
                                          <p:spTgt spid="408"/>
                                        </p:tgtEl>
                                      </p:cBhvr>
                                    </p:animEffect>
                                  </p:childTnLst>
                                </p:cTn>
                              </p:par>
                              <p:par>
                                <p:cTn id="65" presetID="10" presetClass="entr" presetSubtype="0" fill="hold" nodeType="withEffect">
                                  <p:stCondLst>
                                    <p:cond delay="0"/>
                                  </p:stCondLst>
                                  <p:childTnLst>
                                    <p:set>
                                      <p:cBhvr>
                                        <p:cTn id="66" dur="1" fill="hold">
                                          <p:stCondLst>
                                            <p:cond delay="0"/>
                                          </p:stCondLst>
                                        </p:cTn>
                                        <p:tgtEl>
                                          <p:spTgt spid="409"/>
                                        </p:tgtEl>
                                        <p:attrNameLst>
                                          <p:attrName>style.visibility</p:attrName>
                                        </p:attrNameLst>
                                      </p:cBhvr>
                                      <p:to>
                                        <p:strVal val="visible"/>
                                      </p:to>
                                    </p:set>
                                    <p:animEffect transition="in" filter="fade">
                                      <p:cBhvr>
                                        <p:cTn id="67" dur="1000"/>
                                        <p:tgtEl>
                                          <p:spTgt spid="409"/>
                                        </p:tgtEl>
                                      </p:cBhvr>
                                    </p:animEffect>
                                  </p:childTnLst>
                                </p:cTn>
                              </p:par>
                              <p:par>
                                <p:cTn id="68" presetID="10" presetClass="entr" presetSubtype="0" fill="hold" nodeType="withEffect">
                                  <p:stCondLst>
                                    <p:cond delay="0"/>
                                  </p:stCondLst>
                                  <p:childTnLst>
                                    <p:set>
                                      <p:cBhvr>
                                        <p:cTn id="69" dur="1" fill="hold">
                                          <p:stCondLst>
                                            <p:cond delay="0"/>
                                          </p:stCondLst>
                                        </p:cTn>
                                        <p:tgtEl>
                                          <p:spTgt spid="410"/>
                                        </p:tgtEl>
                                        <p:attrNameLst>
                                          <p:attrName>style.visibility</p:attrName>
                                        </p:attrNameLst>
                                      </p:cBhvr>
                                      <p:to>
                                        <p:strVal val="visible"/>
                                      </p:to>
                                    </p:set>
                                    <p:animEffect transition="in" filter="fade">
                                      <p:cBhvr>
                                        <p:cTn id="70" dur="1000"/>
                                        <p:tgtEl>
                                          <p:spTgt spid="410"/>
                                        </p:tgtEl>
                                      </p:cBhvr>
                                    </p:animEffect>
                                  </p:childTnLst>
                                </p:cTn>
                              </p:par>
                              <p:par>
                                <p:cTn id="71" presetID="10" presetClass="entr" presetSubtype="0" fill="hold" nodeType="withEffect">
                                  <p:stCondLst>
                                    <p:cond delay="0"/>
                                  </p:stCondLst>
                                  <p:childTnLst>
                                    <p:set>
                                      <p:cBhvr>
                                        <p:cTn id="72" dur="1" fill="hold">
                                          <p:stCondLst>
                                            <p:cond delay="0"/>
                                          </p:stCondLst>
                                        </p:cTn>
                                        <p:tgtEl>
                                          <p:spTgt spid="412"/>
                                        </p:tgtEl>
                                        <p:attrNameLst>
                                          <p:attrName>style.visibility</p:attrName>
                                        </p:attrNameLst>
                                      </p:cBhvr>
                                      <p:to>
                                        <p:strVal val="visible"/>
                                      </p:to>
                                    </p:set>
                                    <p:animEffect transition="in" filter="fade">
                                      <p:cBhvr>
                                        <p:cTn id="73" dur="1000"/>
                                        <p:tgtEl>
                                          <p:spTgt spid="412"/>
                                        </p:tgtEl>
                                      </p:cBhvr>
                                    </p:animEffect>
                                  </p:childTnLst>
                                </p:cTn>
                              </p:par>
                              <p:par>
                                <p:cTn id="74" presetID="10" presetClass="entr" presetSubtype="0" fill="hold" nodeType="withEffect">
                                  <p:stCondLst>
                                    <p:cond delay="0"/>
                                  </p:stCondLst>
                                  <p:childTnLst>
                                    <p:set>
                                      <p:cBhvr>
                                        <p:cTn id="75" dur="1" fill="hold">
                                          <p:stCondLst>
                                            <p:cond delay="0"/>
                                          </p:stCondLst>
                                        </p:cTn>
                                        <p:tgtEl>
                                          <p:spTgt spid="426"/>
                                        </p:tgtEl>
                                        <p:attrNameLst>
                                          <p:attrName>style.visibility</p:attrName>
                                        </p:attrNameLst>
                                      </p:cBhvr>
                                      <p:to>
                                        <p:strVal val="visible"/>
                                      </p:to>
                                    </p:set>
                                    <p:animEffect transition="in" filter="fade">
                                      <p:cBhvr>
                                        <p:cTn id="76" dur="1000"/>
                                        <p:tgtEl>
                                          <p:spTgt spid="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97"/>
          <p:cNvSpPr txBox="1">
            <a:spLocks noGrp="1"/>
          </p:cNvSpPr>
          <p:nvPr>
            <p:ph type="title"/>
          </p:nvPr>
        </p:nvSpPr>
        <p:spPr>
          <a:xfrm>
            <a:off x="311700" y="139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VPDES Non-Energy Facility Locations with Median 2010-2016 Discharge</a:t>
            </a:r>
            <a:endParaRPr/>
          </a:p>
        </p:txBody>
      </p:sp>
      <p:pic>
        <p:nvPicPr>
          <p:cNvPr id="1111" name="Google Shape;1111;p97"/>
          <p:cNvPicPr preferRelativeResize="0"/>
          <p:nvPr/>
        </p:nvPicPr>
        <p:blipFill>
          <a:blip r:embed="rId3">
            <a:alphaModFix/>
          </a:blip>
          <a:stretch>
            <a:fillRect/>
          </a:stretch>
        </p:blipFill>
        <p:spPr>
          <a:xfrm>
            <a:off x="152400" y="1113700"/>
            <a:ext cx="8839201" cy="376309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pic>
        <p:nvPicPr>
          <p:cNvPr id="1116" name="Google Shape;1116;p98"/>
          <p:cNvPicPr preferRelativeResize="0"/>
          <p:nvPr/>
        </p:nvPicPr>
        <p:blipFill>
          <a:blip r:embed="rId3">
            <a:alphaModFix/>
          </a:blip>
          <a:stretch>
            <a:fillRect/>
          </a:stretch>
        </p:blipFill>
        <p:spPr>
          <a:xfrm>
            <a:off x="0" y="0"/>
            <a:ext cx="9144001" cy="502177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pic>
        <p:nvPicPr>
          <p:cNvPr id="1121" name="Google Shape;1121;p99"/>
          <p:cNvPicPr preferRelativeResize="0"/>
          <p:nvPr/>
        </p:nvPicPr>
        <p:blipFill>
          <a:blip r:embed="rId3">
            <a:alphaModFix/>
          </a:blip>
          <a:stretch>
            <a:fillRect/>
          </a:stretch>
        </p:blipFill>
        <p:spPr>
          <a:xfrm>
            <a:off x="0" y="0"/>
            <a:ext cx="9144001" cy="502657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63</a:t>
            </a:fld>
            <a:endParaRPr/>
          </a:p>
        </p:txBody>
      </p:sp>
      <p:pic>
        <p:nvPicPr>
          <p:cNvPr id="1127" name="Google Shape;1127;p100"/>
          <p:cNvPicPr preferRelativeResize="0"/>
          <p:nvPr/>
        </p:nvPicPr>
        <p:blipFill>
          <a:blip r:embed="rId3">
            <a:alphaModFix/>
          </a:blip>
          <a:stretch>
            <a:fillRect/>
          </a:stretch>
        </p:blipFill>
        <p:spPr>
          <a:xfrm>
            <a:off x="0" y="0"/>
            <a:ext cx="9143999" cy="500185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64</a:t>
            </a:fld>
            <a:endParaRPr/>
          </a:p>
        </p:txBody>
      </p:sp>
      <p:pic>
        <p:nvPicPr>
          <p:cNvPr id="1133" name="Google Shape;1133;p101"/>
          <p:cNvPicPr preferRelativeResize="0"/>
          <p:nvPr/>
        </p:nvPicPr>
        <p:blipFill>
          <a:blip r:embed="rId3">
            <a:alphaModFix/>
          </a:blip>
          <a:stretch>
            <a:fillRect/>
          </a:stretch>
        </p:blipFill>
        <p:spPr>
          <a:xfrm>
            <a:off x="0" y="0"/>
            <a:ext cx="9144001" cy="505765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Virginia Wateruse Database System (VWUDS)</a:t>
            </a:r>
            <a:endParaRPr/>
          </a:p>
          <a:p>
            <a:pPr marL="0" lvl="0" indent="0" algn="l" rtl="0">
              <a:spcBef>
                <a:spcPts val="0"/>
              </a:spcBef>
              <a:spcAft>
                <a:spcPts val="0"/>
              </a:spcAft>
              <a:buNone/>
            </a:pPr>
            <a:endParaRPr/>
          </a:p>
        </p:txBody>
      </p:sp>
      <p:pic>
        <p:nvPicPr>
          <p:cNvPr id="1139" name="Google Shape;1139;p102"/>
          <p:cNvPicPr preferRelativeResize="0"/>
          <p:nvPr/>
        </p:nvPicPr>
        <p:blipFill>
          <a:blip r:embed="rId3">
            <a:alphaModFix/>
          </a:blip>
          <a:stretch>
            <a:fillRect/>
          </a:stretch>
        </p:blipFill>
        <p:spPr>
          <a:xfrm>
            <a:off x="34700" y="1017725"/>
            <a:ext cx="5141749" cy="4046425"/>
          </a:xfrm>
          <a:prstGeom prst="rect">
            <a:avLst/>
          </a:prstGeom>
          <a:noFill/>
          <a:ln>
            <a:noFill/>
          </a:ln>
        </p:spPr>
      </p:pic>
      <p:pic>
        <p:nvPicPr>
          <p:cNvPr id="1140" name="Google Shape;1140;p102"/>
          <p:cNvPicPr preferRelativeResize="0"/>
          <p:nvPr/>
        </p:nvPicPr>
        <p:blipFill>
          <a:blip r:embed="rId4">
            <a:alphaModFix/>
          </a:blip>
          <a:stretch>
            <a:fillRect/>
          </a:stretch>
        </p:blipFill>
        <p:spPr>
          <a:xfrm>
            <a:off x="6159975" y="2571747"/>
            <a:ext cx="2305158" cy="2379925"/>
          </a:xfrm>
          <a:prstGeom prst="rect">
            <a:avLst/>
          </a:prstGeom>
          <a:noFill/>
          <a:ln>
            <a:noFill/>
          </a:ln>
        </p:spPr>
      </p:pic>
      <p:sp>
        <p:nvSpPr>
          <p:cNvPr id="1141" name="Google Shape;1141;p102"/>
          <p:cNvSpPr txBox="1"/>
          <p:nvPr/>
        </p:nvSpPr>
        <p:spPr>
          <a:xfrm>
            <a:off x="5794475" y="1114325"/>
            <a:ext cx="2670600" cy="13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On average from 2010-2016, approx 98% of reported water withdrawals come from surface water sources annually. </a:t>
            </a:r>
            <a:endParaRPr>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Virginia Wateruse Database System (VWUDS)</a:t>
            </a:r>
            <a:endParaRPr/>
          </a:p>
          <a:p>
            <a:pPr marL="0" lvl="0" indent="0" algn="l" rtl="0">
              <a:spcBef>
                <a:spcPts val="0"/>
              </a:spcBef>
              <a:spcAft>
                <a:spcPts val="0"/>
              </a:spcAft>
              <a:buNone/>
            </a:pPr>
            <a:endParaRPr/>
          </a:p>
        </p:txBody>
      </p:sp>
      <p:pic>
        <p:nvPicPr>
          <p:cNvPr id="1147" name="Google Shape;1147;p103"/>
          <p:cNvPicPr preferRelativeResize="0"/>
          <p:nvPr/>
        </p:nvPicPr>
        <p:blipFill>
          <a:blip r:embed="rId3">
            <a:alphaModFix/>
          </a:blip>
          <a:stretch>
            <a:fillRect/>
          </a:stretch>
        </p:blipFill>
        <p:spPr>
          <a:xfrm>
            <a:off x="5316200" y="1244100"/>
            <a:ext cx="3827800" cy="1460300"/>
          </a:xfrm>
          <a:prstGeom prst="rect">
            <a:avLst/>
          </a:prstGeom>
          <a:noFill/>
          <a:ln>
            <a:noFill/>
          </a:ln>
        </p:spPr>
      </p:pic>
      <p:pic>
        <p:nvPicPr>
          <p:cNvPr id="1148" name="Google Shape;1148;p103"/>
          <p:cNvPicPr preferRelativeResize="0"/>
          <p:nvPr/>
        </p:nvPicPr>
        <p:blipFill>
          <a:blip r:embed="rId4">
            <a:alphaModFix/>
          </a:blip>
          <a:stretch>
            <a:fillRect/>
          </a:stretch>
        </p:blipFill>
        <p:spPr>
          <a:xfrm>
            <a:off x="5370121" y="3034850"/>
            <a:ext cx="3773880" cy="1394200"/>
          </a:xfrm>
          <a:prstGeom prst="rect">
            <a:avLst/>
          </a:prstGeom>
          <a:noFill/>
          <a:ln>
            <a:noFill/>
          </a:ln>
        </p:spPr>
      </p:pic>
      <p:pic>
        <p:nvPicPr>
          <p:cNvPr id="1149" name="Google Shape;1149;p103"/>
          <p:cNvPicPr preferRelativeResize="0"/>
          <p:nvPr/>
        </p:nvPicPr>
        <p:blipFill>
          <a:blip r:embed="rId5">
            <a:alphaModFix/>
          </a:blip>
          <a:stretch>
            <a:fillRect/>
          </a:stretch>
        </p:blipFill>
        <p:spPr>
          <a:xfrm>
            <a:off x="34700" y="1017725"/>
            <a:ext cx="5141749" cy="4046425"/>
          </a:xfrm>
          <a:prstGeom prst="rect">
            <a:avLst/>
          </a:prstGeom>
          <a:noFill/>
          <a:ln>
            <a:noFill/>
          </a:ln>
        </p:spPr>
      </p:pic>
      <p:sp>
        <p:nvSpPr>
          <p:cNvPr id="1150" name="Google Shape;1150;p103"/>
          <p:cNvSpPr/>
          <p:nvPr/>
        </p:nvSpPr>
        <p:spPr>
          <a:xfrm>
            <a:off x="6694525" y="3876675"/>
            <a:ext cx="452700" cy="369000"/>
          </a:xfrm>
          <a:prstGeom prst="rect">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 to VDEQ Reports</a:t>
            </a:r>
            <a:endParaRPr/>
          </a:p>
        </p:txBody>
      </p:sp>
      <p:pic>
        <p:nvPicPr>
          <p:cNvPr id="1156" name="Google Shape;1156;p104"/>
          <p:cNvPicPr preferRelativeResize="0"/>
          <p:nvPr/>
        </p:nvPicPr>
        <p:blipFill rotWithShape="1">
          <a:blip r:embed="rId3">
            <a:alphaModFix/>
          </a:blip>
          <a:srcRect b="21777"/>
          <a:stretch/>
        </p:blipFill>
        <p:spPr>
          <a:xfrm>
            <a:off x="239700" y="1017725"/>
            <a:ext cx="4839226" cy="1581700"/>
          </a:xfrm>
          <a:prstGeom prst="rect">
            <a:avLst/>
          </a:prstGeom>
          <a:noFill/>
          <a:ln>
            <a:noFill/>
          </a:ln>
        </p:spPr>
      </p:pic>
      <p:sp>
        <p:nvSpPr>
          <p:cNvPr id="1157" name="Google Shape;1157;p104"/>
          <p:cNvSpPr/>
          <p:nvPr/>
        </p:nvSpPr>
        <p:spPr>
          <a:xfrm>
            <a:off x="3021825" y="1323625"/>
            <a:ext cx="564000" cy="1275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158" name="Google Shape;1158;p104"/>
          <p:cNvGraphicFramePr/>
          <p:nvPr/>
        </p:nvGraphicFramePr>
        <p:xfrm>
          <a:off x="5288925" y="1047750"/>
          <a:ext cx="3000000" cy="3000000"/>
        </p:xfrm>
        <a:graphic>
          <a:graphicData uri="http://schemas.openxmlformats.org/drawingml/2006/table">
            <a:tbl>
              <a:tblPr>
                <a:noFill/>
                <a:tableStyleId>{3EB840C0-E958-4679-A6F2-35DFE8BE7E24}</a:tableStyleId>
              </a:tblPr>
              <a:tblGrid>
                <a:gridCol w="1200300">
                  <a:extLst>
                    <a:ext uri="{9D8B030D-6E8A-4147-A177-3AD203B41FA5}">
                      <a16:colId xmlns:a16="http://schemas.microsoft.com/office/drawing/2014/main" val="20000"/>
                    </a:ext>
                  </a:extLst>
                </a:gridCol>
                <a:gridCol w="1200300">
                  <a:extLst>
                    <a:ext uri="{9D8B030D-6E8A-4147-A177-3AD203B41FA5}">
                      <a16:colId xmlns:a16="http://schemas.microsoft.com/office/drawing/2014/main" val="20001"/>
                    </a:ext>
                  </a:extLst>
                </a:gridCol>
                <a:gridCol w="1200300">
                  <a:extLst>
                    <a:ext uri="{9D8B030D-6E8A-4147-A177-3AD203B41FA5}">
                      <a16:colId xmlns:a16="http://schemas.microsoft.com/office/drawing/2014/main" val="20002"/>
                    </a:ext>
                  </a:extLst>
                </a:gridCol>
              </a:tblGrid>
              <a:tr h="399300">
                <a:tc gridSpan="3">
                  <a:txBody>
                    <a:bodyPr/>
                    <a:lstStyle/>
                    <a:p>
                      <a:pPr marL="0" lvl="0" indent="0" algn="ctr" rtl="0">
                        <a:spcBef>
                          <a:spcPts val="0"/>
                        </a:spcBef>
                        <a:spcAft>
                          <a:spcPts val="0"/>
                        </a:spcAft>
                        <a:buNone/>
                      </a:pPr>
                      <a:r>
                        <a:rPr lang="en" sz="1100" b="1">
                          <a:latin typeface="Open Sans"/>
                          <a:ea typeface="Open Sans"/>
                          <a:cs typeface="Open Sans"/>
                          <a:sym typeface="Open Sans"/>
                        </a:rPr>
                        <a:t>VDEQ Reported Values</a:t>
                      </a:r>
                      <a:endParaRPr sz="1100" b="1">
                        <a:latin typeface="Open Sans"/>
                        <a:ea typeface="Open Sans"/>
                        <a:cs typeface="Open Sans"/>
                        <a:sym typeface="Open Sans"/>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17225">
                <a:tc>
                  <a:txBody>
                    <a:bodyPr/>
                    <a:lstStyle/>
                    <a:p>
                      <a:pPr marL="0" lvl="0" indent="0" algn="ctr" rtl="0">
                        <a:spcBef>
                          <a:spcPts val="0"/>
                        </a:spcBef>
                        <a:spcAft>
                          <a:spcPts val="0"/>
                        </a:spcAft>
                        <a:buNone/>
                      </a:pPr>
                      <a:r>
                        <a:rPr lang="en" sz="1100" b="1">
                          <a:latin typeface="Open Sans"/>
                          <a:ea typeface="Open Sans"/>
                          <a:cs typeface="Open Sans"/>
                          <a:sym typeface="Open Sans"/>
                        </a:rPr>
                        <a:t>Year</a:t>
                      </a:r>
                      <a:endParaRPr sz="1100" b="1">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None/>
                      </a:pPr>
                      <a:r>
                        <a:rPr lang="en" sz="1100" b="1">
                          <a:latin typeface="Open Sans"/>
                          <a:ea typeface="Open Sans"/>
                          <a:cs typeface="Open Sans"/>
                          <a:sym typeface="Open Sans"/>
                        </a:rPr>
                        <a:t>Total Withdrawals MGD</a:t>
                      </a:r>
                      <a:endParaRPr sz="1100" b="1">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None/>
                      </a:pPr>
                      <a:r>
                        <a:rPr lang="en" sz="1100" b="1">
                          <a:latin typeface="Open Sans"/>
                          <a:ea typeface="Open Sans"/>
                          <a:cs typeface="Open Sans"/>
                          <a:sym typeface="Open Sans"/>
                        </a:rPr>
                        <a:t>Error</a:t>
                      </a:r>
                      <a:endParaRPr sz="1100" b="1">
                        <a:latin typeface="Open Sans"/>
                        <a:ea typeface="Open Sans"/>
                        <a:cs typeface="Open Sans"/>
                        <a:sym typeface="Open Sans"/>
                      </a:endParaRPr>
                    </a:p>
                  </a:txBody>
                  <a:tcPr marL="91425" marR="91425" marT="91425" marB="91425" anchor="ctr"/>
                </a:tc>
                <a:extLst>
                  <a:ext uri="{0D108BD9-81ED-4DB2-BD59-A6C34878D82A}">
                    <a16:rowId xmlns:a16="http://schemas.microsoft.com/office/drawing/2014/main" val="10001"/>
                  </a:ext>
                </a:extLst>
              </a:tr>
              <a:tr h="313650">
                <a:tc>
                  <a:txBody>
                    <a:bodyPr/>
                    <a:lstStyle/>
                    <a:p>
                      <a:pPr marL="0" lvl="0" indent="0" algn="ctr" rtl="0">
                        <a:spcBef>
                          <a:spcPts val="0"/>
                        </a:spcBef>
                        <a:spcAft>
                          <a:spcPts val="0"/>
                        </a:spcAft>
                        <a:buNone/>
                      </a:pPr>
                      <a:r>
                        <a:rPr lang="en" sz="1100">
                          <a:latin typeface="Open Sans"/>
                          <a:ea typeface="Open Sans"/>
                          <a:cs typeface="Open Sans"/>
                          <a:sym typeface="Open Sans"/>
                        </a:rPr>
                        <a:t>2010</a:t>
                      </a:r>
                      <a:endParaRPr sz="1100">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7,621</a:t>
                      </a:r>
                      <a:endParaRPr sz="1100">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2.28%</a:t>
                      </a:r>
                      <a:endParaRPr sz="1100">
                        <a:latin typeface="Open Sans"/>
                        <a:ea typeface="Open Sans"/>
                        <a:cs typeface="Open Sans"/>
                        <a:sym typeface="Open Sans"/>
                      </a:endParaRPr>
                    </a:p>
                  </a:txBody>
                  <a:tcPr marL="91425" marR="91425" marT="91425" marB="91425" anchor="ctr"/>
                </a:tc>
                <a:extLst>
                  <a:ext uri="{0D108BD9-81ED-4DB2-BD59-A6C34878D82A}">
                    <a16:rowId xmlns:a16="http://schemas.microsoft.com/office/drawing/2014/main" val="10002"/>
                  </a:ext>
                </a:extLst>
              </a:tr>
              <a:tr h="313650">
                <a:tc>
                  <a:txBody>
                    <a:bodyPr/>
                    <a:lstStyle/>
                    <a:p>
                      <a:pPr marL="0" lvl="0" indent="0" algn="ctr" rtl="0">
                        <a:spcBef>
                          <a:spcPts val="0"/>
                        </a:spcBef>
                        <a:spcAft>
                          <a:spcPts val="0"/>
                        </a:spcAft>
                        <a:buNone/>
                      </a:pPr>
                      <a:r>
                        <a:rPr lang="en" sz="1100">
                          <a:latin typeface="Open Sans"/>
                          <a:ea typeface="Open Sans"/>
                          <a:cs typeface="Open Sans"/>
                          <a:sym typeface="Open Sans"/>
                        </a:rPr>
                        <a:t>2011</a:t>
                      </a:r>
                      <a:endParaRPr sz="1100">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7,559</a:t>
                      </a:r>
                      <a:endParaRPr sz="1100">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1.85%</a:t>
                      </a:r>
                      <a:endParaRPr sz="1100">
                        <a:latin typeface="Open Sans"/>
                        <a:ea typeface="Open Sans"/>
                        <a:cs typeface="Open Sans"/>
                        <a:sym typeface="Open Sans"/>
                      </a:endParaRPr>
                    </a:p>
                  </a:txBody>
                  <a:tcPr marL="91425" marR="91425" marT="91425" marB="91425" anchor="ctr"/>
                </a:tc>
                <a:extLst>
                  <a:ext uri="{0D108BD9-81ED-4DB2-BD59-A6C34878D82A}">
                    <a16:rowId xmlns:a16="http://schemas.microsoft.com/office/drawing/2014/main" val="10003"/>
                  </a:ext>
                </a:extLst>
              </a:tr>
              <a:tr h="313650">
                <a:tc>
                  <a:txBody>
                    <a:bodyPr/>
                    <a:lstStyle/>
                    <a:p>
                      <a:pPr marL="0" lvl="0" indent="0" algn="ctr" rtl="0">
                        <a:spcBef>
                          <a:spcPts val="0"/>
                        </a:spcBef>
                        <a:spcAft>
                          <a:spcPts val="0"/>
                        </a:spcAft>
                        <a:buNone/>
                      </a:pPr>
                      <a:r>
                        <a:rPr lang="en" sz="1100">
                          <a:latin typeface="Open Sans"/>
                          <a:ea typeface="Open Sans"/>
                          <a:cs typeface="Open Sans"/>
                          <a:sym typeface="Open Sans"/>
                        </a:rPr>
                        <a:t>2012</a:t>
                      </a:r>
                      <a:endParaRPr sz="1100">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7,100</a:t>
                      </a:r>
                      <a:endParaRPr sz="1100">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2.07%</a:t>
                      </a:r>
                      <a:endParaRPr sz="1100">
                        <a:latin typeface="Open Sans"/>
                        <a:ea typeface="Open Sans"/>
                        <a:cs typeface="Open Sans"/>
                        <a:sym typeface="Open Sans"/>
                      </a:endParaRPr>
                    </a:p>
                  </a:txBody>
                  <a:tcPr marL="91425" marR="91425" marT="91425" marB="91425" anchor="ctr"/>
                </a:tc>
                <a:extLst>
                  <a:ext uri="{0D108BD9-81ED-4DB2-BD59-A6C34878D82A}">
                    <a16:rowId xmlns:a16="http://schemas.microsoft.com/office/drawing/2014/main" val="10004"/>
                  </a:ext>
                </a:extLst>
              </a:tr>
              <a:tr h="313650">
                <a:tc>
                  <a:txBody>
                    <a:bodyPr/>
                    <a:lstStyle/>
                    <a:p>
                      <a:pPr marL="0" lvl="0" indent="0" algn="ctr" rtl="0">
                        <a:spcBef>
                          <a:spcPts val="0"/>
                        </a:spcBef>
                        <a:spcAft>
                          <a:spcPts val="0"/>
                        </a:spcAft>
                        <a:buNone/>
                      </a:pPr>
                      <a:r>
                        <a:rPr lang="en" sz="1100">
                          <a:latin typeface="Open Sans"/>
                          <a:ea typeface="Open Sans"/>
                          <a:cs typeface="Open Sans"/>
                          <a:sym typeface="Open Sans"/>
                        </a:rPr>
                        <a:t>2013</a:t>
                      </a:r>
                      <a:endParaRPr sz="1100">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7,047</a:t>
                      </a:r>
                      <a:endParaRPr sz="1100">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2.11%</a:t>
                      </a:r>
                      <a:endParaRPr sz="1100">
                        <a:latin typeface="Open Sans"/>
                        <a:ea typeface="Open Sans"/>
                        <a:cs typeface="Open Sans"/>
                        <a:sym typeface="Open Sans"/>
                      </a:endParaRPr>
                    </a:p>
                  </a:txBody>
                  <a:tcPr marL="91425" marR="91425" marT="91425" marB="91425" anchor="ctr"/>
                </a:tc>
                <a:extLst>
                  <a:ext uri="{0D108BD9-81ED-4DB2-BD59-A6C34878D82A}">
                    <a16:rowId xmlns:a16="http://schemas.microsoft.com/office/drawing/2014/main" val="10005"/>
                  </a:ext>
                </a:extLst>
              </a:tr>
              <a:tr h="313650">
                <a:tc>
                  <a:txBody>
                    <a:bodyPr/>
                    <a:lstStyle/>
                    <a:p>
                      <a:pPr marL="0" lvl="0" indent="0" algn="ctr" rtl="0">
                        <a:spcBef>
                          <a:spcPts val="0"/>
                        </a:spcBef>
                        <a:spcAft>
                          <a:spcPts val="0"/>
                        </a:spcAft>
                        <a:buNone/>
                      </a:pPr>
                      <a:r>
                        <a:rPr lang="en" sz="1100">
                          <a:latin typeface="Open Sans"/>
                          <a:ea typeface="Open Sans"/>
                          <a:cs typeface="Open Sans"/>
                          <a:sym typeface="Open Sans"/>
                        </a:rPr>
                        <a:t>2014</a:t>
                      </a:r>
                      <a:endParaRPr sz="1100">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6,984</a:t>
                      </a:r>
                      <a:endParaRPr sz="1100">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2.52%</a:t>
                      </a:r>
                      <a:endParaRPr sz="1100">
                        <a:latin typeface="Open Sans"/>
                        <a:ea typeface="Open Sans"/>
                        <a:cs typeface="Open Sans"/>
                        <a:sym typeface="Open Sans"/>
                      </a:endParaRPr>
                    </a:p>
                  </a:txBody>
                  <a:tcPr marL="91425" marR="91425" marT="91425" marB="91425" anchor="ctr"/>
                </a:tc>
                <a:extLst>
                  <a:ext uri="{0D108BD9-81ED-4DB2-BD59-A6C34878D82A}">
                    <a16:rowId xmlns:a16="http://schemas.microsoft.com/office/drawing/2014/main" val="10006"/>
                  </a:ext>
                </a:extLst>
              </a:tr>
              <a:tr h="313650">
                <a:tc>
                  <a:txBody>
                    <a:bodyPr/>
                    <a:lstStyle/>
                    <a:p>
                      <a:pPr marL="0" lvl="0" indent="0" algn="ctr" rtl="0">
                        <a:spcBef>
                          <a:spcPts val="0"/>
                        </a:spcBef>
                        <a:spcAft>
                          <a:spcPts val="0"/>
                        </a:spcAft>
                        <a:buNone/>
                      </a:pPr>
                      <a:r>
                        <a:rPr lang="en" sz="1100">
                          <a:latin typeface="Open Sans"/>
                          <a:ea typeface="Open Sans"/>
                          <a:cs typeface="Open Sans"/>
                          <a:sym typeface="Open Sans"/>
                        </a:rPr>
                        <a:t>2015</a:t>
                      </a:r>
                      <a:endParaRPr sz="1100">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6,558</a:t>
                      </a:r>
                      <a:endParaRPr sz="1100">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3.05%</a:t>
                      </a:r>
                      <a:endParaRPr sz="1100">
                        <a:latin typeface="Open Sans"/>
                        <a:ea typeface="Open Sans"/>
                        <a:cs typeface="Open Sans"/>
                        <a:sym typeface="Open Sans"/>
                      </a:endParaRPr>
                    </a:p>
                  </a:txBody>
                  <a:tcPr marL="91425" marR="91425" marT="91425" marB="91425" anchor="ctr"/>
                </a:tc>
                <a:extLst>
                  <a:ext uri="{0D108BD9-81ED-4DB2-BD59-A6C34878D82A}">
                    <a16:rowId xmlns:a16="http://schemas.microsoft.com/office/drawing/2014/main" val="10007"/>
                  </a:ext>
                </a:extLst>
              </a:tr>
              <a:tr h="313650">
                <a:tc>
                  <a:txBody>
                    <a:bodyPr/>
                    <a:lstStyle/>
                    <a:p>
                      <a:pPr marL="0" lvl="0" indent="0" algn="ctr" rtl="0">
                        <a:spcBef>
                          <a:spcPts val="0"/>
                        </a:spcBef>
                        <a:spcAft>
                          <a:spcPts val="0"/>
                        </a:spcAft>
                        <a:buNone/>
                      </a:pPr>
                      <a:r>
                        <a:rPr lang="en" sz="1100">
                          <a:latin typeface="Open Sans"/>
                          <a:ea typeface="Open Sans"/>
                          <a:cs typeface="Open Sans"/>
                          <a:sym typeface="Open Sans"/>
                        </a:rPr>
                        <a:t>2016</a:t>
                      </a:r>
                      <a:endParaRPr sz="1100">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6,613</a:t>
                      </a:r>
                      <a:endParaRPr sz="1100">
                        <a:latin typeface="Open Sans"/>
                        <a:ea typeface="Open Sans"/>
                        <a:cs typeface="Open Sans"/>
                        <a:sym typeface="Open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1.97%</a:t>
                      </a:r>
                      <a:endParaRPr sz="1100">
                        <a:latin typeface="Open Sans"/>
                        <a:ea typeface="Open Sans"/>
                        <a:cs typeface="Open Sans"/>
                        <a:sym typeface="Open Sans"/>
                      </a:endParaRPr>
                    </a:p>
                  </a:txBody>
                  <a:tcPr marL="91425" marR="91425" marT="91425" marB="91425" anchor="ctr"/>
                </a:tc>
                <a:extLst>
                  <a:ext uri="{0D108BD9-81ED-4DB2-BD59-A6C34878D82A}">
                    <a16:rowId xmlns:a16="http://schemas.microsoft.com/office/drawing/2014/main" val="10008"/>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05"/>
          <p:cNvSpPr txBox="1">
            <a:spLocks noGrp="1"/>
          </p:cNvSpPr>
          <p:nvPr>
            <p:ph type="title"/>
          </p:nvPr>
        </p:nvSpPr>
        <p:spPr>
          <a:xfrm>
            <a:off x="311700" y="445025"/>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Withdrawal Data: Missing/Incorrect Coordinates</a:t>
            </a:r>
            <a:endParaRPr/>
          </a:p>
        </p:txBody>
      </p:sp>
      <p:pic>
        <p:nvPicPr>
          <p:cNvPr id="1164" name="Google Shape;1164;p105"/>
          <p:cNvPicPr preferRelativeResize="0"/>
          <p:nvPr/>
        </p:nvPicPr>
        <p:blipFill>
          <a:blip r:embed="rId3">
            <a:alphaModFix/>
          </a:blip>
          <a:stretch>
            <a:fillRect/>
          </a:stretch>
        </p:blipFill>
        <p:spPr>
          <a:xfrm>
            <a:off x="5898925" y="1160725"/>
            <a:ext cx="2852225" cy="1411025"/>
          </a:xfrm>
          <a:prstGeom prst="rect">
            <a:avLst/>
          </a:prstGeom>
          <a:noFill/>
          <a:ln>
            <a:noFill/>
          </a:ln>
        </p:spPr>
      </p:pic>
      <p:sp>
        <p:nvSpPr>
          <p:cNvPr id="1165" name="Google Shape;1165;p105"/>
          <p:cNvSpPr txBox="1"/>
          <p:nvPr/>
        </p:nvSpPr>
        <p:spPr>
          <a:xfrm>
            <a:off x="311700" y="1302238"/>
            <a:ext cx="2914200" cy="6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Open Sans"/>
                <a:ea typeface="Open Sans"/>
                <a:cs typeface="Open Sans"/>
                <a:sym typeface="Open Sans"/>
                <a:hlinkClick r:id="rId4"/>
              </a:rPr>
              <a:t>Link to Manual Changes to Source Coordinates</a:t>
            </a:r>
            <a:endParaRPr>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6"/>
          <p:cNvSpPr txBox="1">
            <a:spLocks noGrp="1"/>
          </p:cNvSpPr>
          <p:nvPr>
            <p:ph type="title"/>
          </p:nvPr>
        </p:nvSpPr>
        <p:spPr>
          <a:xfrm>
            <a:off x="311700" y="139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VWUDS Energy Facility Locations with Median 2010-2016 Withdrawal</a:t>
            </a:r>
            <a:endParaRPr/>
          </a:p>
        </p:txBody>
      </p:sp>
      <p:pic>
        <p:nvPicPr>
          <p:cNvPr id="1171" name="Google Shape;1171;p106"/>
          <p:cNvPicPr preferRelativeResize="0"/>
          <p:nvPr/>
        </p:nvPicPr>
        <p:blipFill>
          <a:blip r:embed="rId3">
            <a:alphaModFix/>
          </a:blip>
          <a:stretch>
            <a:fillRect/>
          </a:stretch>
        </p:blipFill>
        <p:spPr>
          <a:xfrm>
            <a:off x="113175" y="1374000"/>
            <a:ext cx="8839201" cy="35194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432" name="Google Shape;432;p44"/>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Gaps in Studies</a:t>
            </a:r>
            <a:endParaRPr/>
          </a:p>
        </p:txBody>
      </p:sp>
      <p:sp>
        <p:nvSpPr>
          <p:cNvPr id="433" name="Google Shape;433;p44"/>
          <p:cNvSpPr txBox="1"/>
          <p:nvPr/>
        </p:nvSpPr>
        <p:spPr>
          <a:xfrm>
            <a:off x="457700" y="4112875"/>
            <a:ext cx="1502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Limited sectors</a:t>
            </a:r>
            <a:endParaRPr>
              <a:solidFill>
                <a:srgbClr val="434343"/>
              </a:solidFill>
              <a:latin typeface="Open Sans"/>
              <a:ea typeface="Open Sans"/>
              <a:cs typeface="Open Sans"/>
              <a:sym typeface="Open Sans"/>
            </a:endParaRPr>
          </a:p>
        </p:txBody>
      </p:sp>
      <p:sp>
        <p:nvSpPr>
          <p:cNvPr id="434" name="Google Shape;434;p44"/>
          <p:cNvSpPr txBox="1"/>
          <p:nvPr/>
        </p:nvSpPr>
        <p:spPr>
          <a:xfrm>
            <a:off x="457700" y="3285800"/>
            <a:ext cx="1436400" cy="35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Narrow scope</a:t>
            </a:r>
            <a:endParaRPr>
              <a:solidFill>
                <a:srgbClr val="434343"/>
              </a:solidFill>
              <a:latin typeface="Open Sans"/>
              <a:ea typeface="Open Sans"/>
              <a:cs typeface="Open Sans"/>
              <a:sym typeface="Open Sans"/>
            </a:endParaRPr>
          </a:p>
        </p:txBody>
      </p:sp>
      <p:sp>
        <p:nvSpPr>
          <p:cNvPr id="435" name="Google Shape;435;p44"/>
          <p:cNvSpPr txBox="1"/>
          <p:nvPr/>
        </p:nvSpPr>
        <p:spPr>
          <a:xfrm>
            <a:off x="457700" y="1834745"/>
            <a:ext cx="6144300" cy="35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Energy assumed to be non-consumptive</a:t>
            </a:r>
            <a:endParaRPr>
              <a:solidFill>
                <a:srgbClr val="434343"/>
              </a:solidFill>
              <a:latin typeface="Open Sans"/>
              <a:ea typeface="Open Sans"/>
              <a:cs typeface="Open Sans"/>
              <a:sym typeface="Open Sans"/>
            </a:endParaRPr>
          </a:p>
        </p:txBody>
      </p:sp>
      <p:sp>
        <p:nvSpPr>
          <p:cNvPr id="436" name="Google Shape;436;p44"/>
          <p:cNvSpPr/>
          <p:nvPr/>
        </p:nvSpPr>
        <p:spPr>
          <a:xfrm>
            <a:off x="726350" y="602450"/>
            <a:ext cx="177300" cy="3033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4"/>
          <p:cNvSpPr txBox="1"/>
          <p:nvPr/>
        </p:nvSpPr>
        <p:spPr>
          <a:xfrm>
            <a:off x="457700" y="988696"/>
            <a:ext cx="5251200" cy="35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434343"/>
                </a:solidFill>
                <a:latin typeface="Open Sans"/>
                <a:ea typeface="Open Sans"/>
                <a:cs typeface="Open Sans"/>
                <a:sym typeface="Open Sans"/>
              </a:rPr>
              <a:t>Lack of methodology</a:t>
            </a:r>
            <a:endParaRPr sz="1200">
              <a:solidFill>
                <a:srgbClr val="434343"/>
              </a:solidFill>
              <a:latin typeface="Open Sans"/>
              <a:ea typeface="Open Sans"/>
              <a:cs typeface="Open Sans"/>
              <a:sym typeface="Open Sans"/>
            </a:endParaRPr>
          </a:p>
        </p:txBody>
      </p:sp>
      <p:sp>
        <p:nvSpPr>
          <p:cNvPr id="438" name="Google Shape;438;p44"/>
          <p:cNvSpPr/>
          <p:nvPr/>
        </p:nvSpPr>
        <p:spPr>
          <a:xfrm>
            <a:off x="726354" y="1430800"/>
            <a:ext cx="177300" cy="3132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4"/>
          <p:cNvSpPr/>
          <p:nvPr/>
        </p:nvSpPr>
        <p:spPr>
          <a:xfrm>
            <a:off x="729850" y="2890350"/>
            <a:ext cx="177300" cy="3132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4"/>
          <p:cNvSpPr/>
          <p:nvPr/>
        </p:nvSpPr>
        <p:spPr>
          <a:xfrm>
            <a:off x="729875" y="3738375"/>
            <a:ext cx="177300" cy="3132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1" name="Google Shape;441;p44"/>
          <p:cNvPicPr preferRelativeResize="0"/>
          <p:nvPr/>
        </p:nvPicPr>
        <p:blipFill rotWithShape="1">
          <a:blip r:embed="rId3">
            <a:alphaModFix/>
          </a:blip>
          <a:srcRect t="6803"/>
          <a:stretch/>
        </p:blipFill>
        <p:spPr>
          <a:xfrm>
            <a:off x="7035925" y="742450"/>
            <a:ext cx="1436524" cy="2006099"/>
          </a:xfrm>
          <a:prstGeom prst="rect">
            <a:avLst/>
          </a:prstGeom>
          <a:noFill/>
          <a:ln>
            <a:noFill/>
          </a:ln>
        </p:spPr>
      </p:pic>
      <p:pic>
        <p:nvPicPr>
          <p:cNvPr id="442" name="Google Shape;442;p44"/>
          <p:cNvPicPr preferRelativeResize="0"/>
          <p:nvPr/>
        </p:nvPicPr>
        <p:blipFill>
          <a:blip r:embed="rId4">
            <a:alphaModFix/>
          </a:blip>
          <a:stretch>
            <a:fillRect/>
          </a:stretch>
        </p:blipFill>
        <p:spPr>
          <a:xfrm>
            <a:off x="2376750" y="988696"/>
            <a:ext cx="643025" cy="474975"/>
          </a:xfrm>
          <a:prstGeom prst="rect">
            <a:avLst/>
          </a:prstGeom>
          <a:noFill/>
          <a:ln>
            <a:noFill/>
          </a:ln>
        </p:spPr>
      </p:pic>
      <p:pic>
        <p:nvPicPr>
          <p:cNvPr id="443" name="Google Shape;443;p44"/>
          <p:cNvPicPr preferRelativeResize="0"/>
          <p:nvPr/>
        </p:nvPicPr>
        <p:blipFill>
          <a:blip r:embed="rId5">
            <a:alphaModFix/>
          </a:blip>
          <a:stretch>
            <a:fillRect/>
          </a:stretch>
        </p:blipFill>
        <p:spPr>
          <a:xfrm>
            <a:off x="3993150" y="1702433"/>
            <a:ext cx="851050" cy="623725"/>
          </a:xfrm>
          <a:prstGeom prst="rect">
            <a:avLst/>
          </a:prstGeom>
          <a:noFill/>
          <a:ln>
            <a:noFill/>
          </a:ln>
        </p:spPr>
      </p:pic>
      <p:pic>
        <p:nvPicPr>
          <p:cNvPr id="444" name="Google Shape;444;p44"/>
          <p:cNvPicPr preferRelativeResize="0"/>
          <p:nvPr/>
        </p:nvPicPr>
        <p:blipFill>
          <a:blip r:embed="rId6">
            <a:alphaModFix/>
          </a:blip>
          <a:stretch>
            <a:fillRect/>
          </a:stretch>
        </p:blipFill>
        <p:spPr>
          <a:xfrm>
            <a:off x="1743875" y="3203541"/>
            <a:ext cx="704100" cy="583150"/>
          </a:xfrm>
          <a:prstGeom prst="rect">
            <a:avLst/>
          </a:prstGeom>
          <a:noFill/>
          <a:ln>
            <a:noFill/>
          </a:ln>
        </p:spPr>
      </p:pic>
      <p:pic>
        <p:nvPicPr>
          <p:cNvPr id="445" name="Google Shape;445;p44"/>
          <p:cNvPicPr preferRelativeResize="0"/>
          <p:nvPr/>
        </p:nvPicPr>
        <p:blipFill>
          <a:blip r:embed="rId7">
            <a:alphaModFix/>
          </a:blip>
          <a:stretch>
            <a:fillRect/>
          </a:stretch>
        </p:blipFill>
        <p:spPr>
          <a:xfrm>
            <a:off x="5503725" y="2791824"/>
            <a:ext cx="2968731" cy="1918000"/>
          </a:xfrm>
          <a:prstGeom prst="rect">
            <a:avLst/>
          </a:prstGeom>
          <a:noFill/>
          <a:ln>
            <a:noFill/>
          </a:ln>
        </p:spPr>
      </p:pic>
      <p:pic>
        <p:nvPicPr>
          <p:cNvPr id="446" name="Google Shape;446;p44"/>
          <p:cNvPicPr preferRelativeResize="0"/>
          <p:nvPr/>
        </p:nvPicPr>
        <p:blipFill rotWithShape="1">
          <a:blip r:embed="rId8">
            <a:alphaModFix/>
          </a:blip>
          <a:srcRect l="18768" r="26721"/>
          <a:stretch/>
        </p:blipFill>
        <p:spPr>
          <a:xfrm>
            <a:off x="5503725" y="742450"/>
            <a:ext cx="1502400" cy="2006100"/>
          </a:xfrm>
          <a:prstGeom prst="rect">
            <a:avLst/>
          </a:prstGeom>
          <a:noFill/>
          <a:ln>
            <a:noFill/>
          </a:ln>
        </p:spPr>
      </p:pic>
      <p:pic>
        <p:nvPicPr>
          <p:cNvPr id="447" name="Google Shape;447;p44"/>
          <p:cNvPicPr preferRelativeResize="0"/>
          <p:nvPr/>
        </p:nvPicPr>
        <p:blipFill>
          <a:blip r:embed="rId9">
            <a:alphaModFix/>
          </a:blip>
          <a:stretch>
            <a:fillRect/>
          </a:stretch>
        </p:blipFill>
        <p:spPr>
          <a:xfrm>
            <a:off x="1965350" y="3979211"/>
            <a:ext cx="548700" cy="632090"/>
          </a:xfrm>
          <a:prstGeom prst="rect">
            <a:avLst/>
          </a:prstGeom>
          <a:noFill/>
          <a:ln>
            <a:noFill/>
          </a:ln>
        </p:spPr>
      </p:pic>
      <p:sp>
        <p:nvSpPr>
          <p:cNvPr id="448" name="Google Shape;448;p44"/>
          <p:cNvSpPr/>
          <p:nvPr/>
        </p:nvSpPr>
        <p:spPr>
          <a:xfrm>
            <a:off x="729879" y="2228175"/>
            <a:ext cx="177300" cy="3132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4"/>
          <p:cNvSpPr txBox="1"/>
          <p:nvPr/>
        </p:nvSpPr>
        <p:spPr>
          <a:xfrm>
            <a:off x="457700" y="2519145"/>
            <a:ext cx="6144300" cy="35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Classification of aquaculture</a:t>
            </a:r>
            <a:endParaRPr>
              <a:solidFill>
                <a:srgbClr val="434343"/>
              </a:solidFill>
              <a:latin typeface="Open Sans"/>
              <a:ea typeface="Open Sans"/>
              <a:cs typeface="Open Sans"/>
              <a:sym typeface="Open Sans"/>
            </a:endParaRPr>
          </a:p>
        </p:txBody>
      </p:sp>
      <p:pic>
        <p:nvPicPr>
          <p:cNvPr id="450" name="Google Shape;450;p44"/>
          <p:cNvPicPr preferRelativeResize="0"/>
          <p:nvPr/>
        </p:nvPicPr>
        <p:blipFill>
          <a:blip r:embed="rId10">
            <a:alphaModFix/>
          </a:blip>
          <a:stretch>
            <a:fillRect/>
          </a:stretch>
        </p:blipFill>
        <p:spPr>
          <a:xfrm>
            <a:off x="3019775" y="2452409"/>
            <a:ext cx="704100" cy="6204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fade">
                                      <p:cBhvr>
                                        <p:cTn id="7" dur="1000"/>
                                        <p:tgtEl>
                                          <p:spTgt spid="436"/>
                                        </p:tgtEl>
                                      </p:cBhvr>
                                    </p:animEffect>
                                  </p:childTnLst>
                                </p:cTn>
                              </p:par>
                              <p:par>
                                <p:cTn id="8" presetID="10" presetClass="entr" presetSubtype="0" fill="hold" nodeType="withEffect">
                                  <p:stCondLst>
                                    <p:cond delay="0"/>
                                  </p:stCondLst>
                                  <p:childTnLst>
                                    <p:set>
                                      <p:cBhvr>
                                        <p:cTn id="9" dur="1" fill="hold">
                                          <p:stCondLst>
                                            <p:cond delay="0"/>
                                          </p:stCondLst>
                                        </p:cTn>
                                        <p:tgtEl>
                                          <p:spTgt spid="437"/>
                                        </p:tgtEl>
                                        <p:attrNameLst>
                                          <p:attrName>style.visibility</p:attrName>
                                        </p:attrNameLst>
                                      </p:cBhvr>
                                      <p:to>
                                        <p:strVal val="visible"/>
                                      </p:to>
                                    </p:set>
                                    <p:animEffect transition="in" filter="fade">
                                      <p:cBhvr>
                                        <p:cTn id="10" dur="1000"/>
                                        <p:tgtEl>
                                          <p:spTgt spid="437"/>
                                        </p:tgtEl>
                                      </p:cBhvr>
                                    </p:animEffect>
                                  </p:childTnLst>
                                </p:cTn>
                              </p:par>
                              <p:par>
                                <p:cTn id="11" presetID="10" presetClass="entr" presetSubtype="0" fill="hold" nodeType="withEffect">
                                  <p:stCondLst>
                                    <p:cond delay="0"/>
                                  </p:stCondLst>
                                  <p:childTnLst>
                                    <p:set>
                                      <p:cBhvr>
                                        <p:cTn id="12" dur="1" fill="hold">
                                          <p:stCondLst>
                                            <p:cond delay="0"/>
                                          </p:stCondLst>
                                        </p:cTn>
                                        <p:tgtEl>
                                          <p:spTgt spid="442"/>
                                        </p:tgtEl>
                                        <p:attrNameLst>
                                          <p:attrName>style.visibility</p:attrName>
                                        </p:attrNameLst>
                                      </p:cBhvr>
                                      <p:to>
                                        <p:strVal val="visible"/>
                                      </p:to>
                                    </p:set>
                                    <p:animEffect transition="in" filter="fade">
                                      <p:cBhvr>
                                        <p:cTn id="13" dur="1000"/>
                                        <p:tgtEl>
                                          <p:spTgt spid="4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35"/>
                                        </p:tgtEl>
                                        <p:attrNameLst>
                                          <p:attrName>style.visibility</p:attrName>
                                        </p:attrNameLst>
                                      </p:cBhvr>
                                      <p:to>
                                        <p:strVal val="visible"/>
                                      </p:to>
                                    </p:set>
                                    <p:animEffect transition="in" filter="fade">
                                      <p:cBhvr>
                                        <p:cTn id="18" dur="1000"/>
                                        <p:tgtEl>
                                          <p:spTgt spid="435"/>
                                        </p:tgtEl>
                                      </p:cBhvr>
                                    </p:animEffect>
                                  </p:childTnLst>
                                </p:cTn>
                              </p:par>
                              <p:par>
                                <p:cTn id="19" presetID="10" presetClass="entr" presetSubtype="0" fill="hold" nodeType="withEffect">
                                  <p:stCondLst>
                                    <p:cond delay="0"/>
                                  </p:stCondLst>
                                  <p:childTnLst>
                                    <p:set>
                                      <p:cBhvr>
                                        <p:cTn id="20" dur="1" fill="hold">
                                          <p:stCondLst>
                                            <p:cond delay="0"/>
                                          </p:stCondLst>
                                        </p:cTn>
                                        <p:tgtEl>
                                          <p:spTgt spid="438"/>
                                        </p:tgtEl>
                                        <p:attrNameLst>
                                          <p:attrName>style.visibility</p:attrName>
                                        </p:attrNameLst>
                                      </p:cBhvr>
                                      <p:to>
                                        <p:strVal val="visible"/>
                                      </p:to>
                                    </p:set>
                                    <p:animEffect transition="in" filter="fade">
                                      <p:cBhvr>
                                        <p:cTn id="21" dur="1000"/>
                                        <p:tgtEl>
                                          <p:spTgt spid="438"/>
                                        </p:tgtEl>
                                      </p:cBhvr>
                                    </p:animEffect>
                                  </p:childTnLst>
                                </p:cTn>
                              </p:par>
                              <p:par>
                                <p:cTn id="22" presetID="10" presetClass="entr" presetSubtype="0" fill="hold" nodeType="withEffect">
                                  <p:stCondLst>
                                    <p:cond delay="0"/>
                                  </p:stCondLst>
                                  <p:childTnLst>
                                    <p:set>
                                      <p:cBhvr>
                                        <p:cTn id="23" dur="1" fill="hold">
                                          <p:stCondLst>
                                            <p:cond delay="0"/>
                                          </p:stCondLst>
                                        </p:cTn>
                                        <p:tgtEl>
                                          <p:spTgt spid="443"/>
                                        </p:tgtEl>
                                        <p:attrNameLst>
                                          <p:attrName>style.visibility</p:attrName>
                                        </p:attrNameLst>
                                      </p:cBhvr>
                                      <p:to>
                                        <p:strVal val="visible"/>
                                      </p:to>
                                    </p:set>
                                    <p:animEffect transition="in" filter="fade">
                                      <p:cBhvr>
                                        <p:cTn id="24" dur="1000"/>
                                        <p:tgtEl>
                                          <p:spTgt spid="44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48"/>
                                        </p:tgtEl>
                                        <p:attrNameLst>
                                          <p:attrName>style.visibility</p:attrName>
                                        </p:attrNameLst>
                                      </p:cBhvr>
                                      <p:to>
                                        <p:strVal val="visible"/>
                                      </p:to>
                                    </p:set>
                                    <p:animEffect transition="in" filter="fade">
                                      <p:cBhvr>
                                        <p:cTn id="29" dur="1000"/>
                                        <p:tgtEl>
                                          <p:spTgt spid="448"/>
                                        </p:tgtEl>
                                      </p:cBhvr>
                                    </p:animEffect>
                                  </p:childTnLst>
                                </p:cTn>
                              </p:par>
                              <p:par>
                                <p:cTn id="30" presetID="10" presetClass="entr" presetSubtype="0" fill="hold" nodeType="withEffect">
                                  <p:stCondLst>
                                    <p:cond delay="0"/>
                                  </p:stCondLst>
                                  <p:childTnLst>
                                    <p:set>
                                      <p:cBhvr>
                                        <p:cTn id="31" dur="1" fill="hold">
                                          <p:stCondLst>
                                            <p:cond delay="0"/>
                                          </p:stCondLst>
                                        </p:cTn>
                                        <p:tgtEl>
                                          <p:spTgt spid="449"/>
                                        </p:tgtEl>
                                        <p:attrNameLst>
                                          <p:attrName>style.visibility</p:attrName>
                                        </p:attrNameLst>
                                      </p:cBhvr>
                                      <p:to>
                                        <p:strVal val="visible"/>
                                      </p:to>
                                    </p:set>
                                    <p:animEffect transition="in" filter="fade">
                                      <p:cBhvr>
                                        <p:cTn id="32" dur="1000"/>
                                        <p:tgtEl>
                                          <p:spTgt spid="449"/>
                                        </p:tgtEl>
                                      </p:cBhvr>
                                    </p:animEffect>
                                  </p:childTnLst>
                                </p:cTn>
                              </p:par>
                              <p:par>
                                <p:cTn id="33" presetID="10" presetClass="entr" presetSubtype="0" fill="hold" nodeType="withEffect">
                                  <p:stCondLst>
                                    <p:cond delay="0"/>
                                  </p:stCondLst>
                                  <p:childTnLst>
                                    <p:set>
                                      <p:cBhvr>
                                        <p:cTn id="34" dur="1" fill="hold">
                                          <p:stCondLst>
                                            <p:cond delay="0"/>
                                          </p:stCondLst>
                                        </p:cTn>
                                        <p:tgtEl>
                                          <p:spTgt spid="450"/>
                                        </p:tgtEl>
                                        <p:attrNameLst>
                                          <p:attrName>style.visibility</p:attrName>
                                        </p:attrNameLst>
                                      </p:cBhvr>
                                      <p:to>
                                        <p:strVal val="visible"/>
                                      </p:to>
                                    </p:set>
                                    <p:animEffect transition="in" filter="fade">
                                      <p:cBhvr>
                                        <p:cTn id="35" dur="1000"/>
                                        <p:tgtEl>
                                          <p:spTgt spid="45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34"/>
                                        </p:tgtEl>
                                        <p:attrNameLst>
                                          <p:attrName>style.visibility</p:attrName>
                                        </p:attrNameLst>
                                      </p:cBhvr>
                                      <p:to>
                                        <p:strVal val="visible"/>
                                      </p:to>
                                    </p:set>
                                    <p:animEffect transition="in" filter="fade">
                                      <p:cBhvr>
                                        <p:cTn id="40" dur="1000"/>
                                        <p:tgtEl>
                                          <p:spTgt spid="434"/>
                                        </p:tgtEl>
                                      </p:cBhvr>
                                    </p:animEffect>
                                  </p:childTnLst>
                                </p:cTn>
                              </p:par>
                              <p:par>
                                <p:cTn id="41" presetID="10" presetClass="entr" presetSubtype="0" fill="hold" nodeType="withEffect">
                                  <p:stCondLst>
                                    <p:cond delay="0"/>
                                  </p:stCondLst>
                                  <p:childTnLst>
                                    <p:set>
                                      <p:cBhvr>
                                        <p:cTn id="42" dur="1" fill="hold">
                                          <p:stCondLst>
                                            <p:cond delay="0"/>
                                          </p:stCondLst>
                                        </p:cTn>
                                        <p:tgtEl>
                                          <p:spTgt spid="439"/>
                                        </p:tgtEl>
                                        <p:attrNameLst>
                                          <p:attrName>style.visibility</p:attrName>
                                        </p:attrNameLst>
                                      </p:cBhvr>
                                      <p:to>
                                        <p:strVal val="visible"/>
                                      </p:to>
                                    </p:set>
                                    <p:animEffect transition="in" filter="fade">
                                      <p:cBhvr>
                                        <p:cTn id="43" dur="1000"/>
                                        <p:tgtEl>
                                          <p:spTgt spid="439"/>
                                        </p:tgtEl>
                                      </p:cBhvr>
                                    </p:animEffect>
                                  </p:childTnLst>
                                </p:cTn>
                              </p:par>
                              <p:par>
                                <p:cTn id="44" presetID="10" presetClass="entr" presetSubtype="0" fill="hold" nodeType="withEffect">
                                  <p:stCondLst>
                                    <p:cond delay="0"/>
                                  </p:stCondLst>
                                  <p:childTnLst>
                                    <p:set>
                                      <p:cBhvr>
                                        <p:cTn id="45" dur="1" fill="hold">
                                          <p:stCondLst>
                                            <p:cond delay="0"/>
                                          </p:stCondLst>
                                        </p:cTn>
                                        <p:tgtEl>
                                          <p:spTgt spid="444"/>
                                        </p:tgtEl>
                                        <p:attrNameLst>
                                          <p:attrName>style.visibility</p:attrName>
                                        </p:attrNameLst>
                                      </p:cBhvr>
                                      <p:to>
                                        <p:strVal val="visible"/>
                                      </p:to>
                                    </p:set>
                                    <p:animEffect transition="in" filter="fade">
                                      <p:cBhvr>
                                        <p:cTn id="46" dur="1000"/>
                                        <p:tgtEl>
                                          <p:spTgt spid="44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33"/>
                                        </p:tgtEl>
                                        <p:attrNameLst>
                                          <p:attrName>style.visibility</p:attrName>
                                        </p:attrNameLst>
                                      </p:cBhvr>
                                      <p:to>
                                        <p:strVal val="visible"/>
                                      </p:to>
                                    </p:set>
                                    <p:animEffect transition="in" filter="fade">
                                      <p:cBhvr>
                                        <p:cTn id="51" dur="1000"/>
                                        <p:tgtEl>
                                          <p:spTgt spid="433"/>
                                        </p:tgtEl>
                                      </p:cBhvr>
                                    </p:animEffect>
                                  </p:childTnLst>
                                </p:cTn>
                              </p:par>
                              <p:par>
                                <p:cTn id="52" presetID="10" presetClass="entr" presetSubtype="0" fill="hold" nodeType="withEffect">
                                  <p:stCondLst>
                                    <p:cond delay="0"/>
                                  </p:stCondLst>
                                  <p:childTnLst>
                                    <p:set>
                                      <p:cBhvr>
                                        <p:cTn id="53" dur="1" fill="hold">
                                          <p:stCondLst>
                                            <p:cond delay="0"/>
                                          </p:stCondLst>
                                        </p:cTn>
                                        <p:tgtEl>
                                          <p:spTgt spid="440"/>
                                        </p:tgtEl>
                                        <p:attrNameLst>
                                          <p:attrName>style.visibility</p:attrName>
                                        </p:attrNameLst>
                                      </p:cBhvr>
                                      <p:to>
                                        <p:strVal val="visible"/>
                                      </p:to>
                                    </p:set>
                                    <p:animEffect transition="in" filter="fade">
                                      <p:cBhvr>
                                        <p:cTn id="54" dur="1000"/>
                                        <p:tgtEl>
                                          <p:spTgt spid="440"/>
                                        </p:tgtEl>
                                      </p:cBhvr>
                                    </p:animEffect>
                                  </p:childTnLst>
                                </p:cTn>
                              </p:par>
                              <p:par>
                                <p:cTn id="55" presetID="10" presetClass="entr" presetSubtype="0" fill="hold" nodeType="withEffect">
                                  <p:stCondLst>
                                    <p:cond delay="0"/>
                                  </p:stCondLst>
                                  <p:childTnLst>
                                    <p:set>
                                      <p:cBhvr>
                                        <p:cTn id="56" dur="1" fill="hold">
                                          <p:stCondLst>
                                            <p:cond delay="0"/>
                                          </p:stCondLst>
                                        </p:cTn>
                                        <p:tgtEl>
                                          <p:spTgt spid="447"/>
                                        </p:tgtEl>
                                        <p:attrNameLst>
                                          <p:attrName>style.visibility</p:attrName>
                                        </p:attrNameLst>
                                      </p:cBhvr>
                                      <p:to>
                                        <p:strVal val="visible"/>
                                      </p:to>
                                    </p:set>
                                    <p:animEffect transition="in" filter="fade">
                                      <p:cBhvr>
                                        <p:cTn id="57" dur="1000"/>
                                        <p:tgtEl>
                                          <p:spTgt spid="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07"/>
          <p:cNvSpPr txBox="1">
            <a:spLocks noGrp="1"/>
          </p:cNvSpPr>
          <p:nvPr>
            <p:ph type="title"/>
          </p:nvPr>
        </p:nvSpPr>
        <p:spPr>
          <a:xfrm>
            <a:off x="311700" y="139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VWUDS Non-Energy Facility Locations with Median 2010-2016 Withdrawal</a:t>
            </a:r>
            <a:endParaRPr/>
          </a:p>
        </p:txBody>
      </p:sp>
      <p:pic>
        <p:nvPicPr>
          <p:cNvPr id="1177" name="Google Shape;1177;p107"/>
          <p:cNvPicPr preferRelativeResize="0"/>
          <p:nvPr/>
        </p:nvPicPr>
        <p:blipFill>
          <a:blip r:embed="rId3">
            <a:alphaModFix/>
          </a:blip>
          <a:stretch>
            <a:fillRect/>
          </a:stretch>
        </p:blipFill>
        <p:spPr>
          <a:xfrm>
            <a:off x="254325" y="1225025"/>
            <a:ext cx="8839201" cy="385439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pic>
        <p:nvPicPr>
          <p:cNvPr id="1182" name="Google Shape;1182;p108"/>
          <p:cNvPicPr preferRelativeResize="0"/>
          <p:nvPr/>
        </p:nvPicPr>
        <p:blipFill>
          <a:blip r:embed="rId3">
            <a:alphaModFix/>
          </a:blip>
          <a:stretch>
            <a:fillRect/>
          </a:stretch>
        </p:blipFill>
        <p:spPr>
          <a:xfrm>
            <a:off x="0" y="0"/>
            <a:ext cx="8900486"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pic>
        <p:nvPicPr>
          <p:cNvPr id="1187" name="Google Shape;1187;p109"/>
          <p:cNvPicPr preferRelativeResize="0"/>
          <p:nvPr/>
        </p:nvPicPr>
        <p:blipFill>
          <a:blip r:embed="rId3">
            <a:alphaModFix/>
          </a:blip>
          <a:stretch>
            <a:fillRect/>
          </a:stretch>
        </p:blipFill>
        <p:spPr>
          <a:xfrm>
            <a:off x="0" y="0"/>
            <a:ext cx="9143999" cy="508000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73</a:t>
            </a:fld>
            <a:endParaRPr/>
          </a:p>
        </p:txBody>
      </p:sp>
      <p:pic>
        <p:nvPicPr>
          <p:cNvPr id="1193" name="Google Shape;1193;p110"/>
          <p:cNvPicPr preferRelativeResize="0"/>
          <p:nvPr/>
        </p:nvPicPr>
        <p:blipFill>
          <a:blip r:embed="rId3">
            <a:alphaModFix/>
          </a:blip>
          <a:stretch>
            <a:fillRect/>
          </a:stretch>
        </p:blipFill>
        <p:spPr>
          <a:xfrm>
            <a:off x="0" y="0"/>
            <a:ext cx="8731312" cy="50568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74</a:t>
            </a:fld>
            <a:endParaRPr/>
          </a:p>
        </p:txBody>
      </p:sp>
      <p:pic>
        <p:nvPicPr>
          <p:cNvPr id="1199" name="Google Shape;1199;p111"/>
          <p:cNvPicPr preferRelativeResize="0"/>
          <p:nvPr/>
        </p:nvPicPr>
        <p:blipFill>
          <a:blip r:embed="rId3">
            <a:alphaModFix/>
          </a:blip>
          <a:stretch>
            <a:fillRect/>
          </a:stretch>
        </p:blipFill>
        <p:spPr>
          <a:xfrm>
            <a:off x="0" y="0"/>
            <a:ext cx="9144000" cy="494691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1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75</a:t>
            </a:fld>
            <a:endParaRPr/>
          </a:p>
        </p:txBody>
      </p:sp>
      <p:sp>
        <p:nvSpPr>
          <p:cNvPr id="1205" name="Google Shape;1205;p112"/>
          <p:cNvSpPr txBox="1">
            <a:spLocks noGrp="1"/>
          </p:cNvSpPr>
          <p:nvPr>
            <p:ph type="title"/>
          </p:nvPr>
        </p:nvSpPr>
        <p:spPr>
          <a:xfrm>
            <a:off x="334675" y="228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a:t>
            </a:r>
            <a:endParaRPr/>
          </a:p>
          <a:p>
            <a:pPr marL="0" lvl="0" indent="0" algn="l" rtl="0">
              <a:spcBef>
                <a:spcPts val="0"/>
              </a:spcBef>
              <a:spcAft>
                <a:spcPts val="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1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Need for Classification</a:t>
            </a:r>
            <a:endParaRPr/>
          </a:p>
        </p:txBody>
      </p:sp>
      <p:sp>
        <p:nvSpPr>
          <p:cNvPr id="1211" name="Google Shape;1211;p113"/>
          <p:cNvSpPr txBox="1">
            <a:spLocks noGrp="1"/>
          </p:cNvSpPr>
          <p:nvPr>
            <p:ph type="body" idx="1"/>
          </p:nvPr>
        </p:nvSpPr>
        <p:spPr>
          <a:xfrm>
            <a:off x="311700" y="1017725"/>
            <a:ext cx="8520600" cy="224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The self-reporting nature of withdrawal and discharge data, as well as different reporting requirements, causes a disconnect in the classification of facilities into water use sectors. Specifically, all facilities in ECHO were categorized as either Industrial (27%), Municipal (68%), or NA (5%). This general classification associates energy producing facilities with industrial facilities. The classification of facilities in the withdrawal data (VWUDS) includes 13 different sectors (see Figure \ref{fig:bc}). Therefore, a semi-supervised learning approach involving text mining and rule-based classification was used to sort unlabeled facilities into one of six water sectors: Agriculture/Irrigation, Aquaculture, Commercial, Energy, Industrial, or Municipal.</a:t>
            </a:r>
            <a:endParaRPr sz="14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a:t>
            </a:r>
            <a:endParaRPr/>
          </a:p>
        </p:txBody>
      </p:sp>
      <p:sp>
        <p:nvSpPr>
          <p:cNvPr id="1217" name="Google Shape;1217;p114"/>
          <p:cNvSpPr/>
          <p:nvPr/>
        </p:nvSpPr>
        <p:spPr>
          <a:xfrm>
            <a:off x="3557543" y="1620658"/>
            <a:ext cx="2717100" cy="26778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p114"/>
          <p:cNvGrpSpPr/>
          <p:nvPr/>
        </p:nvGrpSpPr>
        <p:grpSpPr>
          <a:xfrm>
            <a:off x="1111025" y="1199953"/>
            <a:ext cx="2965294" cy="947831"/>
            <a:chOff x="1010285" y="766617"/>
            <a:chExt cx="2772340" cy="899100"/>
          </a:xfrm>
        </p:grpSpPr>
        <p:cxnSp>
          <p:nvCxnSpPr>
            <p:cNvPr id="1219" name="Google Shape;1219;p114"/>
            <p:cNvCxnSpPr/>
            <p:nvPr/>
          </p:nvCxnSpPr>
          <p:spPr>
            <a:xfrm>
              <a:off x="3438525" y="1309350"/>
              <a:ext cx="344100" cy="344100"/>
            </a:xfrm>
            <a:prstGeom prst="straightConnector1">
              <a:avLst/>
            </a:prstGeom>
            <a:noFill/>
            <a:ln w="19050" cap="flat" cmpd="sng">
              <a:solidFill>
                <a:srgbClr val="307BF3"/>
              </a:solidFill>
              <a:prstDash val="solid"/>
              <a:round/>
              <a:headEnd type="oval" w="med" len="med"/>
              <a:tailEnd type="none" w="sm" len="sm"/>
            </a:ln>
          </p:spPr>
        </p:cxnSp>
        <p:sp>
          <p:nvSpPr>
            <p:cNvPr id="1220" name="Google Shape;1220;p114"/>
            <p:cNvSpPr txBox="1"/>
            <p:nvPr/>
          </p:nvSpPr>
          <p:spPr>
            <a:xfrm>
              <a:off x="1010285" y="766617"/>
              <a:ext cx="2385300" cy="899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000" b="1">
                  <a:latin typeface="Open Sans"/>
                  <a:ea typeface="Open Sans"/>
                  <a:cs typeface="Open Sans"/>
                  <a:sym typeface="Open Sans"/>
                </a:rPr>
                <a:t>4. Estimate Classification Error</a:t>
              </a:r>
              <a:endParaRPr sz="1000" b="1">
                <a:latin typeface="Open Sans"/>
                <a:ea typeface="Open Sans"/>
                <a:cs typeface="Open Sans"/>
                <a:sym typeface="Open Sans"/>
              </a:endParaRPr>
            </a:p>
            <a:p>
              <a:pPr marL="0" lvl="0" indent="0" algn="r" rtl="0">
                <a:lnSpc>
                  <a:spcPct val="115000"/>
                </a:lnSpc>
                <a:spcBef>
                  <a:spcPts val="0"/>
                </a:spcBef>
                <a:spcAft>
                  <a:spcPts val="0"/>
                </a:spcAft>
                <a:buNone/>
              </a:pPr>
              <a:endParaRPr sz="1000">
                <a:latin typeface="Open Sans"/>
                <a:ea typeface="Open Sans"/>
                <a:cs typeface="Open Sans"/>
                <a:sym typeface="Open Sans"/>
              </a:endParaRPr>
            </a:p>
            <a:p>
              <a:pPr marL="0" lvl="0" indent="0" algn="r" rtl="0">
                <a:lnSpc>
                  <a:spcPct val="115000"/>
                </a:lnSpc>
                <a:spcBef>
                  <a:spcPts val="0"/>
                </a:spcBef>
                <a:spcAft>
                  <a:spcPts val="0"/>
                </a:spcAft>
                <a:buNone/>
              </a:pPr>
              <a:r>
                <a:rPr lang="en" sz="1000">
                  <a:latin typeface="Open Sans"/>
                  <a:ea typeface="Open Sans"/>
                  <a:cs typeface="Open Sans"/>
                  <a:sym typeface="Open Sans"/>
                </a:rPr>
                <a:t>Compare Rule-Based Classifications (Testing Set) to Training Set</a:t>
              </a:r>
              <a:r>
                <a:rPr lang="en" sz="1000" b="1">
                  <a:latin typeface="Open Sans"/>
                  <a:ea typeface="Open Sans"/>
                  <a:cs typeface="Open Sans"/>
                  <a:sym typeface="Open Sans"/>
                </a:rPr>
                <a:t> </a:t>
              </a:r>
              <a:endParaRPr sz="1000" b="1">
                <a:latin typeface="Open Sans"/>
                <a:ea typeface="Open Sans"/>
                <a:cs typeface="Open Sans"/>
                <a:sym typeface="Open Sans"/>
              </a:endParaRPr>
            </a:p>
          </p:txBody>
        </p:sp>
      </p:grpSp>
      <p:grpSp>
        <p:nvGrpSpPr>
          <p:cNvPr id="1221" name="Google Shape;1221;p114"/>
          <p:cNvGrpSpPr/>
          <p:nvPr/>
        </p:nvGrpSpPr>
        <p:grpSpPr>
          <a:xfrm>
            <a:off x="1302274" y="3714950"/>
            <a:ext cx="2772789" cy="705892"/>
            <a:chOff x="1189089" y="3152310"/>
            <a:chExt cx="2592361" cy="669600"/>
          </a:xfrm>
        </p:grpSpPr>
        <p:cxnSp>
          <p:nvCxnSpPr>
            <p:cNvPr id="1222" name="Google Shape;1222;p114"/>
            <p:cNvCxnSpPr/>
            <p:nvPr/>
          </p:nvCxnSpPr>
          <p:spPr>
            <a:xfrm rot="10800000" flipH="1">
              <a:off x="3436150" y="3214625"/>
              <a:ext cx="345300" cy="342900"/>
            </a:xfrm>
            <a:prstGeom prst="straightConnector1">
              <a:avLst/>
            </a:prstGeom>
            <a:noFill/>
            <a:ln w="19050" cap="flat" cmpd="sng">
              <a:solidFill>
                <a:srgbClr val="0944A1"/>
              </a:solidFill>
              <a:prstDash val="solid"/>
              <a:round/>
              <a:headEnd type="oval" w="med" len="med"/>
              <a:tailEnd type="none" w="sm" len="sm"/>
            </a:ln>
          </p:spPr>
        </p:cxnSp>
        <p:sp>
          <p:nvSpPr>
            <p:cNvPr id="1223" name="Google Shape;1223;p114"/>
            <p:cNvSpPr txBox="1"/>
            <p:nvPr/>
          </p:nvSpPr>
          <p:spPr>
            <a:xfrm>
              <a:off x="1189089" y="3152310"/>
              <a:ext cx="22065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000" b="1">
                  <a:latin typeface="Open Sans"/>
                  <a:ea typeface="Open Sans"/>
                  <a:cs typeface="Open Sans"/>
                  <a:sym typeface="Open Sans"/>
                </a:rPr>
                <a:t>3. Create Rules for Classification</a:t>
              </a:r>
              <a:endParaRPr sz="1000" b="1">
                <a:latin typeface="Open Sans"/>
                <a:ea typeface="Open Sans"/>
                <a:cs typeface="Open Sans"/>
                <a:sym typeface="Open Sans"/>
              </a:endParaRPr>
            </a:p>
            <a:p>
              <a:pPr marL="0" lvl="0" indent="0" algn="r" rtl="0">
                <a:lnSpc>
                  <a:spcPct val="115000"/>
                </a:lnSpc>
                <a:spcBef>
                  <a:spcPts val="0"/>
                </a:spcBef>
                <a:spcAft>
                  <a:spcPts val="0"/>
                </a:spcAft>
                <a:buNone/>
              </a:pPr>
              <a:endParaRPr sz="1000">
                <a:latin typeface="Open Sans"/>
                <a:ea typeface="Open Sans"/>
                <a:cs typeface="Open Sans"/>
                <a:sym typeface="Open Sans"/>
              </a:endParaRPr>
            </a:p>
            <a:p>
              <a:pPr marL="0" lvl="0" indent="0" algn="r" rtl="0">
                <a:lnSpc>
                  <a:spcPct val="115000"/>
                </a:lnSpc>
                <a:spcBef>
                  <a:spcPts val="0"/>
                </a:spcBef>
                <a:spcAft>
                  <a:spcPts val="0"/>
                </a:spcAft>
                <a:buNone/>
              </a:pPr>
              <a:r>
                <a:rPr lang="en" sz="1000">
                  <a:latin typeface="Open Sans"/>
                  <a:ea typeface="Open Sans"/>
                  <a:cs typeface="Open Sans"/>
                  <a:sym typeface="Open Sans"/>
                </a:rPr>
                <a:t>Use Frequent Terms for Each Sector as Rules</a:t>
              </a:r>
              <a:endParaRPr sz="1000" b="1">
                <a:latin typeface="Open Sans"/>
                <a:ea typeface="Open Sans"/>
                <a:cs typeface="Open Sans"/>
                <a:sym typeface="Open Sans"/>
              </a:endParaRPr>
            </a:p>
          </p:txBody>
        </p:sp>
      </p:grpSp>
      <p:sp>
        <p:nvSpPr>
          <p:cNvPr id="1224" name="Google Shape;1224;p114"/>
          <p:cNvSpPr/>
          <p:nvPr/>
        </p:nvSpPr>
        <p:spPr>
          <a:xfrm rot="-1778449" flipH="1">
            <a:off x="3481839" y="1531867"/>
            <a:ext cx="2867998" cy="2847171"/>
          </a:xfrm>
          <a:prstGeom prst="blockArc">
            <a:avLst>
              <a:gd name="adj1" fmla="val 14348563"/>
              <a:gd name="adj2" fmla="val 19872341"/>
              <a:gd name="adj3" fmla="val 9100"/>
            </a:avLst>
          </a:prstGeom>
          <a:solidFill>
            <a:srgbClr val="307BF3"/>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5" name="Google Shape;1225;p114"/>
          <p:cNvGrpSpPr/>
          <p:nvPr/>
        </p:nvGrpSpPr>
        <p:grpSpPr>
          <a:xfrm>
            <a:off x="5745751" y="3714925"/>
            <a:ext cx="2670161" cy="705892"/>
            <a:chOff x="5343425" y="3152286"/>
            <a:chExt cx="2496411" cy="669600"/>
          </a:xfrm>
        </p:grpSpPr>
        <p:cxnSp>
          <p:nvCxnSpPr>
            <p:cNvPr id="1226" name="Google Shape;1226;p114"/>
            <p:cNvCxnSpPr/>
            <p:nvPr/>
          </p:nvCxnSpPr>
          <p:spPr>
            <a:xfrm rot="10800000">
              <a:off x="5343425" y="3214625"/>
              <a:ext cx="354900" cy="350100"/>
            </a:xfrm>
            <a:prstGeom prst="straightConnector1">
              <a:avLst/>
            </a:prstGeom>
            <a:noFill/>
            <a:ln w="19050" cap="flat" cmpd="sng">
              <a:solidFill>
                <a:srgbClr val="307BF3"/>
              </a:solidFill>
              <a:prstDash val="solid"/>
              <a:round/>
              <a:headEnd type="oval" w="med" len="med"/>
              <a:tailEnd type="none" w="sm" len="sm"/>
            </a:ln>
          </p:spPr>
        </p:cxnSp>
        <p:sp>
          <p:nvSpPr>
            <p:cNvPr id="1227" name="Google Shape;1227;p114"/>
            <p:cNvSpPr txBox="1"/>
            <p:nvPr/>
          </p:nvSpPr>
          <p:spPr>
            <a:xfrm>
              <a:off x="5718536" y="3152286"/>
              <a:ext cx="21213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a:latin typeface="Open Sans"/>
                  <a:ea typeface="Open Sans"/>
                  <a:cs typeface="Open Sans"/>
                  <a:sym typeface="Open Sans"/>
                </a:rPr>
                <a:t>2. Find Frequent Terms</a:t>
              </a:r>
              <a:endParaRPr sz="1000" b="1">
                <a:latin typeface="Open Sans"/>
                <a:ea typeface="Open Sans"/>
                <a:cs typeface="Open Sans"/>
                <a:sym typeface="Open Sans"/>
              </a:endParaRPr>
            </a:p>
            <a:p>
              <a:pPr marL="0" lvl="0" indent="0" algn="l" rtl="0">
                <a:lnSpc>
                  <a:spcPct val="115000"/>
                </a:lnSpc>
                <a:spcBef>
                  <a:spcPts val="0"/>
                </a:spcBef>
                <a:spcAft>
                  <a:spcPts val="0"/>
                </a:spcAft>
                <a:buNone/>
              </a:pPr>
              <a:endParaRPr sz="1000">
                <a:latin typeface="Open Sans"/>
                <a:ea typeface="Open Sans"/>
                <a:cs typeface="Open Sans"/>
                <a:sym typeface="Open Sans"/>
              </a:endParaRPr>
            </a:p>
            <a:p>
              <a:pPr marL="0" lvl="0" indent="0" algn="l" rtl="0">
                <a:lnSpc>
                  <a:spcPct val="115000"/>
                </a:lnSpc>
                <a:spcBef>
                  <a:spcPts val="0"/>
                </a:spcBef>
                <a:spcAft>
                  <a:spcPts val="0"/>
                </a:spcAft>
                <a:buNone/>
              </a:pPr>
              <a:r>
                <a:rPr lang="en" sz="1000">
                  <a:latin typeface="Open Sans"/>
                  <a:ea typeface="Open Sans"/>
                  <a:cs typeface="Open Sans"/>
                  <a:sym typeface="Open Sans"/>
                </a:rPr>
                <a:t>Use Known VWUDS Records as Training Set</a:t>
              </a:r>
              <a:endParaRPr sz="1000">
                <a:latin typeface="Open Sans"/>
                <a:ea typeface="Open Sans"/>
                <a:cs typeface="Open Sans"/>
                <a:sym typeface="Open Sans"/>
              </a:endParaRPr>
            </a:p>
          </p:txBody>
        </p:sp>
      </p:grpSp>
      <p:grpSp>
        <p:nvGrpSpPr>
          <p:cNvPr id="1228" name="Google Shape;1228;p114"/>
          <p:cNvGrpSpPr/>
          <p:nvPr/>
        </p:nvGrpSpPr>
        <p:grpSpPr>
          <a:xfrm>
            <a:off x="5747195" y="1330000"/>
            <a:ext cx="2528815" cy="804852"/>
            <a:chOff x="5344775" y="889978"/>
            <a:chExt cx="2364262" cy="763472"/>
          </a:xfrm>
        </p:grpSpPr>
        <p:cxnSp>
          <p:nvCxnSpPr>
            <p:cNvPr id="1229" name="Google Shape;1229;p114"/>
            <p:cNvCxnSpPr/>
            <p:nvPr/>
          </p:nvCxnSpPr>
          <p:spPr>
            <a:xfrm flipH="1">
              <a:off x="5344775" y="1314450"/>
              <a:ext cx="336900" cy="339000"/>
            </a:xfrm>
            <a:prstGeom prst="straightConnector1">
              <a:avLst/>
            </a:prstGeom>
            <a:noFill/>
            <a:ln w="19050" cap="flat" cmpd="sng">
              <a:solidFill>
                <a:srgbClr val="0944A1"/>
              </a:solidFill>
              <a:prstDash val="solid"/>
              <a:round/>
              <a:headEnd type="oval" w="med" len="med"/>
              <a:tailEnd type="none" w="sm" len="sm"/>
            </a:ln>
          </p:spPr>
        </p:cxnSp>
        <p:sp>
          <p:nvSpPr>
            <p:cNvPr id="1230" name="Google Shape;1230;p114"/>
            <p:cNvSpPr txBox="1"/>
            <p:nvPr/>
          </p:nvSpPr>
          <p:spPr>
            <a:xfrm>
              <a:off x="5718537" y="889978"/>
              <a:ext cx="1990500" cy="669600"/>
            </a:xfrm>
            <a:prstGeom prst="rect">
              <a:avLst/>
            </a:prstGeom>
            <a:noFill/>
            <a:ln>
              <a:noFill/>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SzPts val="1000"/>
                <a:buFont typeface="Open Sans"/>
                <a:buAutoNum type="arabicPeriod"/>
              </a:pPr>
              <a:r>
                <a:rPr lang="en" sz="1000" b="1">
                  <a:latin typeface="Open Sans"/>
                  <a:ea typeface="Open Sans"/>
                  <a:cs typeface="Open Sans"/>
                  <a:sym typeface="Open Sans"/>
                </a:rPr>
                <a:t>SIC Codes</a:t>
              </a:r>
              <a:endParaRPr sz="1000" b="1">
                <a:latin typeface="Open Sans"/>
                <a:ea typeface="Open Sans"/>
                <a:cs typeface="Open Sans"/>
                <a:sym typeface="Open Sans"/>
              </a:endParaRPr>
            </a:p>
            <a:p>
              <a:pPr marL="0" lvl="0" indent="0" algn="l" rtl="0">
                <a:lnSpc>
                  <a:spcPct val="115000"/>
                </a:lnSpc>
                <a:spcBef>
                  <a:spcPts val="0"/>
                </a:spcBef>
                <a:spcAft>
                  <a:spcPts val="0"/>
                </a:spcAft>
                <a:buNone/>
              </a:pPr>
              <a:endParaRPr sz="1000">
                <a:latin typeface="Open Sans"/>
                <a:ea typeface="Open Sans"/>
                <a:cs typeface="Open Sans"/>
                <a:sym typeface="Open Sans"/>
              </a:endParaRPr>
            </a:p>
            <a:p>
              <a:pPr marL="0" lvl="0" indent="0" algn="l" rtl="0">
                <a:lnSpc>
                  <a:spcPct val="115000"/>
                </a:lnSpc>
                <a:spcBef>
                  <a:spcPts val="0"/>
                </a:spcBef>
                <a:spcAft>
                  <a:spcPts val="0"/>
                </a:spcAft>
                <a:buNone/>
              </a:pPr>
              <a:r>
                <a:rPr lang="en" sz="1000">
                  <a:solidFill>
                    <a:schemeClr val="dk1"/>
                  </a:solidFill>
                  <a:latin typeface="Open Sans"/>
                  <a:ea typeface="Open Sans"/>
                  <a:cs typeface="Open Sans"/>
                  <a:sym typeface="Open Sans"/>
                </a:rPr>
                <a:t>Use SIC Codes to Initially Classify Unknown VPDES Records</a:t>
              </a:r>
              <a:endParaRPr sz="1000" b="1">
                <a:latin typeface="Open Sans"/>
                <a:ea typeface="Open Sans"/>
                <a:cs typeface="Open Sans"/>
                <a:sym typeface="Open Sans"/>
              </a:endParaRPr>
            </a:p>
          </p:txBody>
        </p:sp>
      </p:grpSp>
      <p:sp>
        <p:nvSpPr>
          <p:cNvPr id="1231" name="Google Shape;1231;p114"/>
          <p:cNvSpPr txBox="1"/>
          <p:nvPr/>
        </p:nvSpPr>
        <p:spPr>
          <a:xfrm>
            <a:off x="4144006" y="2559614"/>
            <a:ext cx="1544100" cy="847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latin typeface="Open Sans"/>
                <a:ea typeface="Open Sans"/>
                <a:cs typeface="Open Sans"/>
                <a:sym typeface="Open Sans"/>
              </a:rPr>
              <a:t>Sector Classification Process</a:t>
            </a:r>
            <a:endParaRPr sz="1200" b="1">
              <a:latin typeface="Open Sans"/>
              <a:ea typeface="Open Sans"/>
              <a:cs typeface="Open Sans"/>
              <a:sym typeface="Open Sans"/>
            </a:endParaRPr>
          </a:p>
        </p:txBody>
      </p:sp>
      <p:sp>
        <p:nvSpPr>
          <p:cNvPr id="1232" name="Google Shape;1232;p114"/>
          <p:cNvSpPr/>
          <p:nvPr/>
        </p:nvSpPr>
        <p:spPr>
          <a:xfrm rot="1778449">
            <a:off x="3479696" y="1531867"/>
            <a:ext cx="2867998" cy="2847171"/>
          </a:xfrm>
          <a:prstGeom prst="blockArc">
            <a:avLst>
              <a:gd name="adj1" fmla="val 14545937"/>
              <a:gd name="adj2" fmla="val 19902139"/>
              <a:gd name="adj3" fmla="val 9115"/>
            </a:avLst>
          </a:prstGeom>
          <a:solidFill>
            <a:srgbClr val="0944A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14"/>
          <p:cNvSpPr/>
          <p:nvPr/>
        </p:nvSpPr>
        <p:spPr>
          <a:xfrm rot="9022311">
            <a:off x="3473315" y="1531334"/>
            <a:ext cx="2867292" cy="2846457"/>
          </a:xfrm>
          <a:prstGeom prst="blockArc">
            <a:avLst>
              <a:gd name="adj1" fmla="val 18041678"/>
              <a:gd name="adj2" fmla="val 1798478"/>
              <a:gd name="adj3" fmla="val 9595"/>
            </a:avLst>
          </a:prstGeom>
          <a:solidFill>
            <a:srgbClr val="0944A1"/>
          </a:solidFill>
          <a:ln>
            <a:noFill/>
          </a:ln>
          <a:effectLst>
            <a:outerShdw blurRad="71438" dist="9525"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14"/>
          <p:cNvSpPr/>
          <p:nvPr/>
        </p:nvSpPr>
        <p:spPr>
          <a:xfrm rot="-9022311" flipH="1">
            <a:off x="3481534" y="1532125"/>
            <a:ext cx="2867292" cy="2846457"/>
          </a:xfrm>
          <a:prstGeom prst="blockArc">
            <a:avLst>
              <a:gd name="adj1" fmla="val 17967225"/>
              <a:gd name="adj2" fmla="val 1529547"/>
              <a:gd name="adj3" fmla="val 9279"/>
            </a:avLst>
          </a:prstGeom>
          <a:solidFill>
            <a:srgbClr val="307BF3"/>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14"/>
          <p:cNvSpPr/>
          <p:nvPr/>
        </p:nvSpPr>
        <p:spPr>
          <a:xfrm rot="8126473">
            <a:off x="3418291" y="2770074"/>
            <a:ext cx="385667" cy="385667"/>
          </a:xfrm>
          <a:prstGeom prst="rtTriangle">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14"/>
          <p:cNvSpPr/>
          <p:nvPr/>
        </p:nvSpPr>
        <p:spPr>
          <a:xfrm rot="-2673527">
            <a:off x="6020421" y="2762524"/>
            <a:ext cx="385667" cy="385667"/>
          </a:xfrm>
          <a:prstGeom prst="rtTriangle">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14"/>
          <p:cNvSpPr/>
          <p:nvPr/>
        </p:nvSpPr>
        <p:spPr>
          <a:xfrm rot="2673527">
            <a:off x="4718981" y="4040869"/>
            <a:ext cx="385667" cy="385667"/>
          </a:xfrm>
          <a:prstGeom prst="rtTriangle">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14"/>
          <p:cNvSpPr/>
          <p:nvPr/>
        </p:nvSpPr>
        <p:spPr>
          <a:xfrm rot="-8126473">
            <a:off x="4719722" y="1473510"/>
            <a:ext cx="385667" cy="385667"/>
          </a:xfrm>
          <a:prstGeom prst="rtTriangle">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14"/>
          <p:cNvSpPr/>
          <p:nvPr/>
        </p:nvSpPr>
        <p:spPr>
          <a:xfrm>
            <a:off x="2807635" y="2202258"/>
            <a:ext cx="750000" cy="1458000"/>
          </a:xfrm>
          <a:prstGeom prst="curvedRightArrow">
            <a:avLst>
              <a:gd name="adj1" fmla="val 25000"/>
              <a:gd name="adj2" fmla="val 50000"/>
              <a:gd name="adj3" fmla="val 25000"/>
            </a:avLst>
          </a:prstGeom>
          <a:solidFill>
            <a:schemeClr val="lt2"/>
          </a:solidFill>
          <a:ln w="9525" cap="flat" cmpd="sng">
            <a:solidFill>
              <a:srgbClr val="C2C2C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240" name="Google Shape;1240;p114"/>
          <p:cNvSpPr txBox="1"/>
          <p:nvPr/>
        </p:nvSpPr>
        <p:spPr>
          <a:xfrm>
            <a:off x="1777150" y="2602824"/>
            <a:ext cx="967800" cy="449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Clr>
                <a:schemeClr val="dk1"/>
              </a:buClr>
              <a:buSzPts val="1100"/>
              <a:buFont typeface="Arial"/>
              <a:buNone/>
            </a:pPr>
            <a:r>
              <a:rPr lang="en" sz="1000" b="1">
                <a:solidFill>
                  <a:schemeClr val="dk1"/>
                </a:solidFill>
                <a:latin typeface="Open Sans"/>
                <a:ea typeface="Open Sans"/>
                <a:cs typeface="Open Sans"/>
                <a:sym typeface="Open Sans"/>
              </a:rPr>
              <a:t>Decrease Training Error</a:t>
            </a:r>
            <a:endParaRPr sz="1000">
              <a:latin typeface="Open Sans"/>
              <a:ea typeface="Open Sans"/>
              <a:cs typeface="Open Sans"/>
              <a:sym typeface="Open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1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78</a:t>
            </a:fld>
            <a:endParaRPr/>
          </a:p>
        </p:txBody>
      </p:sp>
      <p:sp>
        <p:nvSpPr>
          <p:cNvPr id="1246" name="Google Shape;1246;p115"/>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Water Use Sector Classification</a:t>
            </a:r>
            <a:endParaRPr/>
          </a:p>
        </p:txBody>
      </p:sp>
      <p:sp>
        <p:nvSpPr>
          <p:cNvPr id="1247" name="Google Shape;1247;p115"/>
          <p:cNvSpPr/>
          <p:nvPr/>
        </p:nvSpPr>
        <p:spPr>
          <a:xfrm>
            <a:off x="3178899" y="1349677"/>
            <a:ext cx="2239500" cy="22740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115"/>
          <p:cNvGrpSpPr/>
          <p:nvPr/>
        </p:nvGrpSpPr>
        <p:grpSpPr>
          <a:xfrm>
            <a:off x="1133550" y="832950"/>
            <a:ext cx="2658248" cy="788245"/>
            <a:chOff x="972957" y="639436"/>
            <a:chExt cx="3015596" cy="880524"/>
          </a:xfrm>
        </p:grpSpPr>
        <p:cxnSp>
          <p:nvCxnSpPr>
            <p:cNvPr id="1249" name="Google Shape;1249;p115"/>
            <p:cNvCxnSpPr/>
            <p:nvPr/>
          </p:nvCxnSpPr>
          <p:spPr>
            <a:xfrm>
              <a:off x="3644452" y="1175860"/>
              <a:ext cx="344100" cy="344100"/>
            </a:xfrm>
            <a:prstGeom prst="straightConnector1">
              <a:avLst/>
            </a:prstGeom>
            <a:noFill/>
            <a:ln w="19050" cap="flat" cmpd="sng">
              <a:solidFill>
                <a:srgbClr val="307BF3"/>
              </a:solidFill>
              <a:prstDash val="solid"/>
              <a:round/>
              <a:headEnd type="oval" w="med" len="med"/>
              <a:tailEnd type="none" w="sm" len="sm"/>
            </a:ln>
          </p:spPr>
        </p:cxnSp>
        <p:sp>
          <p:nvSpPr>
            <p:cNvPr id="1250" name="Google Shape;1250;p115"/>
            <p:cNvSpPr txBox="1"/>
            <p:nvPr/>
          </p:nvSpPr>
          <p:spPr>
            <a:xfrm>
              <a:off x="972957" y="639436"/>
              <a:ext cx="2671500" cy="63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000" b="1">
                  <a:latin typeface="Open Sans"/>
                  <a:ea typeface="Open Sans"/>
                  <a:cs typeface="Open Sans"/>
                  <a:sym typeface="Open Sans"/>
                </a:rPr>
                <a:t>4. Estimate Classification Error</a:t>
              </a:r>
              <a:endParaRPr sz="1000" b="1">
                <a:latin typeface="Open Sans"/>
                <a:ea typeface="Open Sans"/>
                <a:cs typeface="Open Sans"/>
                <a:sym typeface="Open Sans"/>
              </a:endParaRPr>
            </a:p>
            <a:p>
              <a:pPr marL="0" lvl="0" indent="0" algn="r" rtl="0">
                <a:lnSpc>
                  <a:spcPct val="115000"/>
                </a:lnSpc>
                <a:spcBef>
                  <a:spcPts val="0"/>
                </a:spcBef>
                <a:spcAft>
                  <a:spcPts val="0"/>
                </a:spcAft>
                <a:buNone/>
              </a:pPr>
              <a:endParaRPr sz="1000">
                <a:latin typeface="Open Sans"/>
                <a:ea typeface="Open Sans"/>
                <a:cs typeface="Open Sans"/>
                <a:sym typeface="Open Sans"/>
              </a:endParaRPr>
            </a:p>
            <a:p>
              <a:pPr marL="0" lvl="0" indent="0" algn="r" rtl="0">
                <a:lnSpc>
                  <a:spcPct val="115000"/>
                </a:lnSpc>
                <a:spcBef>
                  <a:spcPts val="0"/>
                </a:spcBef>
                <a:spcAft>
                  <a:spcPts val="0"/>
                </a:spcAft>
                <a:buNone/>
              </a:pPr>
              <a:r>
                <a:rPr lang="en" sz="1000">
                  <a:latin typeface="Open Sans"/>
                  <a:ea typeface="Open Sans"/>
                  <a:cs typeface="Open Sans"/>
                  <a:sym typeface="Open Sans"/>
                </a:rPr>
                <a:t>Compare Rule-Based Classifications (Testing Set) to Training Set</a:t>
              </a:r>
              <a:r>
                <a:rPr lang="en" sz="1000" b="1">
                  <a:latin typeface="Open Sans"/>
                  <a:ea typeface="Open Sans"/>
                  <a:cs typeface="Open Sans"/>
                  <a:sym typeface="Open Sans"/>
                </a:rPr>
                <a:t> </a:t>
              </a:r>
              <a:endParaRPr sz="1000" b="1">
                <a:latin typeface="Open Sans"/>
                <a:ea typeface="Open Sans"/>
                <a:cs typeface="Open Sans"/>
                <a:sym typeface="Open Sans"/>
              </a:endParaRPr>
            </a:p>
          </p:txBody>
        </p:sp>
      </p:grpSp>
      <p:grpSp>
        <p:nvGrpSpPr>
          <p:cNvPr id="1251" name="Google Shape;1251;p115"/>
          <p:cNvGrpSpPr/>
          <p:nvPr/>
        </p:nvGrpSpPr>
        <p:grpSpPr>
          <a:xfrm>
            <a:off x="1129575" y="3128100"/>
            <a:ext cx="2475687" cy="599426"/>
            <a:chOff x="972957" y="3152311"/>
            <a:chExt cx="2808493" cy="669600"/>
          </a:xfrm>
        </p:grpSpPr>
        <p:cxnSp>
          <p:nvCxnSpPr>
            <p:cNvPr id="1252" name="Google Shape;1252;p115"/>
            <p:cNvCxnSpPr/>
            <p:nvPr/>
          </p:nvCxnSpPr>
          <p:spPr>
            <a:xfrm rot="10800000" flipH="1">
              <a:off x="3436150" y="3214625"/>
              <a:ext cx="345300" cy="342900"/>
            </a:xfrm>
            <a:prstGeom prst="straightConnector1">
              <a:avLst/>
            </a:prstGeom>
            <a:noFill/>
            <a:ln w="19050" cap="flat" cmpd="sng">
              <a:solidFill>
                <a:srgbClr val="0944A1"/>
              </a:solidFill>
              <a:prstDash val="solid"/>
              <a:round/>
              <a:headEnd type="oval" w="med" len="med"/>
              <a:tailEnd type="none" w="sm" len="sm"/>
            </a:ln>
          </p:spPr>
        </p:cxnSp>
        <p:sp>
          <p:nvSpPr>
            <p:cNvPr id="1253" name="Google Shape;1253;p115"/>
            <p:cNvSpPr txBox="1"/>
            <p:nvPr/>
          </p:nvSpPr>
          <p:spPr>
            <a:xfrm>
              <a:off x="972957" y="3152311"/>
              <a:ext cx="25407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a:latin typeface="Open Sans"/>
                  <a:ea typeface="Open Sans"/>
                  <a:cs typeface="Open Sans"/>
                  <a:sym typeface="Open Sans"/>
                </a:rPr>
                <a:t>3. Create Rules for Classification</a:t>
              </a:r>
              <a:endParaRPr sz="1000" b="1">
                <a:latin typeface="Open Sans"/>
                <a:ea typeface="Open Sans"/>
                <a:cs typeface="Open Sans"/>
                <a:sym typeface="Open Sans"/>
              </a:endParaRPr>
            </a:p>
            <a:p>
              <a:pPr marL="0" lvl="0" indent="0" algn="l" rtl="0">
                <a:lnSpc>
                  <a:spcPct val="115000"/>
                </a:lnSpc>
                <a:spcBef>
                  <a:spcPts val="0"/>
                </a:spcBef>
                <a:spcAft>
                  <a:spcPts val="0"/>
                </a:spcAft>
                <a:buNone/>
              </a:pPr>
              <a:endParaRPr sz="1000">
                <a:latin typeface="Open Sans"/>
                <a:ea typeface="Open Sans"/>
                <a:cs typeface="Open Sans"/>
                <a:sym typeface="Open Sans"/>
              </a:endParaRPr>
            </a:p>
            <a:p>
              <a:pPr marL="0" lvl="0" indent="0" algn="l" rtl="0">
                <a:lnSpc>
                  <a:spcPct val="115000"/>
                </a:lnSpc>
                <a:spcBef>
                  <a:spcPts val="0"/>
                </a:spcBef>
                <a:spcAft>
                  <a:spcPts val="0"/>
                </a:spcAft>
                <a:buNone/>
              </a:pPr>
              <a:r>
                <a:rPr lang="en" sz="1000">
                  <a:latin typeface="Open Sans"/>
                  <a:ea typeface="Open Sans"/>
                  <a:cs typeface="Open Sans"/>
                  <a:sym typeface="Open Sans"/>
                </a:rPr>
                <a:t>Use Frequent Terms for Each Sector as Rules</a:t>
              </a:r>
              <a:endParaRPr sz="1000" b="1">
                <a:latin typeface="Open Sans"/>
                <a:ea typeface="Open Sans"/>
                <a:cs typeface="Open Sans"/>
                <a:sym typeface="Open Sans"/>
              </a:endParaRPr>
            </a:p>
          </p:txBody>
        </p:sp>
      </p:grpSp>
      <p:sp>
        <p:nvSpPr>
          <p:cNvPr id="1254" name="Google Shape;1254;p115"/>
          <p:cNvSpPr/>
          <p:nvPr/>
        </p:nvSpPr>
        <p:spPr>
          <a:xfrm rot="-1822992" flipH="1">
            <a:off x="3107726" y="1283257"/>
            <a:ext cx="2381466" cy="2399854"/>
          </a:xfrm>
          <a:prstGeom prst="blockArc">
            <a:avLst>
              <a:gd name="adj1" fmla="val 14348563"/>
              <a:gd name="adj2" fmla="val 19872341"/>
              <a:gd name="adj3" fmla="val 9100"/>
            </a:avLst>
          </a:prstGeom>
          <a:solidFill>
            <a:srgbClr val="3373CB"/>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115"/>
          <p:cNvGrpSpPr/>
          <p:nvPr/>
        </p:nvGrpSpPr>
        <p:grpSpPr>
          <a:xfrm>
            <a:off x="5313256" y="2747625"/>
            <a:ext cx="2103073" cy="459506"/>
            <a:chOff x="5761274" y="2757588"/>
            <a:chExt cx="2477118" cy="513300"/>
          </a:xfrm>
        </p:grpSpPr>
        <p:cxnSp>
          <p:nvCxnSpPr>
            <p:cNvPr id="1256" name="Google Shape;1256;p115"/>
            <p:cNvCxnSpPr/>
            <p:nvPr/>
          </p:nvCxnSpPr>
          <p:spPr>
            <a:xfrm rot="10800000">
              <a:off x="5761274" y="3037799"/>
              <a:ext cx="270900" cy="21900"/>
            </a:xfrm>
            <a:prstGeom prst="straightConnector1">
              <a:avLst/>
            </a:prstGeom>
            <a:noFill/>
            <a:ln w="19050" cap="flat" cmpd="sng">
              <a:solidFill>
                <a:srgbClr val="307BF3"/>
              </a:solidFill>
              <a:prstDash val="solid"/>
              <a:round/>
              <a:headEnd type="oval" w="med" len="med"/>
              <a:tailEnd type="none" w="sm" len="sm"/>
            </a:ln>
          </p:spPr>
        </p:cxnSp>
        <p:sp>
          <p:nvSpPr>
            <p:cNvPr id="1257" name="Google Shape;1257;p115"/>
            <p:cNvSpPr txBox="1"/>
            <p:nvPr/>
          </p:nvSpPr>
          <p:spPr>
            <a:xfrm>
              <a:off x="6181291" y="2757588"/>
              <a:ext cx="2057100" cy="51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a:latin typeface="Open Sans"/>
                  <a:ea typeface="Open Sans"/>
                  <a:cs typeface="Open Sans"/>
                  <a:sym typeface="Open Sans"/>
                </a:rPr>
                <a:t>2. Find Frequent Terms</a:t>
              </a:r>
              <a:endParaRPr sz="1000" b="1">
                <a:latin typeface="Open Sans"/>
                <a:ea typeface="Open Sans"/>
                <a:cs typeface="Open Sans"/>
                <a:sym typeface="Open Sans"/>
              </a:endParaRPr>
            </a:p>
            <a:p>
              <a:pPr marL="0" lvl="0" indent="0" algn="l" rtl="0">
                <a:lnSpc>
                  <a:spcPct val="115000"/>
                </a:lnSpc>
                <a:spcBef>
                  <a:spcPts val="0"/>
                </a:spcBef>
                <a:spcAft>
                  <a:spcPts val="0"/>
                </a:spcAft>
                <a:buNone/>
              </a:pPr>
              <a:endParaRPr sz="1000">
                <a:latin typeface="Open Sans"/>
                <a:ea typeface="Open Sans"/>
                <a:cs typeface="Open Sans"/>
                <a:sym typeface="Open Sans"/>
              </a:endParaRPr>
            </a:p>
            <a:p>
              <a:pPr marL="0" lvl="0" indent="0" algn="l" rtl="0">
                <a:lnSpc>
                  <a:spcPct val="115000"/>
                </a:lnSpc>
                <a:spcBef>
                  <a:spcPts val="0"/>
                </a:spcBef>
                <a:spcAft>
                  <a:spcPts val="0"/>
                </a:spcAft>
                <a:buNone/>
              </a:pPr>
              <a:r>
                <a:rPr lang="en" sz="1000">
                  <a:latin typeface="Open Sans"/>
                  <a:ea typeface="Open Sans"/>
                  <a:cs typeface="Open Sans"/>
                  <a:sym typeface="Open Sans"/>
                </a:rPr>
                <a:t>Use Known VWUDS Records as Training Set</a:t>
              </a:r>
              <a:endParaRPr sz="1000">
                <a:latin typeface="Open Sans"/>
                <a:ea typeface="Open Sans"/>
                <a:cs typeface="Open Sans"/>
                <a:sym typeface="Open Sans"/>
              </a:endParaRPr>
            </a:p>
          </p:txBody>
        </p:sp>
      </p:grpSp>
      <p:grpSp>
        <p:nvGrpSpPr>
          <p:cNvPr id="1258" name="Google Shape;1258;p115"/>
          <p:cNvGrpSpPr/>
          <p:nvPr/>
        </p:nvGrpSpPr>
        <p:grpSpPr>
          <a:xfrm>
            <a:off x="4983333" y="992425"/>
            <a:ext cx="2799777" cy="793895"/>
            <a:chOff x="5344775" y="766615"/>
            <a:chExt cx="3176151" cy="886835"/>
          </a:xfrm>
        </p:grpSpPr>
        <p:cxnSp>
          <p:nvCxnSpPr>
            <p:cNvPr id="1259" name="Google Shape;1259;p115"/>
            <p:cNvCxnSpPr/>
            <p:nvPr/>
          </p:nvCxnSpPr>
          <p:spPr>
            <a:xfrm flipH="1">
              <a:off x="5344775" y="1314450"/>
              <a:ext cx="336900" cy="339000"/>
            </a:xfrm>
            <a:prstGeom prst="straightConnector1">
              <a:avLst/>
            </a:prstGeom>
            <a:noFill/>
            <a:ln w="19050" cap="flat" cmpd="sng">
              <a:solidFill>
                <a:srgbClr val="0944A1"/>
              </a:solidFill>
              <a:prstDash val="solid"/>
              <a:round/>
              <a:headEnd type="oval" w="med" len="med"/>
              <a:tailEnd type="none" w="sm" len="sm"/>
            </a:ln>
          </p:spPr>
        </p:cxnSp>
        <p:sp>
          <p:nvSpPr>
            <p:cNvPr id="1260" name="Google Shape;1260;p115"/>
            <p:cNvSpPr txBox="1"/>
            <p:nvPr/>
          </p:nvSpPr>
          <p:spPr>
            <a:xfrm>
              <a:off x="5838326" y="766615"/>
              <a:ext cx="2682600" cy="669600"/>
            </a:xfrm>
            <a:prstGeom prst="rect">
              <a:avLst/>
            </a:prstGeom>
            <a:noFill/>
            <a:ln>
              <a:noFill/>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SzPts val="1000"/>
                <a:buFont typeface="Open Sans"/>
                <a:buAutoNum type="arabicPeriod"/>
              </a:pPr>
              <a:r>
                <a:rPr lang="en" sz="1000" b="1">
                  <a:latin typeface="Open Sans"/>
                  <a:ea typeface="Open Sans"/>
                  <a:cs typeface="Open Sans"/>
                  <a:sym typeface="Open Sans"/>
                </a:rPr>
                <a:t>Standard Industrial Codes</a:t>
              </a:r>
              <a:endParaRPr sz="1000" b="1">
                <a:latin typeface="Open Sans"/>
                <a:ea typeface="Open Sans"/>
                <a:cs typeface="Open Sans"/>
                <a:sym typeface="Open Sans"/>
              </a:endParaRPr>
            </a:p>
            <a:p>
              <a:pPr marL="0" lvl="0" indent="0" algn="l" rtl="0">
                <a:lnSpc>
                  <a:spcPct val="115000"/>
                </a:lnSpc>
                <a:spcBef>
                  <a:spcPts val="0"/>
                </a:spcBef>
                <a:spcAft>
                  <a:spcPts val="0"/>
                </a:spcAft>
                <a:buNone/>
              </a:pPr>
              <a:endParaRPr sz="1000">
                <a:latin typeface="Open Sans"/>
                <a:ea typeface="Open Sans"/>
                <a:cs typeface="Open Sans"/>
                <a:sym typeface="Open Sans"/>
              </a:endParaRPr>
            </a:p>
            <a:p>
              <a:pPr marL="0" lvl="0" indent="0" algn="l" rtl="0">
                <a:lnSpc>
                  <a:spcPct val="115000"/>
                </a:lnSpc>
                <a:spcBef>
                  <a:spcPts val="0"/>
                </a:spcBef>
                <a:spcAft>
                  <a:spcPts val="0"/>
                </a:spcAft>
                <a:buNone/>
              </a:pPr>
              <a:r>
                <a:rPr lang="en" sz="1000">
                  <a:solidFill>
                    <a:srgbClr val="000000"/>
                  </a:solidFill>
                  <a:latin typeface="Open Sans"/>
                  <a:ea typeface="Open Sans"/>
                  <a:cs typeface="Open Sans"/>
                  <a:sym typeface="Open Sans"/>
                </a:rPr>
                <a:t>Use SIC Codes to Initially Classify Unknown VPDES Records</a:t>
              </a:r>
              <a:endParaRPr sz="1000" b="1">
                <a:latin typeface="Open Sans"/>
                <a:ea typeface="Open Sans"/>
                <a:cs typeface="Open Sans"/>
                <a:sym typeface="Open Sans"/>
              </a:endParaRPr>
            </a:p>
          </p:txBody>
        </p:sp>
      </p:grpSp>
      <p:sp>
        <p:nvSpPr>
          <p:cNvPr id="1261" name="Google Shape;1261;p115"/>
          <p:cNvSpPr txBox="1"/>
          <p:nvPr/>
        </p:nvSpPr>
        <p:spPr>
          <a:xfrm>
            <a:off x="3662251" y="2147013"/>
            <a:ext cx="1272600" cy="720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latin typeface="Open Sans"/>
                <a:ea typeface="Open Sans"/>
                <a:cs typeface="Open Sans"/>
                <a:sym typeface="Open Sans"/>
              </a:rPr>
              <a:t>Sector Classification Process</a:t>
            </a:r>
            <a:endParaRPr sz="1200" b="1">
              <a:latin typeface="Open Sans"/>
              <a:ea typeface="Open Sans"/>
              <a:cs typeface="Open Sans"/>
              <a:sym typeface="Open Sans"/>
            </a:endParaRPr>
          </a:p>
        </p:txBody>
      </p:sp>
      <p:sp>
        <p:nvSpPr>
          <p:cNvPr id="1262" name="Google Shape;1262;p115"/>
          <p:cNvSpPr/>
          <p:nvPr/>
        </p:nvSpPr>
        <p:spPr>
          <a:xfrm rot="1822992">
            <a:off x="3105803" y="1283257"/>
            <a:ext cx="2381466" cy="2399854"/>
          </a:xfrm>
          <a:prstGeom prst="blockArc">
            <a:avLst>
              <a:gd name="adj1" fmla="val 14545937"/>
              <a:gd name="adj2" fmla="val 19902139"/>
              <a:gd name="adj3" fmla="val 9115"/>
            </a:avLst>
          </a:prstGeom>
          <a:solidFill>
            <a:srgbClr val="00467A"/>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15"/>
          <p:cNvSpPr/>
          <p:nvPr/>
        </p:nvSpPr>
        <p:spPr>
          <a:xfrm rot="8977910">
            <a:off x="3100752" y="1282771"/>
            <a:ext cx="2380752" cy="2399149"/>
          </a:xfrm>
          <a:prstGeom prst="blockArc">
            <a:avLst>
              <a:gd name="adj1" fmla="val 18041678"/>
              <a:gd name="adj2" fmla="val 1798478"/>
              <a:gd name="adj3" fmla="val 9595"/>
            </a:avLst>
          </a:prstGeom>
          <a:solidFill>
            <a:srgbClr val="00467A"/>
          </a:solidFill>
          <a:ln>
            <a:noFill/>
          </a:ln>
          <a:effectLst>
            <a:outerShdw blurRad="71438" dist="9525"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15"/>
          <p:cNvSpPr/>
          <p:nvPr/>
        </p:nvSpPr>
        <p:spPr>
          <a:xfrm rot="-8977910" flipH="1">
            <a:off x="3107399" y="1283443"/>
            <a:ext cx="2380752" cy="2399149"/>
          </a:xfrm>
          <a:prstGeom prst="blockArc">
            <a:avLst>
              <a:gd name="adj1" fmla="val 17967225"/>
              <a:gd name="adj2" fmla="val 1529547"/>
              <a:gd name="adj3" fmla="val 9279"/>
            </a:avLst>
          </a:prstGeom>
          <a:solidFill>
            <a:srgbClr val="3373CB"/>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15"/>
          <p:cNvSpPr/>
          <p:nvPr/>
        </p:nvSpPr>
        <p:spPr>
          <a:xfrm rot="8075138">
            <a:off x="3061715" y="2328148"/>
            <a:ext cx="322661" cy="322661"/>
          </a:xfrm>
          <a:prstGeom prst="rtTriangle">
            <a:avLst/>
          </a:prstGeom>
          <a:solidFill>
            <a:srgbClr val="004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15"/>
          <p:cNvSpPr/>
          <p:nvPr/>
        </p:nvSpPr>
        <p:spPr>
          <a:xfrm rot="-2724862">
            <a:off x="5206372" y="2321737"/>
            <a:ext cx="322661" cy="322661"/>
          </a:xfrm>
          <a:prstGeom prst="rtTriangle">
            <a:avLst/>
          </a:prstGeom>
          <a:solidFill>
            <a:srgbClr val="004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15"/>
          <p:cNvSpPr/>
          <p:nvPr/>
        </p:nvSpPr>
        <p:spPr>
          <a:xfrm rot="2724862">
            <a:off x="4133734" y="3407287"/>
            <a:ext cx="322661" cy="322661"/>
          </a:xfrm>
          <a:prstGeom prst="rtTriangle">
            <a:avLst/>
          </a:prstGeom>
          <a:solidFill>
            <a:srgbClr val="3373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15"/>
          <p:cNvSpPr/>
          <p:nvPr/>
        </p:nvSpPr>
        <p:spPr>
          <a:xfrm rot="-8075138">
            <a:off x="4134345" y="1227128"/>
            <a:ext cx="322661" cy="322661"/>
          </a:xfrm>
          <a:prstGeom prst="rtTriangle">
            <a:avLst/>
          </a:prstGeom>
          <a:solidFill>
            <a:srgbClr val="3373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15"/>
          <p:cNvSpPr/>
          <p:nvPr/>
        </p:nvSpPr>
        <p:spPr>
          <a:xfrm>
            <a:off x="2560840" y="1843556"/>
            <a:ext cx="618000" cy="1238100"/>
          </a:xfrm>
          <a:prstGeom prst="curvedRightArrow">
            <a:avLst>
              <a:gd name="adj1" fmla="val 25000"/>
              <a:gd name="adj2" fmla="val 50000"/>
              <a:gd name="adj3" fmla="val 25000"/>
            </a:avLst>
          </a:prstGeom>
          <a:solidFill>
            <a:srgbClr val="EEEEEE"/>
          </a:solidFill>
          <a:ln w="9525" cap="flat" cmpd="sng">
            <a:solidFill>
              <a:srgbClr val="C2C2C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270" name="Google Shape;1270;p115"/>
          <p:cNvSpPr txBox="1"/>
          <p:nvPr/>
        </p:nvSpPr>
        <p:spPr>
          <a:xfrm>
            <a:off x="1711533" y="2183706"/>
            <a:ext cx="797700" cy="381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Clr>
                <a:srgbClr val="000000"/>
              </a:buClr>
              <a:buSzPts val="1100"/>
              <a:buFont typeface="Arial"/>
              <a:buNone/>
            </a:pPr>
            <a:r>
              <a:rPr lang="en" sz="1000" b="1">
                <a:solidFill>
                  <a:srgbClr val="000000"/>
                </a:solidFill>
                <a:latin typeface="Open Sans"/>
                <a:ea typeface="Open Sans"/>
                <a:cs typeface="Open Sans"/>
                <a:sym typeface="Open Sans"/>
              </a:rPr>
              <a:t>Decrease Training Error</a:t>
            </a:r>
            <a:endParaRPr sz="1000">
              <a:latin typeface="Open Sans"/>
              <a:ea typeface="Open Sans"/>
              <a:cs typeface="Open Sans"/>
              <a:sym typeface="Open Sans"/>
            </a:endParaRPr>
          </a:p>
        </p:txBody>
      </p:sp>
      <p:grpSp>
        <p:nvGrpSpPr>
          <p:cNvPr id="1271" name="Google Shape;1271;p115"/>
          <p:cNvGrpSpPr/>
          <p:nvPr/>
        </p:nvGrpSpPr>
        <p:grpSpPr>
          <a:xfrm>
            <a:off x="6300175" y="1919775"/>
            <a:ext cx="2675950" cy="263925"/>
            <a:chOff x="6219500" y="2036275"/>
            <a:chExt cx="2675950" cy="263925"/>
          </a:xfrm>
        </p:grpSpPr>
        <p:sp>
          <p:nvSpPr>
            <p:cNvPr id="1272" name="Google Shape;1272;p115"/>
            <p:cNvSpPr txBox="1"/>
            <p:nvPr/>
          </p:nvSpPr>
          <p:spPr>
            <a:xfrm>
              <a:off x="6219500" y="2036275"/>
              <a:ext cx="7977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Open Sans"/>
                  <a:ea typeface="Open Sans"/>
                  <a:cs typeface="Open Sans"/>
                  <a:sym typeface="Open Sans"/>
                </a:rPr>
                <a:t>40-49</a:t>
              </a:r>
              <a:endParaRPr sz="1000">
                <a:latin typeface="Open Sans"/>
                <a:ea typeface="Open Sans"/>
                <a:cs typeface="Open Sans"/>
                <a:sym typeface="Open Sans"/>
              </a:endParaRPr>
            </a:p>
          </p:txBody>
        </p:sp>
        <p:sp>
          <p:nvSpPr>
            <p:cNvPr id="1273" name="Google Shape;1273;p115"/>
            <p:cNvSpPr/>
            <p:nvPr/>
          </p:nvSpPr>
          <p:spPr>
            <a:xfrm>
              <a:off x="6791025" y="2051500"/>
              <a:ext cx="1983600" cy="248700"/>
            </a:xfrm>
            <a:prstGeom prst="roundRect">
              <a:avLst>
                <a:gd name="adj" fmla="val 16667"/>
              </a:avLst>
            </a:prstGeom>
            <a:solidFill>
              <a:srgbClr val="3373CB"/>
            </a:solidFill>
            <a:ln w="9525" cap="flat" cmpd="sng">
              <a:solidFill>
                <a:srgbClr val="3373C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15"/>
            <p:cNvSpPr txBox="1"/>
            <p:nvPr/>
          </p:nvSpPr>
          <p:spPr>
            <a:xfrm>
              <a:off x="6737250" y="2036275"/>
              <a:ext cx="2158200" cy="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Open Sans"/>
                  <a:ea typeface="Open Sans"/>
                  <a:cs typeface="Open Sans"/>
                  <a:sym typeface="Open Sans"/>
                </a:rPr>
                <a:t>Transportation &amp; Public Utilities</a:t>
              </a:r>
              <a:endParaRPr sz="1000">
                <a:solidFill>
                  <a:srgbClr val="FFFFFF"/>
                </a:solidFill>
                <a:latin typeface="Open Sans"/>
                <a:ea typeface="Open Sans"/>
                <a:cs typeface="Open Sans"/>
                <a:sym typeface="Open Sans"/>
              </a:endParaRPr>
            </a:p>
          </p:txBody>
        </p:sp>
      </p:grpSp>
      <p:pic>
        <p:nvPicPr>
          <p:cNvPr id="1275" name="Google Shape;1275;p115"/>
          <p:cNvPicPr preferRelativeResize="0"/>
          <p:nvPr/>
        </p:nvPicPr>
        <p:blipFill>
          <a:blip r:embed="rId3">
            <a:alphaModFix/>
          </a:blip>
          <a:stretch>
            <a:fillRect/>
          </a:stretch>
        </p:blipFill>
        <p:spPr>
          <a:xfrm>
            <a:off x="7519550" y="2712875"/>
            <a:ext cx="952888" cy="2140425"/>
          </a:xfrm>
          <a:prstGeom prst="rect">
            <a:avLst/>
          </a:prstGeom>
          <a:noFill/>
          <a:ln>
            <a:noFill/>
          </a:ln>
        </p:spPr>
      </p:pic>
      <p:pic>
        <p:nvPicPr>
          <p:cNvPr id="1276" name="Google Shape;1276;p115"/>
          <p:cNvPicPr preferRelativeResize="0"/>
          <p:nvPr/>
        </p:nvPicPr>
        <p:blipFill>
          <a:blip r:embed="rId4">
            <a:alphaModFix/>
          </a:blip>
          <a:stretch>
            <a:fillRect/>
          </a:stretch>
        </p:blipFill>
        <p:spPr>
          <a:xfrm>
            <a:off x="99150" y="4092621"/>
            <a:ext cx="4166972" cy="459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1"/>
                                        </p:tgtEl>
                                        <p:attrNameLst>
                                          <p:attrName>style.visibility</p:attrName>
                                        </p:attrNameLst>
                                      </p:cBhvr>
                                      <p:to>
                                        <p:strVal val="visible"/>
                                      </p:to>
                                    </p:set>
                                    <p:animEffect transition="in" filter="fade">
                                      <p:cBhvr>
                                        <p:cTn id="7" dur="1000"/>
                                        <p:tgtEl>
                                          <p:spTgt spid="12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5"/>
                                        </p:tgtEl>
                                        <p:attrNameLst>
                                          <p:attrName>style.visibility</p:attrName>
                                        </p:attrNameLst>
                                      </p:cBhvr>
                                      <p:to>
                                        <p:strVal val="visible"/>
                                      </p:to>
                                    </p:set>
                                    <p:animEffect transition="in" filter="fade">
                                      <p:cBhvr>
                                        <p:cTn id="12" dur="1000"/>
                                        <p:tgtEl>
                                          <p:spTgt spid="12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6"/>
                                        </p:tgtEl>
                                        <p:attrNameLst>
                                          <p:attrName>style.visibility</p:attrName>
                                        </p:attrNameLst>
                                      </p:cBhvr>
                                      <p:to>
                                        <p:strVal val="visible"/>
                                      </p:to>
                                    </p:set>
                                    <p:animEffect transition="in" filter="fade">
                                      <p:cBhvr>
                                        <p:cTn id="17" dur="1000"/>
                                        <p:tgtEl>
                                          <p:spTgt spid="1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1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 - Frequent Terms</a:t>
            </a:r>
            <a:endParaRPr/>
          </a:p>
        </p:txBody>
      </p:sp>
      <p:pic>
        <p:nvPicPr>
          <p:cNvPr id="1282" name="Google Shape;1282;p116"/>
          <p:cNvPicPr preferRelativeResize="0"/>
          <p:nvPr/>
        </p:nvPicPr>
        <p:blipFill>
          <a:blip r:embed="rId3">
            <a:alphaModFix/>
          </a:blip>
          <a:stretch>
            <a:fillRect/>
          </a:stretch>
        </p:blipFill>
        <p:spPr>
          <a:xfrm>
            <a:off x="1157500" y="2084300"/>
            <a:ext cx="6699099" cy="2609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5"/>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Objectives</a:t>
            </a:r>
            <a:endParaRPr/>
          </a:p>
        </p:txBody>
      </p:sp>
      <p:sp>
        <p:nvSpPr>
          <p:cNvPr id="456" name="Google Shape;45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457" name="Google Shape;457;p45"/>
          <p:cNvSpPr txBox="1"/>
          <p:nvPr/>
        </p:nvSpPr>
        <p:spPr>
          <a:xfrm>
            <a:off x="1521640" y="1029302"/>
            <a:ext cx="7064100" cy="8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467A"/>
                </a:solidFill>
                <a:latin typeface="Open Sans"/>
                <a:ea typeface="Open Sans"/>
                <a:cs typeface="Open Sans"/>
                <a:sym typeface="Open Sans"/>
              </a:rPr>
              <a:t>How do characterizations of consumptive use differ depending on water use sector and spatial scale?</a:t>
            </a:r>
            <a:endParaRPr b="1">
              <a:solidFill>
                <a:srgbClr val="00467A"/>
              </a:solidFill>
              <a:latin typeface="Open Sans"/>
              <a:ea typeface="Open Sans"/>
              <a:cs typeface="Open Sans"/>
              <a:sym typeface="Open Sans"/>
            </a:endParaRPr>
          </a:p>
        </p:txBody>
      </p:sp>
      <p:sp>
        <p:nvSpPr>
          <p:cNvPr id="458" name="Google Shape;458;p45"/>
          <p:cNvSpPr txBox="1"/>
          <p:nvPr/>
        </p:nvSpPr>
        <p:spPr>
          <a:xfrm>
            <a:off x="-558175" y="1029302"/>
            <a:ext cx="1154700" cy="599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200" b="1">
                <a:solidFill>
                  <a:srgbClr val="00467A"/>
                </a:solidFill>
                <a:latin typeface="Open Sans"/>
                <a:ea typeface="Open Sans"/>
                <a:cs typeface="Open Sans"/>
                <a:sym typeface="Open Sans"/>
              </a:rPr>
              <a:t>1</a:t>
            </a:r>
            <a:endParaRPr sz="1200" b="1">
              <a:solidFill>
                <a:srgbClr val="00467A"/>
              </a:solidFill>
              <a:latin typeface="Open Sans"/>
              <a:ea typeface="Open Sans"/>
              <a:cs typeface="Open Sans"/>
              <a:sym typeface="Open Sans"/>
            </a:endParaRPr>
          </a:p>
        </p:txBody>
      </p:sp>
      <p:sp>
        <p:nvSpPr>
          <p:cNvPr id="459" name="Google Shape;459;p45"/>
          <p:cNvSpPr/>
          <p:nvPr/>
        </p:nvSpPr>
        <p:spPr>
          <a:xfrm>
            <a:off x="895417" y="1286227"/>
            <a:ext cx="203100" cy="12927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 name="Google Shape;460;p45"/>
          <p:cNvCxnSpPr/>
          <p:nvPr/>
        </p:nvCxnSpPr>
        <p:spPr>
          <a:xfrm rot="10800000">
            <a:off x="593932" y="1280407"/>
            <a:ext cx="806400" cy="0"/>
          </a:xfrm>
          <a:prstGeom prst="straightConnector1">
            <a:avLst/>
          </a:prstGeom>
          <a:noFill/>
          <a:ln w="9525" cap="flat" cmpd="sng">
            <a:solidFill>
              <a:srgbClr val="00467A"/>
            </a:solidFill>
            <a:prstDash val="solid"/>
            <a:round/>
            <a:headEnd type="none" w="sm" len="sm"/>
            <a:tailEnd type="none" w="sm" len="sm"/>
          </a:ln>
        </p:spPr>
      </p:cxnSp>
      <p:sp>
        <p:nvSpPr>
          <p:cNvPr id="461" name="Google Shape;461;p45"/>
          <p:cNvSpPr txBox="1"/>
          <p:nvPr/>
        </p:nvSpPr>
        <p:spPr>
          <a:xfrm>
            <a:off x="1521640" y="2273470"/>
            <a:ext cx="6882000" cy="6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467A"/>
                </a:solidFill>
                <a:latin typeface="Open Sans"/>
                <a:ea typeface="Open Sans"/>
                <a:cs typeface="Open Sans"/>
                <a:sym typeface="Open Sans"/>
              </a:rPr>
              <a:t>Are there statistically significant trends in consumption through time and do they vary by water use sector?</a:t>
            </a:r>
            <a:endParaRPr b="1">
              <a:solidFill>
                <a:srgbClr val="00467A"/>
              </a:solidFill>
              <a:latin typeface="Open Sans"/>
              <a:ea typeface="Open Sans"/>
              <a:cs typeface="Open Sans"/>
              <a:sym typeface="Open Sans"/>
            </a:endParaRPr>
          </a:p>
          <a:p>
            <a:pPr marL="0" lvl="0" indent="0" algn="l" rtl="0">
              <a:lnSpc>
                <a:spcPct val="115000"/>
              </a:lnSpc>
              <a:spcBef>
                <a:spcPts val="0"/>
              </a:spcBef>
              <a:spcAft>
                <a:spcPts val="0"/>
              </a:spcAft>
              <a:buNone/>
            </a:pPr>
            <a:endParaRPr b="1">
              <a:solidFill>
                <a:srgbClr val="00467A"/>
              </a:solidFill>
              <a:latin typeface="Open Sans"/>
              <a:ea typeface="Open Sans"/>
              <a:cs typeface="Open Sans"/>
              <a:sym typeface="Open Sans"/>
            </a:endParaRPr>
          </a:p>
        </p:txBody>
      </p:sp>
      <p:sp>
        <p:nvSpPr>
          <p:cNvPr id="462" name="Google Shape;462;p45"/>
          <p:cNvSpPr txBox="1"/>
          <p:nvPr/>
        </p:nvSpPr>
        <p:spPr>
          <a:xfrm>
            <a:off x="1521631" y="2740846"/>
            <a:ext cx="4153500" cy="80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700">
              <a:solidFill>
                <a:srgbClr val="0944A1"/>
              </a:solidFill>
              <a:latin typeface="Roboto"/>
              <a:ea typeface="Roboto"/>
              <a:cs typeface="Roboto"/>
              <a:sym typeface="Roboto"/>
            </a:endParaRPr>
          </a:p>
        </p:txBody>
      </p:sp>
      <p:sp>
        <p:nvSpPr>
          <p:cNvPr id="463" name="Google Shape;463;p45"/>
          <p:cNvSpPr txBox="1"/>
          <p:nvPr/>
        </p:nvSpPr>
        <p:spPr>
          <a:xfrm>
            <a:off x="-558175" y="2329769"/>
            <a:ext cx="1154700" cy="539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200" b="1">
                <a:solidFill>
                  <a:srgbClr val="0944A1"/>
                </a:solidFill>
                <a:latin typeface="Roboto"/>
                <a:ea typeface="Roboto"/>
                <a:cs typeface="Roboto"/>
                <a:sym typeface="Roboto"/>
              </a:rPr>
              <a:t>2</a:t>
            </a:r>
            <a:endParaRPr sz="1200" b="1">
              <a:solidFill>
                <a:srgbClr val="0944A1"/>
              </a:solidFill>
              <a:latin typeface="Roboto"/>
              <a:ea typeface="Roboto"/>
              <a:cs typeface="Roboto"/>
              <a:sym typeface="Roboto"/>
            </a:endParaRPr>
          </a:p>
        </p:txBody>
      </p:sp>
      <p:sp>
        <p:nvSpPr>
          <p:cNvPr id="464" name="Google Shape;464;p45"/>
          <p:cNvSpPr/>
          <p:nvPr/>
        </p:nvSpPr>
        <p:spPr>
          <a:xfrm>
            <a:off x="895417" y="2589736"/>
            <a:ext cx="203100" cy="12927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65;p45"/>
          <p:cNvCxnSpPr/>
          <p:nvPr/>
        </p:nvCxnSpPr>
        <p:spPr>
          <a:xfrm rot="10800000">
            <a:off x="593932" y="2583915"/>
            <a:ext cx="806400" cy="0"/>
          </a:xfrm>
          <a:prstGeom prst="straightConnector1">
            <a:avLst/>
          </a:prstGeom>
          <a:noFill/>
          <a:ln w="9525" cap="flat" cmpd="sng">
            <a:solidFill>
              <a:srgbClr val="00467A"/>
            </a:solidFill>
            <a:prstDash val="solid"/>
            <a:round/>
            <a:headEnd type="none" w="sm" len="sm"/>
            <a:tailEnd type="none" w="sm" len="sm"/>
          </a:ln>
        </p:spPr>
      </p:cxnSp>
      <p:sp>
        <p:nvSpPr>
          <p:cNvPr id="466" name="Google Shape;466;p45"/>
          <p:cNvSpPr txBox="1"/>
          <p:nvPr/>
        </p:nvSpPr>
        <p:spPr>
          <a:xfrm>
            <a:off x="1521647" y="3505203"/>
            <a:ext cx="7064100" cy="5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467A"/>
                </a:solidFill>
                <a:latin typeface="Open Sans"/>
                <a:ea typeface="Open Sans"/>
                <a:cs typeface="Open Sans"/>
                <a:sym typeface="Open Sans"/>
              </a:rPr>
              <a:t>How do consumptive coefficients from this study compare to climatically similar areas?</a:t>
            </a:r>
            <a:endParaRPr b="1">
              <a:solidFill>
                <a:srgbClr val="00467A"/>
              </a:solidFill>
              <a:latin typeface="Open Sans"/>
              <a:ea typeface="Open Sans"/>
              <a:cs typeface="Open Sans"/>
              <a:sym typeface="Open Sans"/>
            </a:endParaRPr>
          </a:p>
          <a:p>
            <a:pPr marL="0" lvl="0" indent="0" algn="l" rtl="0">
              <a:lnSpc>
                <a:spcPct val="115000"/>
              </a:lnSpc>
              <a:spcBef>
                <a:spcPts val="0"/>
              </a:spcBef>
              <a:spcAft>
                <a:spcPts val="0"/>
              </a:spcAft>
              <a:buNone/>
            </a:pPr>
            <a:endParaRPr b="1">
              <a:solidFill>
                <a:srgbClr val="00467A"/>
              </a:solidFill>
              <a:latin typeface="Open Sans"/>
              <a:ea typeface="Open Sans"/>
              <a:cs typeface="Open Sans"/>
              <a:sym typeface="Open Sans"/>
            </a:endParaRPr>
          </a:p>
        </p:txBody>
      </p:sp>
      <p:sp>
        <p:nvSpPr>
          <p:cNvPr id="467" name="Google Shape;467;p45"/>
          <p:cNvSpPr txBox="1"/>
          <p:nvPr/>
        </p:nvSpPr>
        <p:spPr>
          <a:xfrm>
            <a:off x="-558175" y="3636422"/>
            <a:ext cx="1154700" cy="599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200" b="1">
                <a:solidFill>
                  <a:srgbClr val="00467A"/>
                </a:solidFill>
                <a:latin typeface="Open Sans"/>
                <a:ea typeface="Open Sans"/>
                <a:cs typeface="Open Sans"/>
                <a:sym typeface="Open Sans"/>
              </a:rPr>
              <a:t>3</a:t>
            </a:r>
            <a:endParaRPr sz="1200" b="1">
              <a:solidFill>
                <a:srgbClr val="00467A"/>
              </a:solidFill>
              <a:latin typeface="Open Sans"/>
              <a:ea typeface="Open Sans"/>
              <a:cs typeface="Open Sans"/>
              <a:sym typeface="Open Sans"/>
            </a:endParaRPr>
          </a:p>
        </p:txBody>
      </p:sp>
      <p:cxnSp>
        <p:nvCxnSpPr>
          <p:cNvPr id="468" name="Google Shape;468;p45"/>
          <p:cNvCxnSpPr/>
          <p:nvPr/>
        </p:nvCxnSpPr>
        <p:spPr>
          <a:xfrm rot="10800000">
            <a:off x="593932" y="3887424"/>
            <a:ext cx="806400" cy="0"/>
          </a:xfrm>
          <a:prstGeom prst="straightConnector1">
            <a:avLst/>
          </a:prstGeom>
          <a:noFill/>
          <a:ln w="9525" cap="flat" cmpd="sng">
            <a:solidFill>
              <a:srgbClr val="00467A"/>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8"/>
                                        </p:tgtEl>
                                        <p:attrNameLst>
                                          <p:attrName>style.visibility</p:attrName>
                                        </p:attrNameLst>
                                      </p:cBhvr>
                                      <p:to>
                                        <p:strVal val="visible"/>
                                      </p:to>
                                    </p:set>
                                    <p:animEffect transition="in" filter="fade">
                                      <p:cBhvr>
                                        <p:cTn id="7" dur="1000"/>
                                        <p:tgtEl>
                                          <p:spTgt spid="458"/>
                                        </p:tgtEl>
                                      </p:cBhvr>
                                    </p:animEffect>
                                  </p:childTnLst>
                                </p:cTn>
                              </p:par>
                              <p:par>
                                <p:cTn id="8" presetID="10" presetClass="entr" presetSubtype="0" fill="hold" nodeType="withEffect">
                                  <p:stCondLst>
                                    <p:cond delay="0"/>
                                  </p:stCondLst>
                                  <p:childTnLst>
                                    <p:set>
                                      <p:cBhvr>
                                        <p:cTn id="9" dur="1" fill="hold">
                                          <p:stCondLst>
                                            <p:cond delay="0"/>
                                          </p:stCondLst>
                                        </p:cTn>
                                        <p:tgtEl>
                                          <p:spTgt spid="460"/>
                                        </p:tgtEl>
                                        <p:attrNameLst>
                                          <p:attrName>style.visibility</p:attrName>
                                        </p:attrNameLst>
                                      </p:cBhvr>
                                      <p:to>
                                        <p:strVal val="visible"/>
                                      </p:to>
                                    </p:set>
                                    <p:animEffect transition="in" filter="fade">
                                      <p:cBhvr>
                                        <p:cTn id="10" dur="1000"/>
                                        <p:tgtEl>
                                          <p:spTgt spid="460"/>
                                        </p:tgtEl>
                                      </p:cBhvr>
                                    </p:animEffect>
                                  </p:childTnLst>
                                </p:cTn>
                              </p:par>
                              <p:par>
                                <p:cTn id="11" presetID="10" presetClass="entr" presetSubtype="0" fill="hold" nodeType="withEffect">
                                  <p:stCondLst>
                                    <p:cond delay="0"/>
                                  </p:stCondLst>
                                  <p:childTnLst>
                                    <p:set>
                                      <p:cBhvr>
                                        <p:cTn id="12" dur="1" fill="hold">
                                          <p:stCondLst>
                                            <p:cond delay="0"/>
                                          </p:stCondLst>
                                        </p:cTn>
                                        <p:tgtEl>
                                          <p:spTgt spid="457"/>
                                        </p:tgtEl>
                                        <p:attrNameLst>
                                          <p:attrName>style.visibility</p:attrName>
                                        </p:attrNameLst>
                                      </p:cBhvr>
                                      <p:to>
                                        <p:strVal val="visible"/>
                                      </p:to>
                                    </p:set>
                                    <p:animEffect transition="in" filter="fade">
                                      <p:cBhvr>
                                        <p:cTn id="13" dur="1000"/>
                                        <p:tgtEl>
                                          <p:spTgt spid="45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9"/>
                                        </p:tgtEl>
                                        <p:attrNameLst>
                                          <p:attrName>style.visibility</p:attrName>
                                        </p:attrNameLst>
                                      </p:cBhvr>
                                      <p:to>
                                        <p:strVal val="visible"/>
                                      </p:to>
                                    </p:set>
                                    <p:animEffect transition="in" filter="fade">
                                      <p:cBhvr>
                                        <p:cTn id="18" dur="1000"/>
                                        <p:tgtEl>
                                          <p:spTgt spid="459"/>
                                        </p:tgtEl>
                                      </p:cBhvr>
                                    </p:animEffect>
                                  </p:childTnLst>
                                </p:cTn>
                              </p:par>
                              <p:par>
                                <p:cTn id="19" presetID="10" presetClass="entr" presetSubtype="0" fill="hold" nodeType="withEffect">
                                  <p:stCondLst>
                                    <p:cond delay="0"/>
                                  </p:stCondLst>
                                  <p:childTnLst>
                                    <p:set>
                                      <p:cBhvr>
                                        <p:cTn id="20" dur="1" fill="hold">
                                          <p:stCondLst>
                                            <p:cond delay="0"/>
                                          </p:stCondLst>
                                        </p:cTn>
                                        <p:tgtEl>
                                          <p:spTgt spid="463"/>
                                        </p:tgtEl>
                                        <p:attrNameLst>
                                          <p:attrName>style.visibility</p:attrName>
                                        </p:attrNameLst>
                                      </p:cBhvr>
                                      <p:to>
                                        <p:strVal val="visible"/>
                                      </p:to>
                                    </p:set>
                                    <p:animEffect transition="in" filter="fade">
                                      <p:cBhvr>
                                        <p:cTn id="21" dur="1000"/>
                                        <p:tgtEl>
                                          <p:spTgt spid="463"/>
                                        </p:tgtEl>
                                      </p:cBhvr>
                                    </p:animEffect>
                                  </p:childTnLst>
                                </p:cTn>
                              </p:par>
                              <p:par>
                                <p:cTn id="22" presetID="10" presetClass="entr" presetSubtype="0" fill="hold" nodeType="withEffect">
                                  <p:stCondLst>
                                    <p:cond delay="0"/>
                                  </p:stCondLst>
                                  <p:childTnLst>
                                    <p:set>
                                      <p:cBhvr>
                                        <p:cTn id="23" dur="1" fill="hold">
                                          <p:stCondLst>
                                            <p:cond delay="0"/>
                                          </p:stCondLst>
                                        </p:cTn>
                                        <p:tgtEl>
                                          <p:spTgt spid="465"/>
                                        </p:tgtEl>
                                        <p:attrNameLst>
                                          <p:attrName>style.visibility</p:attrName>
                                        </p:attrNameLst>
                                      </p:cBhvr>
                                      <p:to>
                                        <p:strVal val="visible"/>
                                      </p:to>
                                    </p:set>
                                    <p:animEffect transition="in" filter="fade">
                                      <p:cBhvr>
                                        <p:cTn id="24" dur="1000"/>
                                        <p:tgtEl>
                                          <p:spTgt spid="465"/>
                                        </p:tgtEl>
                                      </p:cBhvr>
                                    </p:animEffect>
                                  </p:childTnLst>
                                </p:cTn>
                              </p:par>
                              <p:par>
                                <p:cTn id="25" presetID="10" presetClass="entr" presetSubtype="0" fill="hold" nodeType="withEffect">
                                  <p:stCondLst>
                                    <p:cond delay="0"/>
                                  </p:stCondLst>
                                  <p:childTnLst>
                                    <p:set>
                                      <p:cBhvr>
                                        <p:cTn id="26" dur="1" fill="hold">
                                          <p:stCondLst>
                                            <p:cond delay="0"/>
                                          </p:stCondLst>
                                        </p:cTn>
                                        <p:tgtEl>
                                          <p:spTgt spid="461"/>
                                        </p:tgtEl>
                                        <p:attrNameLst>
                                          <p:attrName>style.visibility</p:attrName>
                                        </p:attrNameLst>
                                      </p:cBhvr>
                                      <p:to>
                                        <p:strVal val="visible"/>
                                      </p:to>
                                    </p:set>
                                    <p:animEffect transition="in" filter="fade">
                                      <p:cBhvr>
                                        <p:cTn id="27" dur="1000"/>
                                        <p:tgtEl>
                                          <p:spTgt spid="4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4"/>
                                        </p:tgtEl>
                                        <p:attrNameLst>
                                          <p:attrName>style.visibility</p:attrName>
                                        </p:attrNameLst>
                                      </p:cBhvr>
                                      <p:to>
                                        <p:strVal val="visible"/>
                                      </p:to>
                                    </p:set>
                                    <p:animEffect transition="in" filter="fade">
                                      <p:cBhvr>
                                        <p:cTn id="32" dur="1000"/>
                                        <p:tgtEl>
                                          <p:spTgt spid="464"/>
                                        </p:tgtEl>
                                      </p:cBhvr>
                                    </p:animEffect>
                                  </p:childTnLst>
                                </p:cTn>
                              </p:par>
                              <p:par>
                                <p:cTn id="33" presetID="10" presetClass="entr" presetSubtype="0" fill="hold" nodeType="withEffect">
                                  <p:stCondLst>
                                    <p:cond delay="0"/>
                                  </p:stCondLst>
                                  <p:childTnLst>
                                    <p:set>
                                      <p:cBhvr>
                                        <p:cTn id="34" dur="1" fill="hold">
                                          <p:stCondLst>
                                            <p:cond delay="0"/>
                                          </p:stCondLst>
                                        </p:cTn>
                                        <p:tgtEl>
                                          <p:spTgt spid="467"/>
                                        </p:tgtEl>
                                        <p:attrNameLst>
                                          <p:attrName>style.visibility</p:attrName>
                                        </p:attrNameLst>
                                      </p:cBhvr>
                                      <p:to>
                                        <p:strVal val="visible"/>
                                      </p:to>
                                    </p:set>
                                    <p:animEffect transition="in" filter="fade">
                                      <p:cBhvr>
                                        <p:cTn id="35" dur="1000"/>
                                        <p:tgtEl>
                                          <p:spTgt spid="467"/>
                                        </p:tgtEl>
                                      </p:cBhvr>
                                    </p:animEffect>
                                  </p:childTnLst>
                                </p:cTn>
                              </p:par>
                              <p:par>
                                <p:cTn id="36" presetID="10" presetClass="entr" presetSubtype="0" fill="hold" nodeType="withEffect">
                                  <p:stCondLst>
                                    <p:cond delay="0"/>
                                  </p:stCondLst>
                                  <p:childTnLst>
                                    <p:set>
                                      <p:cBhvr>
                                        <p:cTn id="37" dur="1" fill="hold">
                                          <p:stCondLst>
                                            <p:cond delay="0"/>
                                          </p:stCondLst>
                                        </p:cTn>
                                        <p:tgtEl>
                                          <p:spTgt spid="468"/>
                                        </p:tgtEl>
                                        <p:attrNameLst>
                                          <p:attrName>style.visibility</p:attrName>
                                        </p:attrNameLst>
                                      </p:cBhvr>
                                      <p:to>
                                        <p:strVal val="visible"/>
                                      </p:to>
                                    </p:set>
                                    <p:animEffect transition="in" filter="fade">
                                      <p:cBhvr>
                                        <p:cTn id="38" dur="1000"/>
                                        <p:tgtEl>
                                          <p:spTgt spid="468"/>
                                        </p:tgtEl>
                                      </p:cBhvr>
                                    </p:animEffect>
                                  </p:childTnLst>
                                </p:cTn>
                              </p:par>
                              <p:par>
                                <p:cTn id="39" presetID="10" presetClass="entr" presetSubtype="0" fill="hold" nodeType="withEffect">
                                  <p:stCondLst>
                                    <p:cond delay="0"/>
                                  </p:stCondLst>
                                  <p:childTnLst>
                                    <p:set>
                                      <p:cBhvr>
                                        <p:cTn id="40" dur="1" fill="hold">
                                          <p:stCondLst>
                                            <p:cond delay="0"/>
                                          </p:stCondLst>
                                        </p:cTn>
                                        <p:tgtEl>
                                          <p:spTgt spid="466"/>
                                        </p:tgtEl>
                                        <p:attrNameLst>
                                          <p:attrName>style.visibility</p:attrName>
                                        </p:attrNameLst>
                                      </p:cBhvr>
                                      <p:to>
                                        <p:strVal val="visible"/>
                                      </p:to>
                                    </p:set>
                                    <p:animEffect transition="in" filter="fade">
                                      <p:cBhvr>
                                        <p:cTn id="41" dur="1000"/>
                                        <p:tgtEl>
                                          <p:spTgt spid="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1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 - Sequential Rule Covering</a:t>
            </a:r>
            <a:endParaRPr/>
          </a:p>
        </p:txBody>
      </p:sp>
      <p:sp>
        <p:nvSpPr>
          <p:cNvPr id="1288" name="Google Shape;1288;p117"/>
          <p:cNvSpPr txBox="1">
            <a:spLocks noGrp="1"/>
          </p:cNvSpPr>
          <p:nvPr>
            <p:ph type="body" idx="1"/>
          </p:nvPr>
        </p:nvSpPr>
        <p:spPr>
          <a:xfrm>
            <a:off x="311700" y="1017725"/>
            <a:ext cx="8520600" cy="965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For facilities without an SIC code, or the sector is not obvious enough, they were passed through rule based classification created using the frequent terms on the previous slide. Rules were created using the grep() function in R, which searches for terms that match the defined pattern vector. The classification rule for the Energy Sector includes the following patterns:</a:t>
            </a:r>
            <a:endParaRPr sz="1400"/>
          </a:p>
        </p:txBody>
      </p:sp>
      <p:pic>
        <p:nvPicPr>
          <p:cNvPr id="1289" name="Google Shape;1289;p117"/>
          <p:cNvPicPr preferRelativeResize="0"/>
          <p:nvPr/>
        </p:nvPicPr>
        <p:blipFill>
          <a:blip r:embed="rId3">
            <a:alphaModFix/>
          </a:blip>
          <a:stretch>
            <a:fillRect/>
          </a:stretch>
        </p:blipFill>
        <p:spPr>
          <a:xfrm>
            <a:off x="848375" y="2273675"/>
            <a:ext cx="6882875" cy="22356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1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 - Sequential Rule Covering</a:t>
            </a:r>
            <a:endParaRPr/>
          </a:p>
        </p:txBody>
      </p:sp>
      <p:sp>
        <p:nvSpPr>
          <p:cNvPr id="1295" name="Google Shape;1295;p118"/>
          <p:cNvSpPr txBox="1"/>
          <p:nvPr/>
        </p:nvSpPr>
        <p:spPr>
          <a:xfrm>
            <a:off x="311700" y="1168250"/>
            <a:ext cx="7890000" cy="15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Open Sans"/>
                <a:ea typeface="Open Sans"/>
                <a:cs typeface="Open Sans"/>
                <a:sym typeface="Open Sans"/>
              </a:rPr>
              <a:t>Since terms in facility names may trigger more than one rule, all rules are ordered according to their priority. This implies that rules are induced by sequential covering, removing facilities that are covered by a rule before moving onto the next rule. Classification rules are ordered with energy first and industrial facilities last. Energy facilities withdraw and discharge the most water, therefore their correct classification is the most important as to not skew the distribution of water quantities in the other sectors. Industrial is at the bottom of the rule set due to its lack of unique terms relative to the other sectors. If none of the rules are fired, the class was ultimately assigned to its original classification (which can be referred to the default class). This process was used for both discharging (testing set) and withdrawing (training set) facilities.</a:t>
            </a:r>
            <a:endParaRPr>
              <a:solidFill>
                <a:srgbClr val="434343"/>
              </a:solidFill>
              <a:latin typeface="Open Sans"/>
              <a:ea typeface="Open Sans"/>
              <a:cs typeface="Open Sans"/>
              <a:sym typeface="Open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1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 of Water Use Sectors</a:t>
            </a:r>
            <a:endParaRPr/>
          </a:p>
        </p:txBody>
      </p:sp>
      <p:pic>
        <p:nvPicPr>
          <p:cNvPr id="1301" name="Google Shape;1301;p119"/>
          <p:cNvPicPr preferRelativeResize="0"/>
          <p:nvPr/>
        </p:nvPicPr>
        <p:blipFill>
          <a:blip r:embed="rId3">
            <a:alphaModFix/>
          </a:blip>
          <a:stretch>
            <a:fillRect/>
          </a:stretch>
        </p:blipFill>
        <p:spPr>
          <a:xfrm>
            <a:off x="112125" y="1123125"/>
            <a:ext cx="4082075" cy="3820976"/>
          </a:xfrm>
          <a:prstGeom prst="rect">
            <a:avLst/>
          </a:prstGeom>
          <a:noFill/>
          <a:ln>
            <a:noFill/>
          </a:ln>
        </p:spPr>
      </p:pic>
      <p:pic>
        <p:nvPicPr>
          <p:cNvPr id="1302" name="Google Shape;1302;p119"/>
          <p:cNvPicPr preferRelativeResize="0"/>
          <p:nvPr/>
        </p:nvPicPr>
        <p:blipFill>
          <a:blip r:embed="rId4">
            <a:alphaModFix/>
          </a:blip>
          <a:stretch>
            <a:fillRect/>
          </a:stretch>
        </p:blipFill>
        <p:spPr>
          <a:xfrm>
            <a:off x="4803225" y="1017725"/>
            <a:ext cx="3491896" cy="3820976"/>
          </a:xfrm>
          <a:prstGeom prst="rect">
            <a:avLst/>
          </a:prstGeom>
          <a:noFill/>
          <a:ln>
            <a:noFill/>
          </a:ln>
        </p:spPr>
      </p:pic>
      <p:sp>
        <p:nvSpPr>
          <p:cNvPr id="1303" name="Google Shape;1303;p119"/>
          <p:cNvSpPr txBox="1"/>
          <p:nvPr/>
        </p:nvSpPr>
        <p:spPr>
          <a:xfrm>
            <a:off x="1396850" y="987875"/>
            <a:ext cx="812400" cy="2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Before</a:t>
            </a:r>
            <a:endParaRPr>
              <a:latin typeface="Open Sans"/>
              <a:ea typeface="Open Sans"/>
              <a:cs typeface="Open Sans"/>
              <a:sym typeface="Open Sans"/>
            </a:endParaRPr>
          </a:p>
        </p:txBody>
      </p:sp>
      <p:sp>
        <p:nvSpPr>
          <p:cNvPr id="1304" name="Google Shape;1304;p119"/>
          <p:cNvSpPr txBox="1"/>
          <p:nvPr/>
        </p:nvSpPr>
        <p:spPr>
          <a:xfrm>
            <a:off x="6108550" y="1123125"/>
            <a:ext cx="812400" cy="2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After</a:t>
            </a:r>
            <a:endParaRPr>
              <a:latin typeface="Open Sans"/>
              <a:ea typeface="Open Sans"/>
              <a:cs typeface="Open Sans"/>
              <a:sym typeface="Open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Comparison to 2014 VDEQ Findings</a:t>
            </a:r>
            <a:endParaRPr/>
          </a:p>
        </p:txBody>
      </p:sp>
      <p:pic>
        <p:nvPicPr>
          <p:cNvPr id="1310" name="Google Shape;1310;p120"/>
          <p:cNvPicPr preferRelativeResize="0"/>
          <p:nvPr/>
        </p:nvPicPr>
        <p:blipFill>
          <a:blip r:embed="rId3">
            <a:alphaModFix/>
          </a:blip>
          <a:stretch>
            <a:fillRect/>
          </a:stretch>
        </p:blipFill>
        <p:spPr>
          <a:xfrm>
            <a:off x="57100" y="1263275"/>
            <a:ext cx="3491896" cy="3820976"/>
          </a:xfrm>
          <a:prstGeom prst="rect">
            <a:avLst/>
          </a:prstGeom>
          <a:noFill/>
          <a:ln>
            <a:noFill/>
          </a:ln>
        </p:spPr>
      </p:pic>
      <p:pic>
        <p:nvPicPr>
          <p:cNvPr id="1311" name="Google Shape;1311;p120"/>
          <p:cNvPicPr preferRelativeResize="0"/>
          <p:nvPr/>
        </p:nvPicPr>
        <p:blipFill>
          <a:blip r:embed="rId4">
            <a:alphaModFix/>
          </a:blip>
          <a:stretch>
            <a:fillRect/>
          </a:stretch>
        </p:blipFill>
        <p:spPr>
          <a:xfrm>
            <a:off x="3952350" y="2502425"/>
            <a:ext cx="4879950" cy="26410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Distribution for Matched Facilities</a:t>
            </a:r>
            <a:endParaRPr/>
          </a:p>
        </p:txBody>
      </p:sp>
      <p:sp>
        <p:nvSpPr>
          <p:cNvPr id="1317" name="Google Shape;1317;p1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84</a:t>
            </a:fld>
            <a:endParaRPr/>
          </a:p>
        </p:txBody>
      </p:sp>
      <p:pic>
        <p:nvPicPr>
          <p:cNvPr id="1318" name="Google Shape;1318;p121"/>
          <p:cNvPicPr preferRelativeResize="0"/>
          <p:nvPr/>
        </p:nvPicPr>
        <p:blipFill>
          <a:blip r:embed="rId3">
            <a:alphaModFix/>
          </a:blip>
          <a:stretch>
            <a:fillRect/>
          </a:stretch>
        </p:blipFill>
        <p:spPr>
          <a:xfrm>
            <a:off x="0" y="1074875"/>
            <a:ext cx="4088723" cy="4068625"/>
          </a:xfrm>
          <a:prstGeom prst="rect">
            <a:avLst/>
          </a:prstGeom>
          <a:noFill/>
          <a:ln>
            <a:noFill/>
          </a:ln>
        </p:spPr>
      </p:pic>
      <p:sp>
        <p:nvSpPr>
          <p:cNvPr id="1319" name="Google Shape;1319;p121"/>
          <p:cNvSpPr txBox="1"/>
          <p:nvPr/>
        </p:nvSpPr>
        <p:spPr>
          <a:xfrm>
            <a:off x="4352925" y="1190625"/>
            <a:ext cx="2295600" cy="6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Majority of flow matched is from energy facilities</a:t>
            </a:r>
            <a:endParaRPr>
              <a:latin typeface="Open Sans"/>
              <a:ea typeface="Open Sans"/>
              <a:cs typeface="Open Sans"/>
              <a:sym typeface="Open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22"/>
          <p:cNvSpPr txBox="1">
            <a:spLocks noGrp="1"/>
          </p:cNvSpPr>
          <p:nvPr>
            <p:ph type="title"/>
          </p:nvPr>
        </p:nvSpPr>
        <p:spPr>
          <a:xfrm>
            <a:off x="311700" y="2150850"/>
            <a:ext cx="5657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Matching Facilities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1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Challenges/Limitations to Facility Level Analysis</a:t>
            </a:r>
            <a:endParaRPr/>
          </a:p>
          <a:p>
            <a:pPr marL="0" lvl="0" indent="0" algn="l" rtl="0">
              <a:spcBef>
                <a:spcPts val="0"/>
              </a:spcBef>
              <a:spcAft>
                <a:spcPts val="0"/>
              </a:spcAft>
              <a:buNone/>
            </a:pPr>
            <a:endParaRPr/>
          </a:p>
        </p:txBody>
      </p:sp>
      <p:pic>
        <p:nvPicPr>
          <p:cNvPr id="1330" name="Google Shape;1330;p123"/>
          <p:cNvPicPr preferRelativeResize="0"/>
          <p:nvPr/>
        </p:nvPicPr>
        <p:blipFill>
          <a:blip r:embed="rId3">
            <a:alphaModFix/>
          </a:blip>
          <a:stretch>
            <a:fillRect/>
          </a:stretch>
        </p:blipFill>
        <p:spPr>
          <a:xfrm>
            <a:off x="1342162" y="1317813"/>
            <a:ext cx="6459675" cy="25078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pic>
        <p:nvPicPr>
          <p:cNvPr id="1335" name="Google Shape;1335;p124"/>
          <p:cNvPicPr preferRelativeResize="0"/>
          <p:nvPr/>
        </p:nvPicPr>
        <p:blipFill>
          <a:blip r:embed="rId3">
            <a:alphaModFix/>
          </a:blip>
          <a:stretch>
            <a:fillRect/>
          </a:stretch>
        </p:blipFill>
        <p:spPr>
          <a:xfrm>
            <a:off x="-53600" y="0"/>
            <a:ext cx="6519444" cy="5143501"/>
          </a:xfrm>
          <a:prstGeom prst="rect">
            <a:avLst/>
          </a:prstGeom>
          <a:noFill/>
          <a:ln>
            <a:noFill/>
          </a:ln>
        </p:spPr>
      </p:pic>
      <p:sp>
        <p:nvSpPr>
          <p:cNvPr id="1336" name="Google Shape;1336;p124"/>
          <p:cNvSpPr txBox="1"/>
          <p:nvPr/>
        </p:nvSpPr>
        <p:spPr>
          <a:xfrm>
            <a:off x="6818150" y="447600"/>
            <a:ext cx="1476900" cy="4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Why Match?</a:t>
            </a:r>
            <a:endParaRPr b="1">
              <a:latin typeface="Open Sans"/>
              <a:ea typeface="Open Sans"/>
              <a:cs typeface="Open Sans"/>
              <a:sym typeface="Open Sans"/>
            </a:endParaRPr>
          </a:p>
        </p:txBody>
      </p:sp>
      <p:sp>
        <p:nvSpPr>
          <p:cNvPr id="1337" name="Google Shape;1337;p124"/>
          <p:cNvSpPr txBox="1"/>
          <p:nvPr/>
        </p:nvSpPr>
        <p:spPr>
          <a:xfrm>
            <a:off x="6775225" y="954175"/>
            <a:ext cx="2232600" cy="9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There is not a one-to-one match for every VWUDS facility in the VPDES dataset. </a:t>
            </a:r>
            <a:endParaRPr>
              <a:latin typeface="Open Sans"/>
              <a:ea typeface="Open Sans"/>
              <a:cs typeface="Open Sans"/>
              <a:sym typeface="Open Sans"/>
            </a:endParaRPr>
          </a:p>
        </p:txBody>
      </p:sp>
      <p:sp>
        <p:nvSpPr>
          <p:cNvPr id="1338" name="Google Shape;1338;p124"/>
          <p:cNvSpPr txBox="1"/>
          <p:nvPr/>
        </p:nvSpPr>
        <p:spPr>
          <a:xfrm>
            <a:off x="6818150" y="2085450"/>
            <a:ext cx="2232600" cy="14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Energy facilities represent ~80-84% of the total water that is withdrawn and discharged each year, respectively.</a:t>
            </a:r>
            <a:endParaRPr>
              <a:latin typeface="Open Sans"/>
              <a:ea typeface="Open Sans"/>
              <a:cs typeface="Open Sans"/>
              <a:sym typeface="Open Sans"/>
            </a:endParaRPr>
          </a:p>
        </p:txBody>
      </p:sp>
      <p:cxnSp>
        <p:nvCxnSpPr>
          <p:cNvPr id="1339" name="Google Shape;1339;p124"/>
          <p:cNvCxnSpPr/>
          <p:nvPr/>
        </p:nvCxnSpPr>
        <p:spPr>
          <a:xfrm rot="10800000">
            <a:off x="6431675" y="1744175"/>
            <a:ext cx="257700" cy="0"/>
          </a:xfrm>
          <a:prstGeom prst="straightConnector1">
            <a:avLst/>
          </a:prstGeom>
          <a:noFill/>
          <a:ln w="9525" cap="flat" cmpd="sng">
            <a:solidFill>
              <a:schemeClr val="dk2"/>
            </a:solidFill>
            <a:prstDash val="solid"/>
            <a:round/>
            <a:headEnd type="none" w="med" len="med"/>
            <a:tailEnd type="triangle" w="med" len="med"/>
          </a:ln>
        </p:spPr>
      </p:cxnSp>
      <p:cxnSp>
        <p:nvCxnSpPr>
          <p:cNvPr id="1340" name="Google Shape;1340;p124"/>
          <p:cNvCxnSpPr/>
          <p:nvPr/>
        </p:nvCxnSpPr>
        <p:spPr>
          <a:xfrm flipH="1">
            <a:off x="2747925" y="1872975"/>
            <a:ext cx="3967200" cy="2121000"/>
          </a:xfrm>
          <a:prstGeom prst="straightConnector1">
            <a:avLst/>
          </a:prstGeom>
          <a:noFill/>
          <a:ln w="9525" cap="flat" cmpd="sng">
            <a:solidFill>
              <a:schemeClr val="dk2"/>
            </a:solidFill>
            <a:prstDash val="solid"/>
            <a:round/>
            <a:headEnd type="none" w="med" len="med"/>
            <a:tailEnd type="triangle" w="med" len="med"/>
          </a:ln>
        </p:spPr>
      </p:cxnSp>
      <p:sp>
        <p:nvSpPr>
          <p:cNvPr id="1341" name="Google Shape;1341;p124"/>
          <p:cNvSpPr txBox="1"/>
          <p:nvPr/>
        </p:nvSpPr>
        <p:spPr>
          <a:xfrm>
            <a:off x="6818150" y="3555975"/>
            <a:ext cx="2232600" cy="14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Analyzing consumption on a facility level basis will reveal more accurate estimates of consumption and identify sources of error.</a:t>
            </a:r>
            <a:endParaRPr>
              <a:latin typeface="Open Sans"/>
              <a:ea typeface="Open Sans"/>
              <a:cs typeface="Open Sans"/>
              <a:sym typeface="Open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1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Matching Facilities</a:t>
            </a:r>
            <a:endParaRPr/>
          </a:p>
        </p:txBody>
      </p:sp>
      <p:grpSp>
        <p:nvGrpSpPr>
          <p:cNvPr id="1347" name="Google Shape;1347;p125"/>
          <p:cNvGrpSpPr/>
          <p:nvPr/>
        </p:nvGrpSpPr>
        <p:grpSpPr>
          <a:xfrm>
            <a:off x="1" y="3229719"/>
            <a:ext cx="4794087" cy="1913770"/>
            <a:chOff x="225700" y="1149126"/>
            <a:chExt cx="8827264" cy="3514084"/>
          </a:xfrm>
        </p:grpSpPr>
        <p:grpSp>
          <p:nvGrpSpPr>
            <p:cNvPr id="1348" name="Google Shape;1348;p125"/>
            <p:cNvGrpSpPr/>
            <p:nvPr/>
          </p:nvGrpSpPr>
          <p:grpSpPr>
            <a:xfrm>
              <a:off x="225700" y="1149126"/>
              <a:ext cx="8827264" cy="3514084"/>
              <a:chOff x="162410" y="683657"/>
              <a:chExt cx="8637244" cy="3514084"/>
            </a:xfrm>
          </p:grpSpPr>
          <p:grpSp>
            <p:nvGrpSpPr>
              <p:cNvPr id="1349" name="Google Shape;1349;p125"/>
              <p:cNvGrpSpPr/>
              <p:nvPr/>
            </p:nvGrpSpPr>
            <p:grpSpPr>
              <a:xfrm flipH="1">
                <a:off x="5626075" y="2139100"/>
                <a:ext cx="3173579" cy="1047300"/>
                <a:chOff x="625770" y="1836545"/>
                <a:chExt cx="3173579" cy="1047300"/>
              </a:xfrm>
            </p:grpSpPr>
            <p:sp>
              <p:nvSpPr>
                <p:cNvPr id="1350" name="Google Shape;1350;p125"/>
                <p:cNvSpPr txBox="1"/>
                <p:nvPr/>
              </p:nvSpPr>
              <p:spPr>
                <a:xfrm>
                  <a:off x="625770" y="1836545"/>
                  <a:ext cx="2339700" cy="104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latin typeface="Open Sans"/>
                      <a:ea typeface="Open Sans"/>
                      <a:cs typeface="Open Sans"/>
                      <a:sym typeface="Open Sans"/>
                    </a:rPr>
                    <a:t>Apply Distance Threshold</a:t>
                  </a:r>
                  <a:endParaRPr sz="800" b="1">
                    <a:latin typeface="Open Sans"/>
                    <a:ea typeface="Open Sans"/>
                    <a:cs typeface="Open Sans"/>
                    <a:sym typeface="Open Sans"/>
                  </a:endParaRPr>
                </a:p>
              </p:txBody>
            </p:sp>
            <p:cxnSp>
              <p:nvCxnSpPr>
                <p:cNvPr id="1351" name="Google Shape;1351;p125"/>
                <p:cNvCxnSpPr/>
                <p:nvPr/>
              </p:nvCxnSpPr>
              <p:spPr>
                <a:xfrm rot="10800000">
                  <a:off x="3046949" y="2215320"/>
                  <a:ext cx="752400" cy="0"/>
                </a:xfrm>
                <a:prstGeom prst="straightConnector1">
                  <a:avLst/>
                </a:prstGeom>
                <a:noFill/>
                <a:ln w="9525" cap="flat" cmpd="sng">
                  <a:solidFill>
                    <a:srgbClr val="C2C2C2"/>
                  </a:solidFill>
                  <a:prstDash val="solid"/>
                  <a:round/>
                  <a:headEnd type="none" w="sm" len="sm"/>
                  <a:tailEnd type="none" w="sm" len="sm"/>
                </a:ln>
              </p:spPr>
            </p:cxnSp>
            <p:sp>
              <p:nvSpPr>
                <p:cNvPr id="1352" name="Google Shape;1352;p125"/>
                <p:cNvSpPr/>
                <p:nvPr/>
              </p:nvSpPr>
              <p:spPr>
                <a:xfrm>
                  <a:off x="3020371" y="2111851"/>
                  <a:ext cx="198600" cy="198300"/>
                </a:xfrm>
                <a:prstGeom prst="ellipse">
                  <a:avLst/>
                </a:prstGeom>
                <a:solidFill>
                  <a:srgbClr val="00A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125"/>
              <p:cNvGrpSpPr/>
              <p:nvPr/>
            </p:nvGrpSpPr>
            <p:grpSpPr>
              <a:xfrm>
                <a:off x="248650" y="2957917"/>
                <a:ext cx="3606604" cy="491700"/>
                <a:chOff x="570630" y="1962037"/>
                <a:chExt cx="3606604" cy="491700"/>
              </a:xfrm>
            </p:grpSpPr>
            <p:sp>
              <p:nvSpPr>
                <p:cNvPr id="1354" name="Google Shape;1354;p125"/>
                <p:cNvSpPr txBox="1"/>
                <p:nvPr/>
              </p:nvSpPr>
              <p:spPr>
                <a:xfrm>
                  <a:off x="570630" y="1962037"/>
                  <a:ext cx="2277900" cy="49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800" b="1">
                      <a:latin typeface="Open Sans"/>
                      <a:ea typeface="Open Sans"/>
                      <a:cs typeface="Open Sans"/>
                      <a:sym typeface="Open Sans"/>
                    </a:rPr>
                    <a:t>Calculate Distance Between Facilities</a:t>
                  </a:r>
                  <a:endParaRPr sz="800" b="1">
                    <a:latin typeface="Open Sans"/>
                    <a:ea typeface="Open Sans"/>
                    <a:cs typeface="Open Sans"/>
                    <a:sym typeface="Open Sans"/>
                  </a:endParaRPr>
                </a:p>
              </p:txBody>
            </p:sp>
            <p:cxnSp>
              <p:nvCxnSpPr>
                <p:cNvPr id="1355" name="Google Shape;1355;p125"/>
                <p:cNvCxnSpPr/>
                <p:nvPr/>
              </p:nvCxnSpPr>
              <p:spPr>
                <a:xfrm rot="10800000">
                  <a:off x="3046834" y="2215329"/>
                  <a:ext cx="1130400" cy="0"/>
                </a:xfrm>
                <a:prstGeom prst="straightConnector1">
                  <a:avLst/>
                </a:prstGeom>
                <a:noFill/>
                <a:ln w="9525" cap="flat" cmpd="sng">
                  <a:solidFill>
                    <a:srgbClr val="C2C2C2"/>
                  </a:solidFill>
                  <a:prstDash val="solid"/>
                  <a:round/>
                  <a:headEnd type="none" w="sm" len="sm"/>
                  <a:tailEnd type="none" w="sm" len="sm"/>
                </a:ln>
              </p:spPr>
            </p:cxnSp>
            <p:sp>
              <p:nvSpPr>
                <p:cNvPr id="1356" name="Google Shape;1356;p125"/>
                <p:cNvSpPr/>
                <p:nvPr/>
              </p:nvSpPr>
              <p:spPr>
                <a:xfrm>
                  <a:off x="3020371" y="2111851"/>
                  <a:ext cx="198600" cy="198300"/>
                </a:xfrm>
                <a:prstGeom prst="ellipse">
                  <a:avLst/>
                </a:prstGeom>
                <a:solidFill>
                  <a:srgbClr val="007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125"/>
              <p:cNvGrpSpPr/>
              <p:nvPr/>
            </p:nvGrpSpPr>
            <p:grpSpPr>
              <a:xfrm flipH="1">
                <a:off x="4837475" y="1220356"/>
                <a:ext cx="3931295" cy="572701"/>
                <a:chOff x="656653" y="2111851"/>
                <a:chExt cx="3931295" cy="572701"/>
              </a:xfrm>
            </p:grpSpPr>
            <p:sp>
              <p:nvSpPr>
                <p:cNvPr id="1358" name="Google Shape;1358;p125"/>
                <p:cNvSpPr txBox="1"/>
                <p:nvPr/>
              </p:nvSpPr>
              <p:spPr>
                <a:xfrm>
                  <a:off x="656653" y="2111852"/>
                  <a:ext cx="22779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latin typeface="Open Sans"/>
                      <a:ea typeface="Open Sans"/>
                      <a:cs typeface="Open Sans"/>
                      <a:sym typeface="Open Sans"/>
                    </a:rPr>
                    <a:t>Locate Best Match Based on Distance and String Distance</a:t>
                  </a:r>
                  <a:endParaRPr sz="800" b="1">
                    <a:latin typeface="Open Sans"/>
                    <a:ea typeface="Open Sans"/>
                    <a:cs typeface="Open Sans"/>
                    <a:sym typeface="Open Sans"/>
                  </a:endParaRPr>
                </a:p>
                <a:p>
                  <a:pPr marL="0" lvl="0" indent="0" algn="l" rtl="0">
                    <a:spcBef>
                      <a:spcPts val="0"/>
                    </a:spcBef>
                    <a:spcAft>
                      <a:spcPts val="1600"/>
                    </a:spcAft>
                    <a:buNone/>
                  </a:pPr>
                  <a:endParaRPr sz="800" b="1">
                    <a:latin typeface="Open Sans"/>
                    <a:ea typeface="Open Sans"/>
                    <a:cs typeface="Open Sans"/>
                    <a:sym typeface="Open Sans"/>
                  </a:endParaRPr>
                </a:p>
              </p:txBody>
            </p:sp>
            <p:cxnSp>
              <p:nvCxnSpPr>
                <p:cNvPr id="1359" name="Google Shape;1359;p125"/>
                <p:cNvCxnSpPr/>
                <p:nvPr/>
              </p:nvCxnSpPr>
              <p:spPr>
                <a:xfrm rot="10800000">
                  <a:off x="3046849" y="2215320"/>
                  <a:ext cx="1541100" cy="0"/>
                </a:xfrm>
                <a:prstGeom prst="straightConnector1">
                  <a:avLst/>
                </a:prstGeom>
                <a:noFill/>
                <a:ln w="9525" cap="flat" cmpd="sng">
                  <a:solidFill>
                    <a:srgbClr val="C2C2C2"/>
                  </a:solidFill>
                  <a:prstDash val="solid"/>
                  <a:round/>
                  <a:headEnd type="none" w="sm" len="sm"/>
                  <a:tailEnd type="none" w="sm" len="sm"/>
                </a:ln>
              </p:spPr>
            </p:cxnSp>
            <p:sp>
              <p:nvSpPr>
                <p:cNvPr id="1360" name="Google Shape;1360;p125"/>
                <p:cNvSpPr/>
                <p:nvPr/>
              </p:nvSpPr>
              <p:spPr>
                <a:xfrm>
                  <a:off x="3020371" y="2111851"/>
                  <a:ext cx="198600" cy="198300"/>
                </a:xfrm>
                <a:prstGeom prst="ellipse">
                  <a:avLst/>
                </a:prstGeom>
                <a:solidFill>
                  <a:srgbClr val="00A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125"/>
              <p:cNvGrpSpPr/>
              <p:nvPr/>
            </p:nvGrpSpPr>
            <p:grpSpPr>
              <a:xfrm>
                <a:off x="2817423" y="945750"/>
                <a:ext cx="3509166" cy="3251991"/>
                <a:chOff x="3217473" y="1225350"/>
                <a:chExt cx="3118150" cy="3159727"/>
              </a:xfrm>
            </p:grpSpPr>
            <p:sp>
              <p:nvSpPr>
                <p:cNvPr id="1362" name="Google Shape;1362;p125"/>
                <p:cNvSpPr/>
                <p:nvPr/>
              </p:nvSpPr>
              <p:spPr>
                <a:xfrm>
                  <a:off x="3579175" y="2711400"/>
                  <a:ext cx="2396410" cy="971161"/>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1363" name="Google Shape;1363;p125"/>
                <p:cNvSpPr/>
                <p:nvPr/>
              </p:nvSpPr>
              <p:spPr>
                <a:xfrm>
                  <a:off x="3730755" y="2527208"/>
                  <a:ext cx="2079127" cy="837209"/>
                </a:xfrm>
                <a:custGeom>
                  <a:avLst/>
                  <a:gdLst/>
                  <a:ahLst/>
                  <a:cxnLst/>
                  <a:rect l="l" t="t" r="r" b="b"/>
                  <a:pathLst>
                    <a:path w="49248" h="16300" extrusionOk="0">
                      <a:moveTo>
                        <a:pt x="0" y="7554"/>
                      </a:moveTo>
                      <a:lnTo>
                        <a:pt x="24649" y="16300"/>
                      </a:lnTo>
                      <a:lnTo>
                        <a:pt x="49248" y="7604"/>
                      </a:lnTo>
                      <a:lnTo>
                        <a:pt x="24599" y="0"/>
                      </a:lnTo>
                      <a:close/>
                    </a:path>
                  </a:pathLst>
                </a:custGeom>
                <a:solidFill>
                  <a:srgbClr val="D9D9D9"/>
                </a:solidFill>
                <a:ln>
                  <a:noFill/>
                </a:ln>
              </p:spPr>
            </p:sp>
            <p:sp>
              <p:nvSpPr>
                <p:cNvPr id="1364" name="Google Shape;1364;p125"/>
                <p:cNvSpPr/>
                <p:nvPr/>
              </p:nvSpPr>
              <p:spPr>
                <a:xfrm>
                  <a:off x="3946479" y="2252239"/>
                  <a:ext cx="1647477" cy="663383"/>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1365" name="Google Shape;1365;p125"/>
                <p:cNvSpPr/>
                <p:nvPr/>
              </p:nvSpPr>
              <p:spPr>
                <a:xfrm>
                  <a:off x="4265445" y="1828277"/>
                  <a:ext cx="1014014" cy="416547"/>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sp>
            <p:sp>
              <p:nvSpPr>
                <p:cNvPr id="1366" name="Google Shape;1366;p125"/>
                <p:cNvSpPr/>
                <p:nvPr/>
              </p:nvSpPr>
              <p:spPr>
                <a:xfrm>
                  <a:off x="3217473" y="3154705"/>
                  <a:ext cx="1559116" cy="1230372"/>
                </a:xfrm>
                <a:custGeom>
                  <a:avLst/>
                  <a:gdLst/>
                  <a:ahLst/>
                  <a:cxnLst/>
                  <a:rect l="l" t="t" r="r" b="b"/>
                  <a:pathLst>
                    <a:path w="31954" h="20822" extrusionOk="0">
                      <a:moveTo>
                        <a:pt x="7355" y="0"/>
                      </a:moveTo>
                      <a:lnTo>
                        <a:pt x="31954" y="8796"/>
                      </a:lnTo>
                      <a:lnTo>
                        <a:pt x="31954" y="20822"/>
                      </a:lnTo>
                      <a:lnTo>
                        <a:pt x="0" y="8895"/>
                      </a:lnTo>
                      <a:close/>
                    </a:path>
                  </a:pathLst>
                </a:custGeom>
                <a:solidFill>
                  <a:srgbClr val="007150"/>
                </a:solidFill>
                <a:ln>
                  <a:noFill/>
                </a:ln>
              </p:spPr>
            </p:sp>
            <p:sp>
              <p:nvSpPr>
                <p:cNvPr id="1367" name="Google Shape;1367;p125"/>
                <p:cNvSpPr/>
                <p:nvPr/>
              </p:nvSpPr>
              <p:spPr>
                <a:xfrm>
                  <a:off x="3790596" y="2554725"/>
                  <a:ext cx="982143" cy="653205"/>
                </a:xfrm>
                <a:custGeom>
                  <a:avLst/>
                  <a:gdLst/>
                  <a:ahLst/>
                  <a:cxnLst/>
                  <a:rect l="l" t="t" r="r" b="b"/>
                  <a:pathLst>
                    <a:path w="23257" h="12771" extrusionOk="0">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1368" name="Google Shape;1368;p125"/>
                <p:cNvSpPr/>
                <p:nvPr/>
              </p:nvSpPr>
              <p:spPr>
                <a:xfrm flipH="1">
                  <a:off x="4770690" y="2554725"/>
                  <a:ext cx="982143" cy="653205"/>
                </a:xfrm>
                <a:custGeom>
                  <a:avLst/>
                  <a:gdLst/>
                  <a:ahLst/>
                  <a:cxnLst/>
                  <a:rect l="l" t="t" r="r" b="b"/>
                  <a:pathLst>
                    <a:path w="23257" h="12771" extrusionOk="0">
                      <a:moveTo>
                        <a:pt x="3727" y="0"/>
                      </a:moveTo>
                      <a:lnTo>
                        <a:pt x="0" y="4522"/>
                      </a:lnTo>
                      <a:lnTo>
                        <a:pt x="23257" y="12771"/>
                      </a:lnTo>
                      <a:lnTo>
                        <a:pt x="23257" y="7056"/>
                      </a:lnTo>
                      <a:close/>
                    </a:path>
                  </a:pathLst>
                </a:custGeom>
                <a:solidFill>
                  <a:srgbClr val="F4B400"/>
                </a:solidFill>
                <a:ln>
                  <a:noFill/>
                </a:ln>
              </p:spPr>
            </p:sp>
            <p:sp>
              <p:nvSpPr>
                <p:cNvPr id="1369" name="Google Shape;1369;p125"/>
                <p:cNvSpPr/>
                <p:nvPr/>
              </p:nvSpPr>
              <p:spPr>
                <a:xfrm>
                  <a:off x="4002555" y="2023456"/>
                  <a:ext cx="770191" cy="721896"/>
                </a:xfrm>
                <a:custGeom>
                  <a:avLst/>
                  <a:gdLst/>
                  <a:ahLst/>
                  <a:cxnLst/>
                  <a:rect l="l" t="t" r="r" b="b"/>
                  <a:pathLst>
                    <a:path w="18238" h="14114" extrusionOk="0">
                      <a:moveTo>
                        <a:pt x="6262" y="0"/>
                      </a:moveTo>
                      <a:lnTo>
                        <a:pt x="18238" y="4324"/>
                      </a:lnTo>
                      <a:lnTo>
                        <a:pt x="18238" y="14114"/>
                      </a:lnTo>
                      <a:lnTo>
                        <a:pt x="0" y="7554"/>
                      </a:lnTo>
                      <a:close/>
                    </a:path>
                  </a:pathLst>
                </a:custGeom>
                <a:solidFill>
                  <a:srgbClr val="007150"/>
                </a:solidFill>
                <a:ln>
                  <a:noFill/>
                </a:ln>
              </p:spPr>
            </p:sp>
            <p:sp>
              <p:nvSpPr>
                <p:cNvPr id="1370" name="Google Shape;1370;p125"/>
                <p:cNvSpPr/>
                <p:nvPr/>
              </p:nvSpPr>
              <p:spPr>
                <a:xfrm flipH="1">
                  <a:off x="4770683" y="2023456"/>
                  <a:ext cx="770191" cy="721896"/>
                </a:xfrm>
                <a:custGeom>
                  <a:avLst/>
                  <a:gdLst/>
                  <a:ahLst/>
                  <a:cxnLst/>
                  <a:rect l="l" t="t" r="r" b="b"/>
                  <a:pathLst>
                    <a:path w="18238" h="14114" extrusionOk="0">
                      <a:moveTo>
                        <a:pt x="6262" y="0"/>
                      </a:moveTo>
                      <a:lnTo>
                        <a:pt x="18238" y="4324"/>
                      </a:lnTo>
                      <a:lnTo>
                        <a:pt x="18238" y="14114"/>
                      </a:lnTo>
                      <a:lnTo>
                        <a:pt x="0" y="7554"/>
                      </a:lnTo>
                      <a:close/>
                    </a:path>
                  </a:pathLst>
                </a:custGeom>
                <a:solidFill>
                  <a:srgbClr val="00A474"/>
                </a:solidFill>
                <a:ln>
                  <a:noFill/>
                </a:ln>
              </p:spPr>
            </p:sp>
            <p:sp>
              <p:nvSpPr>
                <p:cNvPr id="1371" name="Google Shape;1371;p125"/>
                <p:cNvSpPr/>
                <p:nvPr/>
              </p:nvSpPr>
              <p:spPr>
                <a:xfrm>
                  <a:off x="4323640" y="1225350"/>
                  <a:ext cx="449116" cy="854010"/>
                </a:xfrm>
                <a:custGeom>
                  <a:avLst/>
                  <a:gdLst/>
                  <a:ahLst/>
                  <a:cxnLst/>
                  <a:rect l="l" t="t" r="r" b="b"/>
                  <a:pathLst>
                    <a:path w="10635" h="16697" extrusionOk="0">
                      <a:moveTo>
                        <a:pt x="10635" y="0"/>
                      </a:moveTo>
                      <a:lnTo>
                        <a:pt x="0" y="12722"/>
                      </a:lnTo>
                      <a:lnTo>
                        <a:pt x="10635" y="16697"/>
                      </a:lnTo>
                      <a:close/>
                    </a:path>
                  </a:pathLst>
                </a:custGeom>
                <a:solidFill>
                  <a:srgbClr val="007150"/>
                </a:solidFill>
                <a:ln>
                  <a:noFill/>
                </a:ln>
              </p:spPr>
            </p:sp>
            <p:sp>
              <p:nvSpPr>
                <p:cNvPr id="1372" name="Google Shape;1372;p125"/>
                <p:cNvSpPr/>
                <p:nvPr/>
              </p:nvSpPr>
              <p:spPr>
                <a:xfrm flipH="1">
                  <a:off x="4770673" y="1225350"/>
                  <a:ext cx="449116" cy="854010"/>
                </a:xfrm>
                <a:custGeom>
                  <a:avLst/>
                  <a:gdLst/>
                  <a:ahLst/>
                  <a:cxnLst/>
                  <a:rect l="l" t="t" r="r" b="b"/>
                  <a:pathLst>
                    <a:path w="10635" h="16697" extrusionOk="0">
                      <a:moveTo>
                        <a:pt x="10635" y="0"/>
                      </a:moveTo>
                      <a:lnTo>
                        <a:pt x="0" y="12722"/>
                      </a:lnTo>
                      <a:lnTo>
                        <a:pt x="10635" y="16697"/>
                      </a:lnTo>
                      <a:close/>
                    </a:path>
                  </a:pathLst>
                </a:custGeom>
                <a:solidFill>
                  <a:srgbClr val="00A474"/>
                </a:solidFill>
                <a:ln>
                  <a:noFill/>
                </a:ln>
              </p:spPr>
            </p:sp>
            <p:sp>
              <p:nvSpPr>
                <p:cNvPr id="1373" name="Google Shape;1373;p125"/>
                <p:cNvSpPr/>
                <p:nvPr/>
              </p:nvSpPr>
              <p:spPr>
                <a:xfrm>
                  <a:off x="3636034" y="2553603"/>
                  <a:ext cx="1136642" cy="946913"/>
                </a:xfrm>
                <a:custGeom>
                  <a:avLst/>
                  <a:gdLst/>
                  <a:ahLst/>
                  <a:cxnLst/>
                  <a:rect l="l" t="t" r="r" b="b"/>
                  <a:pathLst>
                    <a:path w="65016" h="46623" extrusionOk="0">
                      <a:moveTo>
                        <a:pt x="17858" y="0"/>
                      </a:moveTo>
                      <a:lnTo>
                        <a:pt x="0" y="22135"/>
                      </a:lnTo>
                      <a:lnTo>
                        <a:pt x="65016" y="46623"/>
                      </a:lnTo>
                      <a:lnTo>
                        <a:pt x="65016" y="17537"/>
                      </a:lnTo>
                      <a:close/>
                    </a:path>
                  </a:pathLst>
                </a:custGeom>
                <a:solidFill>
                  <a:srgbClr val="007150"/>
                </a:solidFill>
                <a:ln>
                  <a:noFill/>
                </a:ln>
              </p:spPr>
            </p:sp>
            <p:sp>
              <p:nvSpPr>
                <p:cNvPr id="1374" name="Google Shape;1374;p125"/>
                <p:cNvSpPr/>
                <p:nvPr/>
              </p:nvSpPr>
              <p:spPr>
                <a:xfrm flipH="1">
                  <a:off x="4770657" y="2555106"/>
                  <a:ext cx="1136642" cy="946913"/>
                </a:xfrm>
                <a:custGeom>
                  <a:avLst/>
                  <a:gdLst/>
                  <a:ahLst/>
                  <a:cxnLst/>
                  <a:rect l="l" t="t" r="r" b="b"/>
                  <a:pathLst>
                    <a:path w="65016" h="46623" extrusionOk="0">
                      <a:moveTo>
                        <a:pt x="17858" y="0"/>
                      </a:moveTo>
                      <a:lnTo>
                        <a:pt x="0" y="22135"/>
                      </a:lnTo>
                      <a:lnTo>
                        <a:pt x="65016" y="46623"/>
                      </a:lnTo>
                      <a:lnTo>
                        <a:pt x="65016" y="17537"/>
                      </a:lnTo>
                      <a:close/>
                    </a:path>
                  </a:pathLst>
                </a:custGeom>
                <a:solidFill>
                  <a:srgbClr val="00A474"/>
                </a:solidFill>
                <a:ln>
                  <a:noFill/>
                </a:ln>
              </p:spPr>
            </p:sp>
            <p:sp>
              <p:nvSpPr>
                <p:cNvPr id="1375" name="Google Shape;1375;p125"/>
                <p:cNvSpPr/>
                <p:nvPr/>
              </p:nvSpPr>
              <p:spPr>
                <a:xfrm flipH="1">
                  <a:off x="4776508" y="3154705"/>
                  <a:ext cx="1559116" cy="1230372"/>
                </a:xfrm>
                <a:custGeom>
                  <a:avLst/>
                  <a:gdLst/>
                  <a:ahLst/>
                  <a:cxnLst/>
                  <a:rect l="l" t="t" r="r" b="b"/>
                  <a:pathLst>
                    <a:path w="31954" h="20822" extrusionOk="0">
                      <a:moveTo>
                        <a:pt x="7355" y="0"/>
                      </a:moveTo>
                      <a:lnTo>
                        <a:pt x="31954" y="8796"/>
                      </a:lnTo>
                      <a:lnTo>
                        <a:pt x="31954" y="20822"/>
                      </a:lnTo>
                      <a:lnTo>
                        <a:pt x="0" y="8895"/>
                      </a:lnTo>
                      <a:close/>
                    </a:path>
                  </a:pathLst>
                </a:custGeom>
                <a:solidFill>
                  <a:srgbClr val="00A474"/>
                </a:solidFill>
                <a:ln>
                  <a:noFill/>
                </a:ln>
              </p:spPr>
            </p:sp>
          </p:grpSp>
          <p:grpSp>
            <p:nvGrpSpPr>
              <p:cNvPr id="1376" name="Google Shape;1376;p125"/>
              <p:cNvGrpSpPr/>
              <p:nvPr/>
            </p:nvGrpSpPr>
            <p:grpSpPr>
              <a:xfrm>
                <a:off x="162410" y="683657"/>
                <a:ext cx="3692844" cy="1789500"/>
                <a:chOff x="484390" y="941887"/>
                <a:chExt cx="3692844" cy="1789500"/>
              </a:xfrm>
            </p:grpSpPr>
            <p:sp>
              <p:nvSpPr>
                <p:cNvPr id="1377" name="Google Shape;1377;p125"/>
                <p:cNvSpPr txBox="1"/>
                <p:nvPr/>
              </p:nvSpPr>
              <p:spPr>
                <a:xfrm>
                  <a:off x="484390" y="941887"/>
                  <a:ext cx="2450400" cy="178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800" b="1">
                      <a:latin typeface="Open Sans"/>
                      <a:ea typeface="Open Sans"/>
                      <a:cs typeface="Open Sans"/>
                      <a:sym typeface="Open Sans"/>
                    </a:rPr>
                    <a:t>Calculate String Distance Between Names</a:t>
                  </a:r>
                  <a:endParaRPr sz="600" b="1">
                    <a:latin typeface="Open Sans"/>
                    <a:ea typeface="Open Sans"/>
                    <a:cs typeface="Open Sans"/>
                    <a:sym typeface="Open Sans"/>
                  </a:endParaRPr>
                </a:p>
              </p:txBody>
            </p:sp>
            <p:cxnSp>
              <p:nvCxnSpPr>
                <p:cNvPr id="1378" name="Google Shape;1378;p125"/>
                <p:cNvCxnSpPr/>
                <p:nvPr/>
              </p:nvCxnSpPr>
              <p:spPr>
                <a:xfrm rot="10800000">
                  <a:off x="3046834" y="2215329"/>
                  <a:ext cx="1130400" cy="0"/>
                </a:xfrm>
                <a:prstGeom prst="straightConnector1">
                  <a:avLst/>
                </a:prstGeom>
                <a:noFill/>
                <a:ln w="9525" cap="flat" cmpd="sng">
                  <a:solidFill>
                    <a:srgbClr val="C2C2C2"/>
                  </a:solidFill>
                  <a:prstDash val="solid"/>
                  <a:round/>
                  <a:headEnd type="none" w="sm" len="sm"/>
                  <a:tailEnd type="none" w="sm" len="sm"/>
                </a:ln>
              </p:spPr>
            </p:cxnSp>
            <p:sp>
              <p:nvSpPr>
                <p:cNvPr id="1379" name="Google Shape;1379;p125"/>
                <p:cNvSpPr/>
                <p:nvPr/>
              </p:nvSpPr>
              <p:spPr>
                <a:xfrm>
                  <a:off x="3020371" y="2111851"/>
                  <a:ext cx="198600" cy="198300"/>
                </a:xfrm>
                <a:prstGeom prst="ellipse">
                  <a:avLst/>
                </a:prstGeom>
                <a:solidFill>
                  <a:srgbClr val="007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0" name="Google Shape;1380;p125"/>
            <p:cNvGrpSpPr/>
            <p:nvPr/>
          </p:nvGrpSpPr>
          <p:grpSpPr>
            <a:xfrm>
              <a:off x="2671150" y="1510317"/>
              <a:ext cx="4069324" cy="2495766"/>
              <a:chOff x="2671150" y="1510317"/>
              <a:chExt cx="4069324" cy="2495766"/>
            </a:xfrm>
          </p:grpSpPr>
          <p:sp>
            <p:nvSpPr>
              <p:cNvPr id="1381" name="Google Shape;1381;p125"/>
              <p:cNvSpPr txBox="1"/>
              <p:nvPr/>
            </p:nvSpPr>
            <p:spPr>
              <a:xfrm>
                <a:off x="2671150" y="3433383"/>
                <a:ext cx="516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600">
                    <a:solidFill>
                      <a:srgbClr val="FFFFFF"/>
                    </a:solidFill>
                    <a:latin typeface="Open Sans"/>
                    <a:ea typeface="Open Sans"/>
                    <a:cs typeface="Open Sans"/>
                    <a:sym typeface="Open Sans"/>
                  </a:rPr>
                  <a:t>1</a:t>
                </a:r>
                <a:endParaRPr sz="600">
                  <a:solidFill>
                    <a:srgbClr val="FFFFFF"/>
                  </a:solidFill>
                  <a:latin typeface="Open Sans"/>
                  <a:ea typeface="Open Sans"/>
                  <a:cs typeface="Open Sans"/>
                  <a:sym typeface="Open Sans"/>
                </a:endParaRPr>
              </a:p>
            </p:txBody>
          </p:sp>
          <p:sp>
            <p:nvSpPr>
              <p:cNvPr id="1382" name="Google Shape;1382;p125"/>
              <p:cNvSpPr txBox="1"/>
              <p:nvPr/>
            </p:nvSpPr>
            <p:spPr>
              <a:xfrm>
                <a:off x="2717643" y="2145234"/>
                <a:ext cx="402600" cy="49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600">
                    <a:solidFill>
                      <a:srgbClr val="FFFFFF"/>
                    </a:solidFill>
                    <a:latin typeface="Open Sans"/>
                    <a:ea typeface="Open Sans"/>
                    <a:cs typeface="Open Sans"/>
                    <a:sym typeface="Open Sans"/>
                  </a:rPr>
                  <a:t>3</a:t>
                </a:r>
                <a:endParaRPr sz="600">
                  <a:solidFill>
                    <a:srgbClr val="FFFFFF"/>
                  </a:solidFill>
                  <a:latin typeface="Open Sans"/>
                  <a:ea typeface="Open Sans"/>
                  <a:cs typeface="Open Sans"/>
                  <a:sym typeface="Open Sans"/>
                </a:endParaRPr>
              </a:p>
            </p:txBody>
          </p:sp>
          <p:sp>
            <p:nvSpPr>
              <p:cNvPr id="1383" name="Google Shape;1383;p125"/>
              <p:cNvSpPr txBox="1"/>
              <p:nvPr/>
            </p:nvSpPr>
            <p:spPr>
              <a:xfrm flipH="1">
                <a:off x="6279134" y="1510317"/>
                <a:ext cx="299400" cy="3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600">
                    <a:solidFill>
                      <a:srgbClr val="FFFFFF"/>
                    </a:solidFill>
                    <a:latin typeface="Open Sans"/>
                    <a:ea typeface="Open Sans"/>
                    <a:cs typeface="Open Sans"/>
                    <a:sym typeface="Open Sans"/>
                  </a:rPr>
                  <a:t>4</a:t>
                </a:r>
                <a:endParaRPr sz="600">
                  <a:solidFill>
                    <a:srgbClr val="FFFFFF"/>
                  </a:solidFill>
                  <a:latin typeface="Open Sans"/>
                  <a:ea typeface="Open Sans"/>
                  <a:cs typeface="Open Sans"/>
                  <a:sym typeface="Open Sans"/>
                </a:endParaRPr>
              </a:p>
            </p:txBody>
          </p:sp>
          <p:sp>
            <p:nvSpPr>
              <p:cNvPr id="1384" name="Google Shape;1384;p125"/>
              <p:cNvSpPr txBox="1"/>
              <p:nvPr/>
            </p:nvSpPr>
            <p:spPr>
              <a:xfrm flipH="1">
                <a:off x="6279075" y="2703671"/>
                <a:ext cx="461400" cy="42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600">
                    <a:solidFill>
                      <a:srgbClr val="FFFFFF"/>
                    </a:solidFill>
                    <a:latin typeface="Open Sans"/>
                    <a:ea typeface="Open Sans"/>
                    <a:cs typeface="Open Sans"/>
                    <a:sym typeface="Open Sans"/>
                  </a:rPr>
                  <a:t>2</a:t>
                </a:r>
                <a:endParaRPr sz="600">
                  <a:solidFill>
                    <a:srgbClr val="FFFFFF"/>
                  </a:solidFill>
                  <a:latin typeface="Open Sans"/>
                  <a:ea typeface="Open Sans"/>
                  <a:cs typeface="Open Sans"/>
                  <a:sym typeface="Open Sans"/>
                </a:endParaRPr>
              </a:p>
            </p:txBody>
          </p:sp>
        </p:grpSp>
      </p:grpSp>
      <p:sp>
        <p:nvSpPr>
          <p:cNvPr id="1385" name="Google Shape;1385;p125"/>
          <p:cNvSpPr/>
          <p:nvPr/>
        </p:nvSpPr>
        <p:spPr>
          <a:xfrm>
            <a:off x="134475" y="4372125"/>
            <a:ext cx="1521900" cy="470100"/>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6" name="Google Shape;1386;p125"/>
          <p:cNvPicPr preferRelativeResize="0"/>
          <p:nvPr/>
        </p:nvPicPr>
        <p:blipFill>
          <a:blip r:embed="rId3">
            <a:alphaModFix/>
          </a:blip>
          <a:stretch>
            <a:fillRect/>
          </a:stretch>
        </p:blipFill>
        <p:spPr>
          <a:xfrm>
            <a:off x="311700" y="1108725"/>
            <a:ext cx="8295676" cy="17932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1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Matching Facilities</a:t>
            </a:r>
            <a:endParaRPr/>
          </a:p>
        </p:txBody>
      </p:sp>
      <p:grpSp>
        <p:nvGrpSpPr>
          <p:cNvPr id="1392" name="Google Shape;1392;p126"/>
          <p:cNvGrpSpPr/>
          <p:nvPr/>
        </p:nvGrpSpPr>
        <p:grpSpPr>
          <a:xfrm>
            <a:off x="1" y="3229719"/>
            <a:ext cx="4794087" cy="1913770"/>
            <a:chOff x="225700" y="1149126"/>
            <a:chExt cx="8827264" cy="3514084"/>
          </a:xfrm>
        </p:grpSpPr>
        <p:grpSp>
          <p:nvGrpSpPr>
            <p:cNvPr id="1393" name="Google Shape;1393;p126"/>
            <p:cNvGrpSpPr/>
            <p:nvPr/>
          </p:nvGrpSpPr>
          <p:grpSpPr>
            <a:xfrm>
              <a:off x="225700" y="1149126"/>
              <a:ext cx="8827264" cy="3514084"/>
              <a:chOff x="162410" y="683657"/>
              <a:chExt cx="8637244" cy="3514084"/>
            </a:xfrm>
          </p:grpSpPr>
          <p:grpSp>
            <p:nvGrpSpPr>
              <p:cNvPr id="1394" name="Google Shape;1394;p126"/>
              <p:cNvGrpSpPr/>
              <p:nvPr/>
            </p:nvGrpSpPr>
            <p:grpSpPr>
              <a:xfrm flipH="1">
                <a:off x="5626075" y="2139100"/>
                <a:ext cx="3173579" cy="1047300"/>
                <a:chOff x="625770" y="1836545"/>
                <a:chExt cx="3173579" cy="1047300"/>
              </a:xfrm>
            </p:grpSpPr>
            <p:sp>
              <p:nvSpPr>
                <p:cNvPr id="1395" name="Google Shape;1395;p126"/>
                <p:cNvSpPr txBox="1"/>
                <p:nvPr/>
              </p:nvSpPr>
              <p:spPr>
                <a:xfrm>
                  <a:off x="625770" y="1836545"/>
                  <a:ext cx="2339700" cy="104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latin typeface="Open Sans"/>
                      <a:ea typeface="Open Sans"/>
                      <a:cs typeface="Open Sans"/>
                      <a:sym typeface="Open Sans"/>
                    </a:rPr>
                    <a:t>Apply Distance Threshold</a:t>
                  </a:r>
                  <a:endParaRPr sz="800" b="1">
                    <a:latin typeface="Open Sans"/>
                    <a:ea typeface="Open Sans"/>
                    <a:cs typeface="Open Sans"/>
                    <a:sym typeface="Open Sans"/>
                  </a:endParaRPr>
                </a:p>
              </p:txBody>
            </p:sp>
            <p:cxnSp>
              <p:nvCxnSpPr>
                <p:cNvPr id="1396" name="Google Shape;1396;p126"/>
                <p:cNvCxnSpPr/>
                <p:nvPr/>
              </p:nvCxnSpPr>
              <p:spPr>
                <a:xfrm rot="10800000">
                  <a:off x="3046949" y="2215320"/>
                  <a:ext cx="752400" cy="0"/>
                </a:xfrm>
                <a:prstGeom prst="straightConnector1">
                  <a:avLst/>
                </a:prstGeom>
                <a:noFill/>
                <a:ln w="9525" cap="flat" cmpd="sng">
                  <a:solidFill>
                    <a:srgbClr val="C2C2C2"/>
                  </a:solidFill>
                  <a:prstDash val="solid"/>
                  <a:round/>
                  <a:headEnd type="none" w="sm" len="sm"/>
                  <a:tailEnd type="none" w="sm" len="sm"/>
                </a:ln>
              </p:spPr>
            </p:cxnSp>
            <p:sp>
              <p:nvSpPr>
                <p:cNvPr id="1397" name="Google Shape;1397;p126"/>
                <p:cNvSpPr/>
                <p:nvPr/>
              </p:nvSpPr>
              <p:spPr>
                <a:xfrm>
                  <a:off x="3020371" y="2111851"/>
                  <a:ext cx="198600" cy="198300"/>
                </a:xfrm>
                <a:prstGeom prst="ellipse">
                  <a:avLst/>
                </a:prstGeom>
                <a:solidFill>
                  <a:srgbClr val="00A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126"/>
              <p:cNvGrpSpPr/>
              <p:nvPr/>
            </p:nvGrpSpPr>
            <p:grpSpPr>
              <a:xfrm>
                <a:off x="248650" y="2957917"/>
                <a:ext cx="3606604" cy="491700"/>
                <a:chOff x="570630" y="1962037"/>
                <a:chExt cx="3606604" cy="491700"/>
              </a:xfrm>
            </p:grpSpPr>
            <p:sp>
              <p:nvSpPr>
                <p:cNvPr id="1399" name="Google Shape;1399;p126"/>
                <p:cNvSpPr txBox="1"/>
                <p:nvPr/>
              </p:nvSpPr>
              <p:spPr>
                <a:xfrm>
                  <a:off x="570630" y="1962037"/>
                  <a:ext cx="2277900" cy="49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800" b="1">
                      <a:latin typeface="Open Sans"/>
                      <a:ea typeface="Open Sans"/>
                      <a:cs typeface="Open Sans"/>
                      <a:sym typeface="Open Sans"/>
                    </a:rPr>
                    <a:t>Calculate Distance Between Facilities</a:t>
                  </a:r>
                  <a:endParaRPr sz="800" b="1">
                    <a:latin typeface="Open Sans"/>
                    <a:ea typeface="Open Sans"/>
                    <a:cs typeface="Open Sans"/>
                    <a:sym typeface="Open Sans"/>
                  </a:endParaRPr>
                </a:p>
              </p:txBody>
            </p:sp>
            <p:cxnSp>
              <p:nvCxnSpPr>
                <p:cNvPr id="1400" name="Google Shape;1400;p126"/>
                <p:cNvCxnSpPr/>
                <p:nvPr/>
              </p:nvCxnSpPr>
              <p:spPr>
                <a:xfrm rot="10800000">
                  <a:off x="3046834" y="2215329"/>
                  <a:ext cx="1130400" cy="0"/>
                </a:xfrm>
                <a:prstGeom prst="straightConnector1">
                  <a:avLst/>
                </a:prstGeom>
                <a:noFill/>
                <a:ln w="9525" cap="flat" cmpd="sng">
                  <a:solidFill>
                    <a:srgbClr val="C2C2C2"/>
                  </a:solidFill>
                  <a:prstDash val="solid"/>
                  <a:round/>
                  <a:headEnd type="none" w="sm" len="sm"/>
                  <a:tailEnd type="none" w="sm" len="sm"/>
                </a:ln>
              </p:spPr>
            </p:cxnSp>
            <p:sp>
              <p:nvSpPr>
                <p:cNvPr id="1401" name="Google Shape;1401;p126"/>
                <p:cNvSpPr/>
                <p:nvPr/>
              </p:nvSpPr>
              <p:spPr>
                <a:xfrm>
                  <a:off x="3020371" y="2111851"/>
                  <a:ext cx="198600" cy="198300"/>
                </a:xfrm>
                <a:prstGeom prst="ellipse">
                  <a:avLst/>
                </a:prstGeom>
                <a:solidFill>
                  <a:srgbClr val="007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 name="Google Shape;1402;p126"/>
              <p:cNvGrpSpPr/>
              <p:nvPr/>
            </p:nvGrpSpPr>
            <p:grpSpPr>
              <a:xfrm flipH="1">
                <a:off x="4837475" y="1220356"/>
                <a:ext cx="3931295" cy="572701"/>
                <a:chOff x="656653" y="2111851"/>
                <a:chExt cx="3931295" cy="572701"/>
              </a:xfrm>
            </p:grpSpPr>
            <p:sp>
              <p:nvSpPr>
                <p:cNvPr id="1403" name="Google Shape;1403;p126"/>
                <p:cNvSpPr txBox="1"/>
                <p:nvPr/>
              </p:nvSpPr>
              <p:spPr>
                <a:xfrm>
                  <a:off x="656653" y="2111852"/>
                  <a:ext cx="22779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latin typeface="Open Sans"/>
                      <a:ea typeface="Open Sans"/>
                      <a:cs typeface="Open Sans"/>
                      <a:sym typeface="Open Sans"/>
                    </a:rPr>
                    <a:t>Locate Best Match Based on Distance and String Distance</a:t>
                  </a:r>
                  <a:endParaRPr sz="800" b="1">
                    <a:latin typeface="Open Sans"/>
                    <a:ea typeface="Open Sans"/>
                    <a:cs typeface="Open Sans"/>
                    <a:sym typeface="Open Sans"/>
                  </a:endParaRPr>
                </a:p>
                <a:p>
                  <a:pPr marL="0" lvl="0" indent="0" algn="l" rtl="0">
                    <a:spcBef>
                      <a:spcPts val="0"/>
                    </a:spcBef>
                    <a:spcAft>
                      <a:spcPts val="1600"/>
                    </a:spcAft>
                    <a:buNone/>
                  </a:pPr>
                  <a:endParaRPr sz="800" b="1">
                    <a:latin typeface="Open Sans"/>
                    <a:ea typeface="Open Sans"/>
                    <a:cs typeface="Open Sans"/>
                    <a:sym typeface="Open Sans"/>
                  </a:endParaRPr>
                </a:p>
              </p:txBody>
            </p:sp>
            <p:cxnSp>
              <p:nvCxnSpPr>
                <p:cNvPr id="1404" name="Google Shape;1404;p126"/>
                <p:cNvCxnSpPr/>
                <p:nvPr/>
              </p:nvCxnSpPr>
              <p:spPr>
                <a:xfrm rot="10800000">
                  <a:off x="3046849" y="2215320"/>
                  <a:ext cx="1541100" cy="0"/>
                </a:xfrm>
                <a:prstGeom prst="straightConnector1">
                  <a:avLst/>
                </a:prstGeom>
                <a:noFill/>
                <a:ln w="9525" cap="flat" cmpd="sng">
                  <a:solidFill>
                    <a:srgbClr val="C2C2C2"/>
                  </a:solidFill>
                  <a:prstDash val="solid"/>
                  <a:round/>
                  <a:headEnd type="none" w="sm" len="sm"/>
                  <a:tailEnd type="none" w="sm" len="sm"/>
                </a:ln>
              </p:spPr>
            </p:cxnSp>
            <p:sp>
              <p:nvSpPr>
                <p:cNvPr id="1405" name="Google Shape;1405;p126"/>
                <p:cNvSpPr/>
                <p:nvPr/>
              </p:nvSpPr>
              <p:spPr>
                <a:xfrm>
                  <a:off x="3020371" y="2111851"/>
                  <a:ext cx="198600" cy="198300"/>
                </a:xfrm>
                <a:prstGeom prst="ellipse">
                  <a:avLst/>
                </a:prstGeom>
                <a:solidFill>
                  <a:srgbClr val="00A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126"/>
              <p:cNvGrpSpPr/>
              <p:nvPr/>
            </p:nvGrpSpPr>
            <p:grpSpPr>
              <a:xfrm>
                <a:off x="2817423" y="945750"/>
                <a:ext cx="3509166" cy="3251991"/>
                <a:chOff x="3217473" y="1225350"/>
                <a:chExt cx="3118150" cy="3159727"/>
              </a:xfrm>
            </p:grpSpPr>
            <p:sp>
              <p:nvSpPr>
                <p:cNvPr id="1407" name="Google Shape;1407;p126"/>
                <p:cNvSpPr/>
                <p:nvPr/>
              </p:nvSpPr>
              <p:spPr>
                <a:xfrm>
                  <a:off x="3579175" y="2711400"/>
                  <a:ext cx="2396410" cy="971161"/>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1408" name="Google Shape;1408;p126"/>
                <p:cNvSpPr/>
                <p:nvPr/>
              </p:nvSpPr>
              <p:spPr>
                <a:xfrm>
                  <a:off x="3730755" y="2527208"/>
                  <a:ext cx="2079127" cy="837209"/>
                </a:xfrm>
                <a:custGeom>
                  <a:avLst/>
                  <a:gdLst/>
                  <a:ahLst/>
                  <a:cxnLst/>
                  <a:rect l="l" t="t" r="r" b="b"/>
                  <a:pathLst>
                    <a:path w="49248" h="16300" extrusionOk="0">
                      <a:moveTo>
                        <a:pt x="0" y="7554"/>
                      </a:moveTo>
                      <a:lnTo>
                        <a:pt x="24649" y="16300"/>
                      </a:lnTo>
                      <a:lnTo>
                        <a:pt x="49248" y="7604"/>
                      </a:lnTo>
                      <a:lnTo>
                        <a:pt x="24599" y="0"/>
                      </a:lnTo>
                      <a:close/>
                    </a:path>
                  </a:pathLst>
                </a:custGeom>
                <a:solidFill>
                  <a:srgbClr val="D9D9D9"/>
                </a:solidFill>
                <a:ln>
                  <a:noFill/>
                </a:ln>
              </p:spPr>
            </p:sp>
            <p:sp>
              <p:nvSpPr>
                <p:cNvPr id="1409" name="Google Shape;1409;p126"/>
                <p:cNvSpPr/>
                <p:nvPr/>
              </p:nvSpPr>
              <p:spPr>
                <a:xfrm>
                  <a:off x="3946479" y="2252239"/>
                  <a:ext cx="1647477" cy="663383"/>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1410" name="Google Shape;1410;p126"/>
                <p:cNvSpPr/>
                <p:nvPr/>
              </p:nvSpPr>
              <p:spPr>
                <a:xfrm>
                  <a:off x="4265445" y="1828277"/>
                  <a:ext cx="1014014" cy="416547"/>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sp>
            <p:sp>
              <p:nvSpPr>
                <p:cNvPr id="1411" name="Google Shape;1411;p126"/>
                <p:cNvSpPr/>
                <p:nvPr/>
              </p:nvSpPr>
              <p:spPr>
                <a:xfrm>
                  <a:off x="3217473" y="3154705"/>
                  <a:ext cx="1559116" cy="1230372"/>
                </a:xfrm>
                <a:custGeom>
                  <a:avLst/>
                  <a:gdLst/>
                  <a:ahLst/>
                  <a:cxnLst/>
                  <a:rect l="l" t="t" r="r" b="b"/>
                  <a:pathLst>
                    <a:path w="31954" h="20822" extrusionOk="0">
                      <a:moveTo>
                        <a:pt x="7355" y="0"/>
                      </a:moveTo>
                      <a:lnTo>
                        <a:pt x="31954" y="8796"/>
                      </a:lnTo>
                      <a:lnTo>
                        <a:pt x="31954" y="20822"/>
                      </a:lnTo>
                      <a:lnTo>
                        <a:pt x="0" y="8895"/>
                      </a:lnTo>
                      <a:close/>
                    </a:path>
                  </a:pathLst>
                </a:custGeom>
                <a:solidFill>
                  <a:srgbClr val="007150"/>
                </a:solidFill>
                <a:ln>
                  <a:noFill/>
                </a:ln>
              </p:spPr>
            </p:sp>
            <p:sp>
              <p:nvSpPr>
                <p:cNvPr id="1412" name="Google Shape;1412;p126"/>
                <p:cNvSpPr/>
                <p:nvPr/>
              </p:nvSpPr>
              <p:spPr>
                <a:xfrm>
                  <a:off x="3790596" y="2554725"/>
                  <a:ext cx="982143" cy="653205"/>
                </a:xfrm>
                <a:custGeom>
                  <a:avLst/>
                  <a:gdLst/>
                  <a:ahLst/>
                  <a:cxnLst/>
                  <a:rect l="l" t="t" r="r" b="b"/>
                  <a:pathLst>
                    <a:path w="23257" h="12771" extrusionOk="0">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1413" name="Google Shape;1413;p126"/>
                <p:cNvSpPr/>
                <p:nvPr/>
              </p:nvSpPr>
              <p:spPr>
                <a:xfrm flipH="1">
                  <a:off x="4770690" y="2554725"/>
                  <a:ext cx="982143" cy="653205"/>
                </a:xfrm>
                <a:custGeom>
                  <a:avLst/>
                  <a:gdLst/>
                  <a:ahLst/>
                  <a:cxnLst/>
                  <a:rect l="l" t="t" r="r" b="b"/>
                  <a:pathLst>
                    <a:path w="23257" h="12771" extrusionOk="0">
                      <a:moveTo>
                        <a:pt x="3727" y="0"/>
                      </a:moveTo>
                      <a:lnTo>
                        <a:pt x="0" y="4522"/>
                      </a:lnTo>
                      <a:lnTo>
                        <a:pt x="23257" y="12771"/>
                      </a:lnTo>
                      <a:lnTo>
                        <a:pt x="23257" y="7056"/>
                      </a:lnTo>
                      <a:close/>
                    </a:path>
                  </a:pathLst>
                </a:custGeom>
                <a:solidFill>
                  <a:srgbClr val="F4B400"/>
                </a:solidFill>
                <a:ln>
                  <a:noFill/>
                </a:ln>
              </p:spPr>
            </p:sp>
            <p:sp>
              <p:nvSpPr>
                <p:cNvPr id="1414" name="Google Shape;1414;p126"/>
                <p:cNvSpPr/>
                <p:nvPr/>
              </p:nvSpPr>
              <p:spPr>
                <a:xfrm>
                  <a:off x="4002555" y="2023456"/>
                  <a:ext cx="770191" cy="721896"/>
                </a:xfrm>
                <a:custGeom>
                  <a:avLst/>
                  <a:gdLst/>
                  <a:ahLst/>
                  <a:cxnLst/>
                  <a:rect l="l" t="t" r="r" b="b"/>
                  <a:pathLst>
                    <a:path w="18238" h="14114" extrusionOk="0">
                      <a:moveTo>
                        <a:pt x="6262" y="0"/>
                      </a:moveTo>
                      <a:lnTo>
                        <a:pt x="18238" y="4324"/>
                      </a:lnTo>
                      <a:lnTo>
                        <a:pt x="18238" y="14114"/>
                      </a:lnTo>
                      <a:lnTo>
                        <a:pt x="0" y="7554"/>
                      </a:lnTo>
                      <a:close/>
                    </a:path>
                  </a:pathLst>
                </a:custGeom>
                <a:solidFill>
                  <a:srgbClr val="007150"/>
                </a:solidFill>
                <a:ln>
                  <a:noFill/>
                </a:ln>
              </p:spPr>
            </p:sp>
            <p:sp>
              <p:nvSpPr>
                <p:cNvPr id="1415" name="Google Shape;1415;p126"/>
                <p:cNvSpPr/>
                <p:nvPr/>
              </p:nvSpPr>
              <p:spPr>
                <a:xfrm flipH="1">
                  <a:off x="4770683" y="2023456"/>
                  <a:ext cx="770191" cy="721896"/>
                </a:xfrm>
                <a:custGeom>
                  <a:avLst/>
                  <a:gdLst/>
                  <a:ahLst/>
                  <a:cxnLst/>
                  <a:rect l="l" t="t" r="r" b="b"/>
                  <a:pathLst>
                    <a:path w="18238" h="14114" extrusionOk="0">
                      <a:moveTo>
                        <a:pt x="6262" y="0"/>
                      </a:moveTo>
                      <a:lnTo>
                        <a:pt x="18238" y="4324"/>
                      </a:lnTo>
                      <a:lnTo>
                        <a:pt x="18238" y="14114"/>
                      </a:lnTo>
                      <a:lnTo>
                        <a:pt x="0" y="7554"/>
                      </a:lnTo>
                      <a:close/>
                    </a:path>
                  </a:pathLst>
                </a:custGeom>
                <a:solidFill>
                  <a:srgbClr val="00A474"/>
                </a:solidFill>
                <a:ln>
                  <a:noFill/>
                </a:ln>
              </p:spPr>
            </p:sp>
            <p:sp>
              <p:nvSpPr>
                <p:cNvPr id="1416" name="Google Shape;1416;p126"/>
                <p:cNvSpPr/>
                <p:nvPr/>
              </p:nvSpPr>
              <p:spPr>
                <a:xfrm>
                  <a:off x="4323640" y="1225350"/>
                  <a:ext cx="449116" cy="854010"/>
                </a:xfrm>
                <a:custGeom>
                  <a:avLst/>
                  <a:gdLst/>
                  <a:ahLst/>
                  <a:cxnLst/>
                  <a:rect l="l" t="t" r="r" b="b"/>
                  <a:pathLst>
                    <a:path w="10635" h="16697" extrusionOk="0">
                      <a:moveTo>
                        <a:pt x="10635" y="0"/>
                      </a:moveTo>
                      <a:lnTo>
                        <a:pt x="0" y="12722"/>
                      </a:lnTo>
                      <a:lnTo>
                        <a:pt x="10635" y="16697"/>
                      </a:lnTo>
                      <a:close/>
                    </a:path>
                  </a:pathLst>
                </a:custGeom>
                <a:solidFill>
                  <a:srgbClr val="007150"/>
                </a:solidFill>
                <a:ln>
                  <a:noFill/>
                </a:ln>
              </p:spPr>
            </p:sp>
            <p:sp>
              <p:nvSpPr>
                <p:cNvPr id="1417" name="Google Shape;1417;p126"/>
                <p:cNvSpPr/>
                <p:nvPr/>
              </p:nvSpPr>
              <p:spPr>
                <a:xfrm flipH="1">
                  <a:off x="4770673" y="1225350"/>
                  <a:ext cx="449116" cy="854010"/>
                </a:xfrm>
                <a:custGeom>
                  <a:avLst/>
                  <a:gdLst/>
                  <a:ahLst/>
                  <a:cxnLst/>
                  <a:rect l="l" t="t" r="r" b="b"/>
                  <a:pathLst>
                    <a:path w="10635" h="16697" extrusionOk="0">
                      <a:moveTo>
                        <a:pt x="10635" y="0"/>
                      </a:moveTo>
                      <a:lnTo>
                        <a:pt x="0" y="12722"/>
                      </a:lnTo>
                      <a:lnTo>
                        <a:pt x="10635" y="16697"/>
                      </a:lnTo>
                      <a:close/>
                    </a:path>
                  </a:pathLst>
                </a:custGeom>
                <a:solidFill>
                  <a:srgbClr val="00A474"/>
                </a:solidFill>
                <a:ln>
                  <a:noFill/>
                </a:ln>
              </p:spPr>
            </p:sp>
            <p:sp>
              <p:nvSpPr>
                <p:cNvPr id="1418" name="Google Shape;1418;p126"/>
                <p:cNvSpPr/>
                <p:nvPr/>
              </p:nvSpPr>
              <p:spPr>
                <a:xfrm>
                  <a:off x="3636034" y="2553603"/>
                  <a:ext cx="1136642" cy="946913"/>
                </a:xfrm>
                <a:custGeom>
                  <a:avLst/>
                  <a:gdLst/>
                  <a:ahLst/>
                  <a:cxnLst/>
                  <a:rect l="l" t="t" r="r" b="b"/>
                  <a:pathLst>
                    <a:path w="65016" h="46623" extrusionOk="0">
                      <a:moveTo>
                        <a:pt x="17858" y="0"/>
                      </a:moveTo>
                      <a:lnTo>
                        <a:pt x="0" y="22135"/>
                      </a:lnTo>
                      <a:lnTo>
                        <a:pt x="65016" y="46623"/>
                      </a:lnTo>
                      <a:lnTo>
                        <a:pt x="65016" y="17537"/>
                      </a:lnTo>
                      <a:close/>
                    </a:path>
                  </a:pathLst>
                </a:custGeom>
                <a:solidFill>
                  <a:srgbClr val="007150"/>
                </a:solidFill>
                <a:ln>
                  <a:noFill/>
                </a:ln>
              </p:spPr>
            </p:sp>
            <p:sp>
              <p:nvSpPr>
                <p:cNvPr id="1419" name="Google Shape;1419;p126"/>
                <p:cNvSpPr/>
                <p:nvPr/>
              </p:nvSpPr>
              <p:spPr>
                <a:xfrm flipH="1">
                  <a:off x="4770657" y="2555106"/>
                  <a:ext cx="1136642" cy="946913"/>
                </a:xfrm>
                <a:custGeom>
                  <a:avLst/>
                  <a:gdLst/>
                  <a:ahLst/>
                  <a:cxnLst/>
                  <a:rect l="l" t="t" r="r" b="b"/>
                  <a:pathLst>
                    <a:path w="65016" h="46623" extrusionOk="0">
                      <a:moveTo>
                        <a:pt x="17858" y="0"/>
                      </a:moveTo>
                      <a:lnTo>
                        <a:pt x="0" y="22135"/>
                      </a:lnTo>
                      <a:lnTo>
                        <a:pt x="65016" y="46623"/>
                      </a:lnTo>
                      <a:lnTo>
                        <a:pt x="65016" y="17537"/>
                      </a:lnTo>
                      <a:close/>
                    </a:path>
                  </a:pathLst>
                </a:custGeom>
                <a:solidFill>
                  <a:srgbClr val="00A474"/>
                </a:solidFill>
                <a:ln>
                  <a:noFill/>
                </a:ln>
              </p:spPr>
            </p:sp>
            <p:sp>
              <p:nvSpPr>
                <p:cNvPr id="1420" name="Google Shape;1420;p126"/>
                <p:cNvSpPr/>
                <p:nvPr/>
              </p:nvSpPr>
              <p:spPr>
                <a:xfrm flipH="1">
                  <a:off x="4776508" y="3154705"/>
                  <a:ext cx="1559116" cy="1230372"/>
                </a:xfrm>
                <a:custGeom>
                  <a:avLst/>
                  <a:gdLst/>
                  <a:ahLst/>
                  <a:cxnLst/>
                  <a:rect l="l" t="t" r="r" b="b"/>
                  <a:pathLst>
                    <a:path w="31954" h="20822" extrusionOk="0">
                      <a:moveTo>
                        <a:pt x="7355" y="0"/>
                      </a:moveTo>
                      <a:lnTo>
                        <a:pt x="31954" y="8796"/>
                      </a:lnTo>
                      <a:lnTo>
                        <a:pt x="31954" y="20822"/>
                      </a:lnTo>
                      <a:lnTo>
                        <a:pt x="0" y="8895"/>
                      </a:lnTo>
                      <a:close/>
                    </a:path>
                  </a:pathLst>
                </a:custGeom>
                <a:solidFill>
                  <a:srgbClr val="00A474"/>
                </a:solidFill>
                <a:ln>
                  <a:noFill/>
                </a:ln>
              </p:spPr>
            </p:sp>
          </p:grpSp>
          <p:grpSp>
            <p:nvGrpSpPr>
              <p:cNvPr id="1421" name="Google Shape;1421;p126"/>
              <p:cNvGrpSpPr/>
              <p:nvPr/>
            </p:nvGrpSpPr>
            <p:grpSpPr>
              <a:xfrm>
                <a:off x="162410" y="683657"/>
                <a:ext cx="3692844" cy="1789500"/>
                <a:chOff x="484390" y="941887"/>
                <a:chExt cx="3692844" cy="1789500"/>
              </a:xfrm>
            </p:grpSpPr>
            <p:sp>
              <p:nvSpPr>
                <p:cNvPr id="1422" name="Google Shape;1422;p126"/>
                <p:cNvSpPr txBox="1"/>
                <p:nvPr/>
              </p:nvSpPr>
              <p:spPr>
                <a:xfrm>
                  <a:off x="484390" y="941887"/>
                  <a:ext cx="2450400" cy="178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800" b="1">
                      <a:latin typeface="Open Sans"/>
                      <a:ea typeface="Open Sans"/>
                      <a:cs typeface="Open Sans"/>
                      <a:sym typeface="Open Sans"/>
                    </a:rPr>
                    <a:t>Calculate String Distance Between Names</a:t>
                  </a:r>
                  <a:endParaRPr sz="600" b="1">
                    <a:latin typeface="Open Sans"/>
                    <a:ea typeface="Open Sans"/>
                    <a:cs typeface="Open Sans"/>
                    <a:sym typeface="Open Sans"/>
                  </a:endParaRPr>
                </a:p>
              </p:txBody>
            </p:sp>
            <p:cxnSp>
              <p:nvCxnSpPr>
                <p:cNvPr id="1423" name="Google Shape;1423;p126"/>
                <p:cNvCxnSpPr/>
                <p:nvPr/>
              </p:nvCxnSpPr>
              <p:spPr>
                <a:xfrm rot="10800000">
                  <a:off x="3046834" y="2215329"/>
                  <a:ext cx="1130400" cy="0"/>
                </a:xfrm>
                <a:prstGeom prst="straightConnector1">
                  <a:avLst/>
                </a:prstGeom>
                <a:noFill/>
                <a:ln w="9525" cap="flat" cmpd="sng">
                  <a:solidFill>
                    <a:srgbClr val="C2C2C2"/>
                  </a:solidFill>
                  <a:prstDash val="solid"/>
                  <a:round/>
                  <a:headEnd type="none" w="sm" len="sm"/>
                  <a:tailEnd type="none" w="sm" len="sm"/>
                </a:ln>
              </p:spPr>
            </p:cxnSp>
            <p:sp>
              <p:nvSpPr>
                <p:cNvPr id="1424" name="Google Shape;1424;p126"/>
                <p:cNvSpPr/>
                <p:nvPr/>
              </p:nvSpPr>
              <p:spPr>
                <a:xfrm>
                  <a:off x="3020371" y="2111851"/>
                  <a:ext cx="198600" cy="198300"/>
                </a:xfrm>
                <a:prstGeom prst="ellipse">
                  <a:avLst/>
                </a:prstGeom>
                <a:solidFill>
                  <a:srgbClr val="007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5" name="Google Shape;1425;p126"/>
            <p:cNvGrpSpPr/>
            <p:nvPr/>
          </p:nvGrpSpPr>
          <p:grpSpPr>
            <a:xfrm>
              <a:off x="2671150" y="1510317"/>
              <a:ext cx="4069324" cy="2495766"/>
              <a:chOff x="2671150" y="1510317"/>
              <a:chExt cx="4069324" cy="2495766"/>
            </a:xfrm>
          </p:grpSpPr>
          <p:sp>
            <p:nvSpPr>
              <p:cNvPr id="1426" name="Google Shape;1426;p126"/>
              <p:cNvSpPr txBox="1"/>
              <p:nvPr/>
            </p:nvSpPr>
            <p:spPr>
              <a:xfrm>
                <a:off x="2671150" y="3433383"/>
                <a:ext cx="516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600">
                    <a:solidFill>
                      <a:srgbClr val="FFFFFF"/>
                    </a:solidFill>
                    <a:latin typeface="Open Sans"/>
                    <a:ea typeface="Open Sans"/>
                    <a:cs typeface="Open Sans"/>
                    <a:sym typeface="Open Sans"/>
                  </a:rPr>
                  <a:t>1</a:t>
                </a:r>
                <a:endParaRPr sz="600">
                  <a:solidFill>
                    <a:srgbClr val="FFFFFF"/>
                  </a:solidFill>
                  <a:latin typeface="Open Sans"/>
                  <a:ea typeface="Open Sans"/>
                  <a:cs typeface="Open Sans"/>
                  <a:sym typeface="Open Sans"/>
                </a:endParaRPr>
              </a:p>
            </p:txBody>
          </p:sp>
          <p:sp>
            <p:nvSpPr>
              <p:cNvPr id="1427" name="Google Shape;1427;p126"/>
              <p:cNvSpPr txBox="1"/>
              <p:nvPr/>
            </p:nvSpPr>
            <p:spPr>
              <a:xfrm>
                <a:off x="2717643" y="2145234"/>
                <a:ext cx="402600" cy="49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600">
                    <a:solidFill>
                      <a:srgbClr val="FFFFFF"/>
                    </a:solidFill>
                    <a:latin typeface="Open Sans"/>
                    <a:ea typeface="Open Sans"/>
                    <a:cs typeface="Open Sans"/>
                    <a:sym typeface="Open Sans"/>
                  </a:rPr>
                  <a:t>3</a:t>
                </a:r>
                <a:endParaRPr sz="600">
                  <a:solidFill>
                    <a:srgbClr val="FFFFFF"/>
                  </a:solidFill>
                  <a:latin typeface="Open Sans"/>
                  <a:ea typeface="Open Sans"/>
                  <a:cs typeface="Open Sans"/>
                  <a:sym typeface="Open Sans"/>
                </a:endParaRPr>
              </a:p>
            </p:txBody>
          </p:sp>
          <p:sp>
            <p:nvSpPr>
              <p:cNvPr id="1428" name="Google Shape;1428;p126"/>
              <p:cNvSpPr txBox="1"/>
              <p:nvPr/>
            </p:nvSpPr>
            <p:spPr>
              <a:xfrm flipH="1">
                <a:off x="6279134" y="1510317"/>
                <a:ext cx="299400" cy="3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600">
                    <a:solidFill>
                      <a:srgbClr val="FFFFFF"/>
                    </a:solidFill>
                    <a:latin typeface="Open Sans"/>
                    <a:ea typeface="Open Sans"/>
                    <a:cs typeface="Open Sans"/>
                    <a:sym typeface="Open Sans"/>
                  </a:rPr>
                  <a:t>4</a:t>
                </a:r>
                <a:endParaRPr sz="600">
                  <a:solidFill>
                    <a:srgbClr val="FFFFFF"/>
                  </a:solidFill>
                  <a:latin typeface="Open Sans"/>
                  <a:ea typeface="Open Sans"/>
                  <a:cs typeface="Open Sans"/>
                  <a:sym typeface="Open Sans"/>
                </a:endParaRPr>
              </a:p>
            </p:txBody>
          </p:sp>
          <p:sp>
            <p:nvSpPr>
              <p:cNvPr id="1429" name="Google Shape;1429;p126"/>
              <p:cNvSpPr txBox="1"/>
              <p:nvPr/>
            </p:nvSpPr>
            <p:spPr>
              <a:xfrm flipH="1">
                <a:off x="6279075" y="2703671"/>
                <a:ext cx="461400" cy="42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600">
                    <a:solidFill>
                      <a:srgbClr val="FFFFFF"/>
                    </a:solidFill>
                    <a:latin typeface="Open Sans"/>
                    <a:ea typeface="Open Sans"/>
                    <a:cs typeface="Open Sans"/>
                    <a:sym typeface="Open Sans"/>
                  </a:rPr>
                  <a:t>2</a:t>
                </a:r>
                <a:endParaRPr sz="600">
                  <a:solidFill>
                    <a:srgbClr val="FFFFFF"/>
                  </a:solidFill>
                  <a:latin typeface="Open Sans"/>
                  <a:ea typeface="Open Sans"/>
                  <a:cs typeface="Open Sans"/>
                  <a:sym typeface="Open Sans"/>
                </a:endParaRPr>
              </a:p>
            </p:txBody>
          </p:sp>
        </p:grpSp>
      </p:grpSp>
      <p:sp>
        <p:nvSpPr>
          <p:cNvPr id="1430" name="Google Shape;1430;p126"/>
          <p:cNvSpPr/>
          <p:nvPr/>
        </p:nvSpPr>
        <p:spPr>
          <a:xfrm>
            <a:off x="3272200" y="4049800"/>
            <a:ext cx="1193400" cy="470100"/>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1" name="Google Shape;1431;p126"/>
          <p:cNvPicPr preferRelativeResize="0"/>
          <p:nvPr/>
        </p:nvPicPr>
        <p:blipFill>
          <a:blip r:embed="rId3">
            <a:alphaModFix/>
          </a:blip>
          <a:stretch>
            <a:fillRect/>
          </a:stretch>
        </p:blipFill>
        <p:spPr>
          <a:xfrm>
            <a:off x="200600" y="1106699"/>
            <a:ext cx="8742801" cy="1846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6"/>
          <p:cNvSpPr txBox="1"/>
          <p:nvPr/>
        </p:nvSpPr>
        <p:spPr>
          <a:xfrm>
            <a:off x="4039050" y="4162781"/>
            <a:ext cx="1065900" cy="36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b="1">
                <a:solidFill>
                  <a:srgbClr val="0944A1"/>
                </a:solidFill>
                <a:latin typeface="Open Sans"/>
                <a:ea typeface="Open Sans"/>
                <a:cs typeface="Open Sans"/>
                <a:sym typeface="Open Sans"/>
              </a:rPr>
              <a:t>Database</a:t>
            </a:r>
            <a:endParaRPr b="1">
              <a:solidFill>
                <a:srgbClr val="0944A1"/>
              </a:solidFill>
              <a:latin typeface="Open Sans"/>
              <a:ea typeface="Open Sans"/>
              <a:cs typeface="Open Sans"/>
              <a:sym typeface="Open Sans"/>
            </a:endParaRPr>
          </a:p>
        </p:txBody>
      </p:sp>
      <p:sp>
        <p:nvSpPr>
          <p:cNvPr id="474" name="Google Shape;474;p46"/>
          <p:cNvSpPr txBox="1"/>
          <p:nvPr/>
        </p:nvSpPr>
        <p:spPr>
          <a:xfrm>
            <a:off x="3367350" y="3139748"/>
            <a:ext cx="2409300" cy="36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b="1">
                <a:solidFill>
                  <a:srgbClr val="0944A1"/>
                </a:solidFill>
                <a:latin typeface="Open Sans"/>
                <a:ea typeface="Open Sans"/>
                <a:cs typeface="Open Sans"/>
                <a:sym typeface="Open Sans"/>
              </a:rPr>
              <a:t>Reporting Requirements</a:t>
            </a:r>
            <a:endParaRPr b="1">
              <a:solidFill>
                <a:srgbClr val="0944A1"/>
              </a:solidFill>
              <a:latin typeface="Open Sans"/>
              <a:ea typeface="Open Sans"/>
              <a:cs typeface="Open Sans"/>
              <a:sym typeface="Open Sans"/>
            </a:endParaRPr>
          </a:p>
        </p:txBody>
      </p:sp>
      <p:sp>
        <p:nvSpPr>
          <p:cNvPr id="475" name="Google Shape;475;p46"/>
          <p:cNvSpPr txBox="1"/>
          <p:nvPr/>
        </p:nvSpPr>
        <p:spPr>
          <a:xfrm>
            <a:off x="3600000" y="2128163"/>
            <a:ext cx="1944000" cy="36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b="1">
                <a:solidFill>
                  <a:srgbClr val="0944A1"/>
                </a:solidFill>
                <a:latin typeface="Open Sans"/>
                <a:ea typeface="Open Sans"/>
                <a:cs typeface="Open Sans"/>
                <a:sym typeface="Open Sans"/>
              </a:rPr>
              <a:t>Reporting Program</a:t>
            </a:r>
            <a:endParaRPr b="1">
              <a:solidFill>
                <a:srgbClr val="0944A1"/>
              </a:solidFill>
              <a:latin typeface="Open Sans"/>
              <a:ea typeface="Open Sans"/>
              <a:cs typeface="Open Sans"/>
              <a:sym typeface="Open Sans"/>
            </a:endParaRPr>
          </a:p>
        </p:txBody>
      </p:sp>
      <p:sp>
        <p:nvSpPr>
          <p:cNvPr id="476" name="Google Shape;476;p46"/>
          <p:cNvSpPr txBox="1">
            <a:spLocks noGrp="1"/>
          </p:cNvSpPr>
          <p:nvPr>
            <p:ph type="title"/>
          </p:nvPr>
        </p:nvSpPr>
        <p:spPr>
          <a:xfrm>
            <a:off x="334675" y="83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Sources</a:t>
            </a:r>
            <a:endParaRPr/>
          </a:p>
        </p:txBody>
      </p:sp>
      <p:sp>
        <p:nvSpPr>
          <p:cNvPr id="477" name="Google Shape;477;p46"/>
          <p:cNvSpPr txBox="1"/>
          <p:nvPr/>
        </p:nvSpPr>
        <p:spPr>
          <a:xfrm>
            <a:off x="951675" y="671350"/>
            <a:ext cx="1664100" cy="42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80000"/>
                </a:solidFill>
                <a:latin typeface="Open Sans"/>
                <a:ea typeface="Open Sans"/>
                <a:cs typeface="Open Sans"/>
                <a:sym typeface="Open Sans"/>
              </a:rPr>
              <a:t>Withdrawals</a:t>
            </a:r>
            <a:endParaRPr>
              <a:solidFill>
                <a:srgbClr val="980000"/>
              </a:solidFill>
              <a:latin typeface="Open Sans"/>
              <a:ea typeface="Open Sans"/>
              <a:cs typeface="Open Sans"/>
              <a:sym typeface="Open Sans"/>
            </a:endParaRPr>
          </a:p>
        </p:txBody>
      </p:sp>
      <p:sp>
        <p:nvSpPr>
          <p:cNvPr id="478" name="Google Shape;478;p46"/>
          <p:cNvSpPr txBox="1"/>
          <p:nvPr/>
        </p:nvSpPr>
        <p:spPr>
          <a:xfrm>
            <a:off x="6112050" y="671350"/>
            <a:ext cx="2315100" cy="42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467A"/>
                </a:solidFill>
                <a:latin typeface="Open Sans"/>
                <a:ea typeface="Open Sans"/>
                <a:cs typeface="Open Sans"/>
                <a:sym typeface="Open Sans"/>
              </a:rPr>
              <a:t>Discharges</a:t>
            </a:r>
            <a:endParaRPr>
              <a:solidFill>
                <a:srgbClr val="00467A"/>
              </a:solidFill>
              <a:latin typeface="Open Sans"/>
              <a:ea typeface="Open Sans"/>
              <a:cs typeface="Open Sans"/>
              <a:sym typeface="Open Sans"/>
            </a:endParaRPr>
          </a:p>
        </p:txBody>
      </p:sp>
      <p:cxnSp>
        <p:nvCxnSpPr>
          <p:cNvPr id="479" name="Google Shape;479;p46"/>
          <p:cNvCxnSpPr/>
          <p:nvPr/>
        </p:nvCxnSpPr>
        <p:spPr>
          <a:xfrm rot="10800000" flipH="1">
            <a:off x="1187775" y="984025"/>
            <a:ext cx="1191900" cy="9000"/>
          </a:xfrm>
          <a:prstGeom prst="straightConnector1">
            <a:avLst/>
          </a:prstGeom>
          <a:noFill/>
          <a:ln w="9525" cap="flat" cmpd="sng">
            <a:solidFill>
              <a:srgbClr val="831E44"/>
            </a:solidFill>
            <a:prstDash val="solid"/>
            <a:round/>
            <a:headEnd type="none" w="med" len="med"/>
            <a:tailEnd type="none" w="med" len="med"/>
          </a:ln>
        </p:spPr>
      </p:cxnSp>
      <p:sp>
        <p:nvSpPr>
          <p:cNvPr id="480" name="Google Shape;480;p46"/>
          <p:cNvSpPr txBox="1"/>
          <p:nvPr/>
        </p:nvSpPr>
        <p:spPr>
          <a:xfrm>
            <a:off x="459075" y="2128163"/>
            <a:ext cx="2649300" cy="3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Open Sans"/>
                <a:ea typeface="Open Sans"/>
                <a:cs typeface="Open Sans"/>
                <a:sym typeface="Open Sans"/>
              </a:rPr>
              <a:t>Virginia Water Withdrawal Permitting Program (VWP)</a:t>
            </a:r>
            <a:endParaRPr sz="1200">
              <a:solidFill>
                <a:srgbClr val="434343"/>
              </a:solidFill>
              <a:latin typeface="Open Sans"/>
              <a:ea typeface="Open Sans"/>
              <a:cs typeface="Open Sans"/>
              <a:sym typeface="Open Sans"/>
            </a:endParaRPr>
          </a:p>
        </p:txBody>
      </p:sp>
      <p:sp>
        <p:nvSpPr>
          <p:cNvPr id="481" name="Google Shape;481;p46"/>
          <p:cNvSpPr txBox="1"/>
          <p:nvPr/>
        </p:nvSpPr>
        <p:spPr>
          <a:xfrm>
            <a:off x="5722650" y="2070113"/>
            <a:ext cx="3093900" cy="47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Open Sans"/>
                <a:ea typeface="Open Sans"/>
                <a:cs typeface="Open Sans"/>
                <a:sym typeface="Open Sans"/>
              </a:rPr>
              <a:t>Virginia Pollution Discharge Elimination System (VPDES) Program </a:t>
            </a:r>
            <a:endParaRPr sz="1200">
              <a:solidFill>
                <a:srgbClr val="434343"/>
              </a:solidFill>
              <a:latin typeface="Open Sans"/>
              <a:ea typeface="Open Sans"/>
              <a:cs typeface="Open Sans"/>
              <a:sym typeface="Open Sans"/>
            </a:endParaRPr>
          </a:p>
        </p:txBody>
      </p:sp>
      <p:sp>
        <p:nvSpPr>
          <p:cNvPr id="482" name="Google Shape;482;p46"/>
          <p:cNvSpPr txBox="1"/>
          <p:nvPr/>
        </p:nvSpPr>
        <p:spPr>
          <a:xfrm>
            <a:off x="863625" y="4079681"/>
            <a:ext cx="18402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a:solidFill>
                  <a:srgbClr val="434343"/>
                </a:solidFill>
                <a:latin typeface="Open Sans"/>
                <a:ea typeface="Open Sans"/>
                <a:cs typeface="Open Sans"/>
                <a:sym typeface="Open Sans"/>
              </a:rPr>
              <a:t>Virginia Water Use </a:t>
            </a:r>
            <a:endParaRPr sz="1200">
              <a:solidFill>
                <a:srgbClr val="434343"/>
              </a:solidFill>
              <a:latin typeface="Open Sans"/>
              <a:ea typeface="Open Sans"/>
              <a:cs typeface="Open Sans"/>
              <a:sym typeface="Open Sans"/>
            </a:endParaRPr>
          </a:p>
          <a:p>
            <a:pPr marL="0" lvl="0" indent="0" algn="ctr" rtl="0">
              <a:spcBef>
                <a:spcPts val="0"/>
              </a:spcBef>
              <a:spcAft>
                <a:spcPts val="0"/>
              </a:spcAft>
              <a:buClr>
                <a:srgbClr val="000000"/>
              </a:buClr>
              <a:buSzPts val="1100"/>
              <a:buFont typeface="Arial"/>
              <a:buNone/>
            </a:pPr>
            <a:r>
              <a:rPr lang="en" sz="1200">
                <a:solidFill>
                  <a:srgbClr val="434343"/>
                </a:solidFill>
                <a:latin typeface="Open Sans"/>
                <a:ea typeface="Open Sans"/>
                <a:cs typeface="Open Sans"/>
                <a:sym typeface="Open Sans"/>
              </a:rPr>
              <a:t>Data System (VWUDS)</a:t>
            </a:r>
            <a:endParaRPr>
              <a:solidFill>
                <a:srgbClr val="434343"/>
              </a:solidFill>
            </a:endParaRPr>
          </a:p>
        </p:txBody>
      </p:sp>
      <p:sp>
        <p:nvSpPr>
          <p:cNvPr id="483" name="Google Shape;483;p46"/>
          <p:cNvSpPr txBox="1"/>
          <p:nvPr/>
        </p:nvSpPr>
        <p:spPr>
          <a:xfrm>
            <a:off x="6120300" y="4079681"/>
            <a:ext cx="2298600" cy="5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a:solidFill>
                  <a:srgbClr val="434343"/>
                </a:solidFill>
                <a:latin typeface="Open Sans"/>
                <a:ea typeface="Open Sans"/>
                <a:cs typeface="Open Sans"/>
                <a:sym typeface="Open Sans"/>
              </a:rPr>
              <a:t>National Pollutant Discharge Elimination System (NPDES) </a:t>
            </a:r>
            <a:endParaRPr sz="1200">
              <a:solidFill>
                <a:srgbClr val="434343"/>
              </a:solidFill>
              <a:latin typeface="Open Sans"/>
              <a:ea typeface="Open Sans"/>
              <a:cs typeface="Open Sans"/>
              <a:sym typeface="Open Sans"/>
            </a:endParaRPr>
          </a:p>
        </p:txBody>
      </p:sp>
      <p:pic>
        <p:nvPicPr>
          <p:cNvPr id="484" name="Google Shape;484;p46"/>
          <p:cNvPicPr preferRelativeResize="0"/>
          <p:nvPr/>
        </p:nvPicPr>
        <p:blipFill>
          <a:blip r:embed="rId3">
            <a:alphaModFix/>
          </a:blip>
          <a:stretch>
            <a:fillRect/>
          </a:stretch>
        </p:blipFill>
        <p:spPr>
          <a:xfrm>
            <a:off x="1046325" y="1178657"/>
            <a:ext cx="1474800" cy="696862"/>
          </a:xfrm>
          <a:prstGeom prst="rect">
            <a:avLst/>
          </a:prstGeom>
          <a:noFill/>
          <a:ln>
            <a:noFill/>
          </a:ln>
        </p:spPr>
      </p:pic>
      <p:pic>
        <p:nvPicPr>
          <p:cNvPr id="485" name="Google Shape;485;p46"/>
          <p:cNvPicPr preferRelativeResize="0"/>
          <p:nvPr/>
        </p:nvPicPr>
        <p:blipFill>
          <a:blip r:embed="rId4">
            <a:alphaModFix/>
          </a:blip>
          <a:stretch>
            <a:fillRect/>
          </a:stretch>
        </p:blipFill>
        <p:spPr>
          <a:xfrm>
            <a:off x="6476250" y="1170975"/>
            <a:ext cx="1586701" cy="712225"/>
          </a:xfrm>
          <a:prstGeom prst="rect">
            <a:avLst/>
          </a:prstGeom>
          <a:noFill/>
          <a:ln>
            <a:noFill/>
          </a:ln>
        </p:spPr>
      </p:pic>
      <p:sp>
        <p:nvSpPr>
          <p:cNvPr id="486" name="Google Shape;486;p46"/>
          <p:cNvSpPr txBox="1"/>
          <p:nvPr/>
        </p:nvSpPr>
        <p:spPr>
          <a:xfrm>
            <a:off x="200025" y="3034000"/>
            <a:ext cx="3167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Open Sans"/>
                <a:ea typeface="Open Sans"/>
                <a:cs typeface="Open Sans"/>
                <a:sym typeface="Open Sans"/>
              </a:rPr>
              <a:t>Withdrawals  &gt; 10,000 gal/day</a:t>
            </a:r>
            <a:r>
              <a:rPr lang="en" sz="1200" baseline="-25000">
                <a:solidFill>
                  <a:srgbClr val="434343"/>
                </a:solidFill>
                <a:latin typeface="Open Sans"/>
                <a:ea typeface="Open Sans"/>
                <a:cs typeface="Open Sans"/>
                <a:sym typeface="Open Sans"/>
              </a:rPr>
              <a:t>3</a:t>
            </a:r>
            <a:endParaRPr sz="1200" baseline="-25000">
              <a:solidFill>
                <a:srgbClr val="434343"/>
              </a:solidFill>
              <a:latin typeface="Open Sans"/>
              <a:ea typeface="Open Sans"/>
              <a:cs typeface="Open Sans"/>
              <a:sym typeface="Open Sans"/>
            </a:endParaRPr>
          </a:p>
          <a:p>
            <a:pPr marL="0" lvl="0" indent="0" algn="ctr" rtl="0">
              <a:spcBef>
                <a:spcPts val="0"/>
              </a:spcBef>
              <a:spcAft>
                <a:spcPts val="0"/>
              </a:spcAft>
              <a:buNone/>
            </a:pPr>
            <a:r>
              <a:rPr lang="en" sz="1200">
                <a:solidFill>
                  <a:srgbClr val="434343"/>
                </a:solidFill>
                <a:latin typeface="Open Sans"/>
                <a:ea typeface="Open Sans"/>
                <a:cs typeface="Open Sans"/>
                <a:sym typeface="Open Sans"/>
              </a:rPr>
              <a:t>Agricultural Withdrawals &gt; 1 Mgal/month</a:t>
            </a:r>
            <a:r>
              <a:rPr lang="en" sz="1200" baseline="-25000">
                <a:solidFill>
                  <a:srgbClr val="434343"/>
                </a:solidFill>
                <a:latin typeface="Open Sans"/>
                <a:ea typeface="Open Sans"/>
                <a:cs typeface="Open Sans"/>
                <a:sym typeface="Open Sans"/>
              </a:rPr>
              <a:t>3</a:t>
            </a:r>
            <a:endParaRPr sz="1200" baseline="-25000">
              <a:solidFill>
                <a:srgbClr val="434343"/>
              </a:solidFill>
              <a:latin typeface="Open Sans"/>
              <a:ea typeface="Open Sans"/>
              <a:cs typeface="Open Sans"/>
              <a:sym typeface="Open Sans"/>
            </a:endParaRPr>
          </a:p>
        </p:txBody>
      </p:sp>
      <p:sp>
        <p:nvSpPr>
          <p:cNvPr id="487" name="Google Shape;487;p46"/>
          <p:cNvSpPr txBox="1"/>
          <p:nvPr/>
        </p:nvSpPr>
        <p:spPr>
          <a:xfrm>
            <a:off x="5810100" y="3132949"/>
            <a:ext cx="2919000" cy="3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Open Sans"/>
                <a:ea typeface="Open Sans"/>
                <a:cs typeface="Open Sans"/>
                <a:sym typeface="Open Sans"/>
              </a:rPr>
              <a:t>Any point source discharge</a:t>
            </a:r>
            <a:r>
              <a:rPr lang="en" sz="1200" baseline="-25000">
                <a:solidFill>
                  <a:srgbClr val="434343"/>
                </a:solidFill>
                <a:latin typeface="Open Sans"/>
                <a:ea typeface="Open Sans"/>
                <a:cs typeface="Open Sans"/>
                <a:sym typeface="Open Sans"/>
              </a:rPr>
              <a:t>4</a:t>
            </a:r>
            <a:endParaRPr sz="1200" baseline="-25000">
              <a:solidFill>
                <a:srgbClr val="434343"/>
              </a:solidFill>
              <a:latin typeface="Open Sans"/>
              <a:ea typeface="Open Sans"/>
              <a:cs typeface="Open Sans"/>
              <a:sym typeface="Open Sans"/>
            </a:endParaRPr>
          </a:p>
        </p:txBody>
      </p:sp>
      <p:sp>
        <p:nvSpPr>
          <p:cNvPr id="488" name="Google Shape;48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489" name="Google Shape;489;p46"/>
          <p:cNvSpPr/>
          <p:nvPr/>
        </p:nvSpPr>
        <p:spPr>
          <a:xfrm>
            <a:off x="4483350" y="591100"/>
            <a:ext cx="177300" cy="7122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6"/>
          <p:cNvSpPr txBox="1"/>
          <p:nvPr/>
        </p:nvSpPr>
        <p:spPr>
          <a:xfrm>
            <a:off x="4159500" y="1281047"/>
            <a:ext cx="825000" cy="281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b="1">
                <a:solidFill>
                  <a:srgbClr val="0944A1"/>
                </a:solidFill>
                <a:latin typeface="Open Sans"/>
                <a:ea typeface="Open Sans"/>
                <a:cs typeface="Open Sans"/>
                <a:sym typeface="Open Sans"/>
              </a:rPr>
              <a:t>Agency</a:t>
            </a:r>
            <a:endParaRPr b="1">
              <a:solidFill>
                <a:srgbClr val="0944A1"/>
              </a:solidFill>
              <a:latin typeface="Open Sans"/>
              <a:ea typeface="Open Sans"/>
              <a:cs typeface="Open Sans"/>
              <a:sym typeface="Open Sans"/>
            </a:endParaRPr>
          </a:p>
        </p:txBody>
      </p:sp>
      <p:sp>
        <p:nvSpPr>
          <p:cNvPr id="491" name="Google Shape;491;p46"/>
          <p:cNvSpPr/>
          <p:nvPr/>
        </p:nvSpPr>
        <p:spPr>
          <a:xfrm>
            <a:off x="4483350" y="1663400"/>
            <a:ext cx="177300" cy="4773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6"/>
          <p:cNvSpPr/>
          <p:nvPr/>
        </p:nvSpPr>
        <p:spPr>
          <a:xfrm>
            <a:off x="4483350" y="2489375"/>
            <a:ext cx="177300" cy="6750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6"/>
          <p:cNvSpPr/>
          <p:nvPr/>
        </p:nvSpPr>
        <p:spPr>
          <a:xfrm>
            <a:off x="4479850" y="3519850"/>
            <a:ext cx="177300" cy="6294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6"/>
          <p:cNvSpPr/>
          <p:nvPr/>
        </p:nvSpPr>
        <p:spPr>
          <a:xfrm>
            <a:off x="4483350" y="4514108"/>
            <a:ext cx="177300" cy="629400"/>
          </a:xfrm>
          <a:prstGeom prst="rect">
            <a:avLst/>
          </a:prstGeom>
          <a:solidFill>
            <a:srgbClr val="00467A"/>
          </a:solidFill>
          <a:ln w="9525" cap="flat" cmpd="sng">
            <a:solidFill>
              <a:srgbClr val="00467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46"/>
          <p:cNvCxnSpPr/>
          <p:nvPr/>
        </p:nvCxnSpPr>
        <p:spPr>
          <a:xfrm rot="10800000" flipH="1">
            <a:off x="6673650" y="984025"/>
            <a:ext cx="1191900" cy="9000"/>
          </a:xfrm>
          <a:prstGeom prst="straightConnector1">
            <a:avLst/>
          </a:prstGeom>
          <a:noFill/>
          <a:ln w="9525" cap="flat" cmpd="sng">
            <a:solidFill>
              <a:srgbClr val="00467A"/>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7"/>
                                        </p:tgtEl>
                                        <p:attrNameLst>
                                          <p:attrName>style.visibility</p:attrName>
                                        </p:attrNameLst>
                                      </p:cBhvr>
                                      <p:to>
                                        <p:strVal val="visible"/>
                                      </p:to>
                                    </p:set>
                                    <p:animEffect transition="in" filter="fade">
                                      <p:cBhvr>
                                        <p:cTn id="7" dur="1000"/>
                                        <p:tgtEl>
                                          <p:spTgt spid="477"/>
                                        </p:tgtEl>
                                      </p:cBhvr>
                                    </p:animEffect>
                                  </p:childTnLst>
                                </p:cTn>
                              </p:par>
                              <p:par>
                                <p:cTn id="8" presetID="10" presetClass="entr" presetSubtype="0" fill="hold" nodeType="withEffect">
                                  <p:stCondLst>
                                    <p:cond delay="0"/>
                                  </p:stCondLst>
                                  <p:childTnLst>
                                    <p:set>
                                      <p:cBhvr>
                                        <p:cTn id="9" dur="1" fill="hold">
                                          <p:stCondLst>
                                            <p:cond delay="0"/>
                                          </p:stCondLst>
                                        </p:cTn>
                                        <p:tgtEl>
                                          <p:spTgt spid="479"/>
                                        </p:tgtEl>
                                        <p:attrNameLst>
                                          <p:attrName>style.visibility</p:attrName>
                                        </p:attrNameLst>
                                      </p:cBhvr>
                                      <p:to>
                                        <p:strVal val="visible"/>
                                      </p:to>
                                    </p:set>
                                    <p:animEffect transition="in" filter="fade">
                                      <p:cBhvr>
                                        <p:cTn id="10" dur="1000"/>
                                        <p:tgtEl>
                                          <p:spTgt spid="479"/>
                                        </p:tgtEl>
                                      </p:cBhvr>
                                    </p:animEffect>
                                  </p:childTnLst>
                                </p:cTn>
                              </p:par>
                              <p:par>
                                <p:cTn id="11" presetID="10" presetClass="entr" presetSubtype="0" fill="hold" nodeType="withEffect">
                                  <p:stCondLst>
                                    <p:cond delay="0"/>
                                  </p:stCondLst>
                                  <p:childTnLst>
                                    <p:set>
                                      <p:cBhvr>
                                        <p:cTn id="12" dur="1" fill="hold">
                                          <p:stCondLst>
                                            <p:cond delay="0"/>
                                          </p:stCondLst>
                                        </p:cTn>
                                        <p:tgtEl>
                                          <p:spTgt spid="480"/>
                                        </p:tgtEl>
                                        <p:attrNameLst>
                                          <p:attrName>style.visibility</p:attrName>
                                        </p:attrNameLst>
                                      </p:cBhvr>
                                      <p:to>
                                        <p:strVal val="visible"/>
                                      </p:to>
                                    </p:set>
                                    <p:animEffect transition="in" filter="fade">
                                      <p:cBhvr>
                                        <p:cTn id="13" dur="1000"/>
                                        <p:tgtEl>
                                          <p:spTgt spid="480"/>
                                        </p:tgtEl>
                                      </p:cBhvr>
                                    </p:animEffect>
                                  </p:childTnLst>
                                </p:cTn>
                              </p:par>
                              <p:par>
                                <p:cTn id="14" presetID="10" presetClass="entr" presetSubtype="0" fill="hold" nodeType="withEffect">
                                  <p:stCondLst>
                                    <p:cond delay="0"/>
                                  </p:stCondLst>
                                  <p:childTnLst>
                                    <p:set>
                                      <p:cBhvr>
                                        <p:cTn id="15" dur="1" fill="hold">
                                          <p:stCondLst>
                                            <p:cond delay="0"/>
                                          </p:stCondLst>
                                        </p:cTn>
                                        <p:tgtEl>
                                          <p:spTgt spid="484"/>
                                        </p:tgtEl>
                                        <p:attrNameLst>
                                          <p:attrName>style.visibility</p:attrName>
                                        </p:attrNameLst>
                                      </p:cBhvr>
                                      <p:to>
                                        <p:strVal val="visible"/>
                                      </p:to>
                                    </p:set>
                                    <p:animEffect transition="in" filter="fade">
                                      <p:cBhvr>
                                        <p:cTn id="16" dur="1000"/>
                                        <p:tgtEl>
                                          <p:spTgt spid="484"/>
                                        </p:tgtEl>
                                      </p:cBhvr>
                                    </p:animEffect>
                                  </p:childTnLst>
                                </p:cTn>
                              </p:par>
                              <p:par>
                                <p:cTn id="17" presetID="10" presetClass="entr" presetSubtype="0" fill="hold" nodeType="withEffect">
                                  <p:stCondLst>
                                    <p:cond delay="0"/>
                                  </p:stCondLst>
                                  <p:childTnLst>
                                    <p:set>
                                      <p:cBhvr>
                                        <p:cTn id="18" dur="1" fill="hold">
                                          <p:stCondLst>
                                            <p:cond delay="0"/>
                                          </p:stCondLst>
                                        </p:cTn>
                                        <p:tgtEl>
                                          <p:spTgt spid="486"/>
                                        </p:tgtEl>
                                        <p:attrNameLst>
                                          <p:attrName>style.visibility</p:attrName>
                                        </p:attrNameLst>
                                      </p:cBhvr>
                                      <p:to>
                                        <p:strVal val="visible"/>
                                      </p:to>
                                    </p:set>
                                    <p:animEffect transition="in" filter="fade">
                                      <p:cBhvr>
                                        <p:cTn id="19" dur="1000"/>
                                        <p:tgtEl>
                                          <p:spTgt spid="486"/>
                                        </p:tgtEl>
                                      </p:cBhvr>
                                    </p:animEffect>
                                  </p:childTnLst>
                                </p:cTn>
                              </p:par>
                              <p:par>
                                <p:cTn id="20" presetID="10" presetClass="entr" presetSubtype="0" fill="hold" nodeType="withEffect">
                                  <p:stCondLst>
                                    <p:cond delay="0"/>
                                  </p:stCondLst>
                                  <p:childTnLst>
                                    <p:set>
                                      <p:cBhvr>
                                        <p:cTn id="21" dur="1" fill="hold">
                                          <p:stCondLst>
                                            <p:cond delay="0"/>
                                          </p:stCondLst>
                                        </p:cTn>
                                        <p:tgtEl>
                                          <p:spTgt spid="482"/>
                                        </p:tgtEl>
                                        <p:attrNameLst>
                                          <p:attrName>style.visibility</p:attrName>
                                        </p:attrNameLst>
                                      </p:cBhvr>
                                      <p:to>
                                        <p:strVal val="visible"/>
                                      </p:to>
                                    </p:set>
                                    <p:animEffect transition="in" filter="fade">
                                      <p:cBhvr>
                                        <p:cTn id="22" dur="1000"/>
                                        <p:tgtEl>
                                          <p:spTgt spid="48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8"/>
                                        </p:tgtEl>
                                        <p:attrNameLst>
                                          <p:attrName>style.visibility</p:attrName>
                                        </p:attrNameLst>
                                      </p:cBhvr>
                                      <p:to>
                                        <p:strVal val="visible"/>
                                      </p:to>
                                    </p:set>
                                    <p:animEffect transition="in" filter="fade">
                                      <p:cBhvr>
                                        <p:cTn id="27" dur="1000"/>
                                        <p:tgtEl>
                                          <p:spTgt spid="478"/>
                                        </p:tgtEl>
                                      </p:cBhvr>
                                    </p:animEffect>
                                  </p:childTnLst>
                                </p:cTn>
                              </p:par>
                              <p:par>
                                <p:cTn id="28" presetID="10" presetClass="entr" presetSubtype="0" fill="hold" nodeType="withEffect">
                                  <p:stCondLst>
                                    <p:cond delay="0"/>
                                  </p:stCondLst>
                                  <p:childTnLst>
                                    <p:set>
                                      <p:cBhvr>
                                        <p:cTn id="29" dur="1" fill="hold">
                                          <p:stCondLst>
                                            <p:cond delay="0"/>
                                          </p:stCondLst>
                                        </p:cTn>
                                        <p:tgtEl>
                                          <p:spTgt spid="481"/>
                                        </p:tgtEl>
                                        <p:attrNameLst>
                                          <p:attrName>style.visibility</p:attrName>
                                        </p:attrNameLst>
                                      </p:cBhvr>
                                      <p:to>
                                        <p:strVal val="visible"/>
                                      </p:to>
                                    </p:set>
                                    <p:animEffect transition="in" filter="fade">
                                      <p:cBhvr>
                                        <p:cTn id="30" dur="1000"/>
                                        <p:tgtEl>
                                          <p:spTgt spid="481"/>
                                        </p:tgtEl>
                                      </p:cBhvr>
                                    </p:animEffect>
                                  </p:childTnLst>
                                </p:cTn>
                              </p:par>
                              <p:par>
                                <p:cTn id="31" presetID="10" presetClass="entr" presetSubtype="0" fill="hold" nodeType="withEffect">
                                  <p:stCondLst>
                                    <p:cond delay="0"/>
                                  </p:stCondLst>
                                  <p:childTnLst>
                                    <p:set>
                                      <p:cBhvr>
                                        <p:cTn id="32" dur="1" fill="hold">
                                          <p:stCondLst>
                                            <p:cond delay="0"/>
                                          </p:stCondLst>
                                        </p:cTn>
                                        <p:tgtEl>
                                          <p:spTgt spid="485"/>
                                        </p:tgtEl>
                                        <p:attrNameLst>
                                          <p:attrName>style.visibility</p:attrName>
                                        </p:attrNameLst>
                                      </p:cBhvr>
                                      <p:to>
                                        <p:strVal val="visible"/>
                                      </p:to>
                                    </p:set>
                                    <p:animEffect transition="in" filter="fade">
                                      <p:cBhvr>
                                        <p:cTn id="33" dur="1000"/>
                                        <p:tgtEl>
                                          <p:spTgt spid="485"/>
                                        </p:tgtEl>
                                      </p:cBhvr>
                                    </p:animEffect>
                                  </p:childTnLst>
                                </p:cTn>
                              </p:par>
                              <p:par>
                                <p:cTn id="34" presetID="10" presetClass="entr" presetSubtype="0" fill="hold" nodeType="withEffect">
                                  <p:stCondLst>
                                    <p:cond delay="0"/>
                                  </p:stCondLst>
                                  <p:childTnLst>
                                    <p:set>
                                      <p:cBhvr>
                                        <p:cTn id="35" dur="1" fill="hold">
                                          <p:stCondLst>
                                            <p:cond delay="0"/>
                                          </p:stCondLst>
                                        </p:cTn>
                                        <p:tgtEl>
                                          <p:spTgt spid="487"/>
                                        </p:tgtEl>
                                        <p:attrNameLst>
                                          <p:attrName>style.visibility</p:attrName>
                                        </p:attrNameLst>
                                      </p:cBhvr>
                                      <p:to>
                                        <p:strVal val="visible"/>
                                      </p:to>
                                    </p:set>
                                    <p:animEffect transition="in" filter="fade">
                                      <p:cBhvr>
                                        <p:cTn id="36" dur="1000"/>
                                        <p:tgtEl>
                                          <p:spTgt spid="487"/>
                                        </p:tgtEl>
                                      </p:cBhvr>
                                    </p:animEffect>
                                  </p:childTnLst>
                                </p:cTn>
                              </p:par>
                              <p:par>
                                <p:cTn id="37" presetID="10" presetClass="entr" presetSubtype="0" fill="hold" nodeType="withEffect">
                                  <p:stCondLst>
                                    <p:cond delay="0"/>
                                  </p:stCondLst>
                                  <p:childTnLst>
                                    <p:set>
                                      <p:cBhvr>
                                        <p:cTn id="38" dur="1" fill="hold">
                                          <p:stCondLst>
                                            <p:cond delay="0"/>
                                          </p:stCondLst>
                                        </p:cTn>
                                        <p:tgtEl>
                                          <p:spTgt spid="483"/>
                                        </p:tgtEl>
                                        <p:attrNameLst>
                                          <p:attrName>style.visibility</p:attrName>
                                        </p:attrNameLst>
                                      </p:cBhvr>
                                      <p:to>
                                        <p:strVal val="visible"/>
                                      </p:to>
                                    </p:set>
                                    <p:animEffect transition="in" filter="fade">
                                      <p:cBhvr>
                                        <p:cTn id="39" dur="1000"/>
                                        <p:tgtEl>
                                          <p:spTgt spid="483"/>
                                        </p:tgtEl>
                                      </p:cBhvr>
                                    </p:animEffect>
                                  </p:childTnLst>
                                </p:cTn>
                              </p:par>
                              <p:par>
                                <p:cTn id="40" presetID="10" presetClass="entr" presetSubtype="0" fill="hold" nodeType="withEffect">
                                  <p:stCondLst>
                                    <p:cond delay="0"/>
                                  </p:stCondLst>
                                  <p:childTnLst>
                                    <p:set>
                                      <p:cBhvr>
                                        <p:cTn id="41" dur="1" fill="hold">
                                          <p:stCondLst>
                                            <p:cond delay="0"/>
                                          </p:stCondLst>
                                        </p:cTn>
                                        <p:tgtEl>
                                          <p:spTgt spid="495"/>
                                        </p:tgtEl>
                                        <p:attrNameLst>
                                          <p:attrName>style.visibility</p:attrName>
                                        </p:attrNameLst>
                                      </p:cBhvr>
                                      <p:to>
                                        <p:strVal val="visible"/>
                                      </p:to>
                                    </p:set>
                                    <p:animEffect transition="in" filter="fade">
                                      <p:cBhvr>
                                        <p:cTn id="42" dur="1000"/>
                                        <p:tgtEl>
                                          <p:spTgt spid="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1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Matching Facilities</a:t>
            </a:r>
            <a:endParaRPr/>
          </a:p>
        </p:txBody>
      </p:sp>
      <p:grpSp>
        <p:nvGrpSpPr>
          <p:cNvPr id="1437" name="Google Shape;1437;p127"/>
          <p:cNvGrpSpPr/>
          <p:nvPr/>
        </p:nvGrpSpPr>
        <p:grpSpPr>
          <a:xfrm>
            <a:off x="1" y="3229719"/>
            <a:ext cx="4794087" cy="1913770"/>
            <a:chOff x="225700" y="1149126"/>
            <a:chExt cx="8827264" cy="3514084"/>
          </a:xfrm>
        </p:grpSpPr>
        <p:grpSp>
          <p:nvGrpSpPr>
            <p:cNvPr id="1438" name="Google Shape;1438;p127"/>
            <p:cNvGrpSpPr/>
            <p:nvPr/>
          </p:nvGrpSpPr>
          <p:grpSpPr>
            <a:xfrm>
              <a:off x="225700" y="1149126"/>
              <a:ext cx="8827264" cy="3514084"/>
              <a:chOff x="162410" y="683657"/>
              <a:chExt cx="8637244" cy="3514084"/>
            </a:xfrm>
          </p:grpSpPr>
          <p:grpSp>
            <p:nvGrpSpPr>
              <p:cNvPr id="1439" name="Google Shape;1439;p127"/>
              <p:cNvGrpSpPr/>
              <p:nvPr/>
            </p:nvGrpSpPr>
            <p:grpSpPr>
              <a:xfrm flipH="1">
                <a:off x="5626075" y="2139100"/>
                <a:ext cx="3173579" cy="1047300"/>
                <a:chOff x="625770" y="1836545"/>
                <a:chExt cx="3173579" cy="1047300"/>
              </a:xfrm>
            </p:grpSpPr>
            <p:sp>
              <p:nvSpPr>
                <p:cNvPr id="1440" name="Google Shape;1440;p127"/>
                <p:cNvSpPr txBox="1"/>
                <p:nvPr/>
              </p:nvSpPr>
              <p:spPr>
                <a:xfrm>
                  <a:off x="625770" y="1836545"/>
                  <a:ext cx="2339700" cy="104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latin typeface="Open Sans"/>
                      <a:ea typeface="Open Sans"/>
                      <a:cs typeface="Open Sans"/>
                      <a:sym typeface="Open Sans"/>
                    </a:rPr>
                    <a:t>Apply Distance Threshold</a:t>
                  </a:r>
                  <a:endParaRPr sz="800" b="1">
                    <a:latin typeface="Open Sans"/>
                    <a:ea typeface="Open Sans"/>
                    <a:cs typeface="Open Sans"/>
                    <a:sym typeface="Open Sans"/>
                  </a:endParaRPr>
                </a:p>
              </p:txBody>
            </p:sp>
            <p:cxnSp>
              <p:nvCxnSpPr>
                <p:cNvPr id="1441" name="Google Shape;1441;p127"/>
                <p:cNvCxnSpPr/>
                <p:nvPr/>
              </p:nvCxnSpPr>
              <p:spPr>
                <a:xfrm rot="10800000">
                  <a:off x="3046949" y="2215320"/>
                  <a:ext cx="752400" cy="0"/>
                </a:xfrm>
                <a:prstGeom prst="straightConnector1">
                  <a:avLst/>
                </a:prstGeom>
                <a:noFill/>
                <a:ln w="9525" cap="flat" cmpd="sng">
                  <a:solidFill>
                    <a:srgbClr val="C2C2C2"/>
                  </a:solidFill>
                  <a:prstDash val="solid"/>
                  <a:round/>
                  <a:headEnd type="none" w="sm" len="sm"/>
                  <a:tailEnd type="none" w="sm" len="sm"/>
                </a:ln>
              </p:spPr>
            </p:cxnSp>
            <p:sp>
              <p:nvSpPr>
                <p:cNvPr id="1442" name="Google Shape;1442;p127"/>
                <p:cNvSpPr/>
                <p:nvPr/>
              </p:nvSpPr>
              <p:spPr>
                <a:xfrm>
                  <a:off x="3020371" y="2111851"/>
                  <a:ext cx="198600" cy="198300"/>
                </a:xfrm>
                <a:prstGeom prst="ellipse">
                  <a:avLst/>
                </a:prstGeom>
                <a:solidFill>
                  <a:srgbClr val="00A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127"/>
              <p:cNvGrpSpPr/>
              <p:nvPr/>
            </p:nvGrpSpPr>
            <p:grpSpPr>
              <a:xfrm>
                <a:off x="248650" y="2957917"/>
                <a:ext cx="3606604" cy="491700"/>
                <a:chOff x="570630" y="1962037"/>
                <a:chExt cx="3606604" cy="491700"/>
              </a:xfrm>
            </p:grpSpPr>
            <p:sp>
              <p:nvSpPr>
                <p:cNvPr id="1444" name="Google Shape;1444;p127"/>
                <p:cNvSpPr txBox="1"/>
                <p:nvPr/>
              </p:nvSpPr>
              <p:spPr>
                <a:xfrm>
                  <a:off x="570630" y="1962037"/>
                  <a:ext cx="2277900" cy="49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800" b="1">
                      <a:latin typeface="Open Sans"/>
                      <a:ea typeface="Open Sans"/>
                      <a:cs typeface="Open Sans"/>
                      <a:sym typeface="Open Sans"/>
                    </a:rPr>
                    <a:t>Calculate Distance Between Facilities</a:t>
                  </a:r>
                  <a:endParaRPr sz="800" b="1">
                    <a:latin typeface="Open Sans"/>
                    <a:ea typeface="Open Sans"/>
                    <a:cs typeface="Open Sans"/>
                    <a:sym typeface="Open Sans"/>
                  </a:endParaRPr>
                </a:p>
              </p:txBody>
            </p:sp>
            <p:cxnSp>
              <p:nvCxnSpPr>
                <p:cNvPr id="1445" name="Google Shape;1445;p127"/>
                <p:cNvCxnSpPr/>
                <p:nvPr/>
              </p:nvCxnSpPr>
              <p:spPr>
                <a:xfrm rot="10800000">
                  <a:off x="3046834" y="2215329"/>
                  <a:ext cx="1130400" cy="0"/>
                </a:xfrm>
                <a:prstGeom prst="straightConnector1">
                  <a:avLst/>
                </a:prstGeom>
                <a:noFill/>
                <a:ln w="9525" cap="flat" cmpd="sng">
                  <a:solidFill>
                    <a:srgbClr val="C2C2C2"/>
                  </a:solidFill>
                  <a:prstDash val="solid"/>
                  <a:round/>
                  <a:headEnd type="none" w="sm" len="sm"/>
                  <a:tailEnd type="none" w="sm" len="sm"/>
                </a:ln>
              </p:spPr>
            </p:cxnSp>
            <p:sp>
              <p:nvSpPr>
                <p:cNvPr id="1446" name="Google Shape;1446;p127"/>
                <p:cNvSpPr/>
                <p:nvPr/>
              </p:nvSpPr>
              <p:spPr>
                <a:xfrm>
                  <a:off x="3020371" y="2111851"/>
                  <a:ext cx="198600" cy="198300"/>
                </a:xfrm>
                <a:prstGeom prst="ellipse">
                  <a:avLst/>
                </a:prstGeom>
                <a:solidFill>
                  <a:srgbClr val="007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127"/>
              <p:cNvGrpSpPr/>
              <p:nvPr/>
            </p:nvGrpSpPr>
            <p:grpSpPr>
              <a:xfrm flipH="1">
                <a:off x="4837475" y="1220356"/>
                <a:ext cx="3931295" cy="572701"/>
                <a:chOff x="656653" y="2111851"/>
                <a:chExt cx="3931295" cy="572701"/>
              </a:xfrm>
            </p:grpSpPr>
            <p:sp>
              <p:nvSpPr>
                <p:cNvPr id="1448" name="Google Shape;1448;p127"/>
                <p:cNvSpPr txBox="1"/>
                <p:nvPr/>
              </p:nvSpPr>
              <p:spPr>
                <a:xfrm>
                  <a:off x="656653" y="2111852"/>
                  <a:ext cx="22779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latin typeface="Open Sans"/>
                      <a:ea typeface="Open Sans"/>
                      <a:cs typeface="Open Sans"/>
                      <a:sym typeface="Open Sans"/>
                    </a:rPr>
                    <a:t>Locate Best Match Based on Distance and String Distance</a:t>
                  </a:r>
                  <a:endParaRPr sz="800" b="1">
                    <a:latin typeface="Open Sans"/>
                    <a:ea typeface="Open Sans"/>
                    <a:cs typeface="Open Sans"/>
                    <a:sym typeface="Open Sans"/>
                  </a:endParaRPr>
                </a:p>
                <a:p>
                  <a:pPr marL="0" lvl="0" indent="0" algn="l" rtl="0">
                    <a:spcBef>
                      <a:spcPts val="0"/>
                    </a:spcBef>
                    <a:spcAft>
                      <a:spcPts val="1600"/>
                    </a:spcAft>
                    <a:buNone/>
                  </a:pPr>
                  <a:endParaRPr sz="800" b="1">
                    <a:latin typeface="Open Sans"/>
                    <a:ea typeface="Open Sans"/>
                    <a:cs typeface="Open Sans"/>
                    <a:sym typeface="Open Sans"/>
                  </a:endParaRPr>
                </a:p>
              </p:txBody>
            </p:sp>
            <p:cxnSp>
              <p:nvCxnSpPr>
                <p:cNvPr id="1449" name="Google Shape;1449;p127"/>
                <p:cNvCxnSpPr/>
                <p:nvPr/>
              </p:nvCxnSpPr>
              <p:spPr>
                <a:xfrm rot="10800000">
                  <a:off x="3046849" y="2215320"/>
                  <a:ext cx="1541100" cy="0"/>
                </a:xfrm>
                <a:prstGeom prst="straightConnector1">
                  <a:avLst/>
                </a:prstGeom>
                <a:noFill/>
                <a:ln w="9525" cap="flat" cmpd="sng">
                  <a:solidFill>
                    <a:srgbClr val="C2C2C2"/>
                  </a:solidFill>
                  <a:prstDash val="solid"/>
                  <a:round/>
                  <a:headEnd type="none" w="sm" len="sm"/>
                  <a:tailEnd type="none" w="sm" len="sm"/>
                </a:ln>
              </p:spPr>
            </p:cxnSp>
            <p:sp>
              <p:nvSpPr>
                <p:cNvPr id="1450" name="Google Shape;1450;p127"/>
                <p:cNvSpPr/>
                <p:nvPr/>
              </p:nvSpPr>
              <p:spPr>
                <a:xfrm>
                  <a:off x="3020371" y="2111851"/>
                  <a:ext cx="198600" cy="198300"/>
                </a:xfrm>
                <a:prstGeom prst="ellipse">
                  <a:avLst/>
                </a:prstGeom>
                <a:solidFill>
                  <a:srgbClr val="00A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127"/>
              <p:cNvGrpSpPr/>
              <p:nvPr/>
            </p:nvGrpSpPr>
            <p:grpSpPr>
              <a:xfrm>
                <a:off x="2817423" y="945750"/>
                <a:ext cx="3509166" cy="3251991"/>
                <a:chOff x="3217473" y="1225350"/>
                <a:chExt cx="3118150" cy="3159727"/>
              </a:xfrm>
            </p:grpSpPr>
            <p:sp>
              <p:nvSpPr>
                <p:cNvPr id="1452" name="Google Shape;1452;p127"/>
                <p:cNvSpPr/>
                <p:nvPr/>
              </p:nvSpPr>
              <p:spPr>
                <a:xfrm>
                  <a:off x="3579175" y="2711400"/>
                  <a:ext cx="2396410" cy="971161"/>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1453" name="Google Shape;1453;p127"/>
                <p:cNvSpPr/>
                <p:nvPr/>
              </p:nvSpPr>
              <p:spPr>
                <a:xfrm>
                  <a:off x="3730755" y="2527208"/>
                  <a:ext cx="2079127" cy="837209"/>
                </a:xfrm>
                <a:custGeom>
                  <a:avLst/>
                  <a:gdLst/>
                  <a:ahLst/>
                  <a:cxnLst/>
                  <a:rect l="l" t="t" r="r" b="b"/>
                  <a:pathLst>
                    <a:path w="49248" h="16300" extrusionOk="0">
                      <a:moveTo>
                        <a:pt x="0" y="7554"/>
                      </a:moveTo>
                      <a:lnTo>
                        <a:pt x="24649" y="16300"/>
                      </a:lnTo>
                      <a:lnTo>
                        <a:pt x="49248" y="7604"/>
                      </a:lnTo>
                      <a:lnTo>
                        <a:pt x="24599" y="0"/>
                      </a:lnTo>
                      <a:close/>
                    </a:path>
                  </a:pathLst>
                </a:custGeom>
                <a:solidFill>
                  <a:srgbClr val="D9D9D9"/>
                </a:solidFill>
                <a:ln>
                  <a:noFill/>
                </a:ln>
              </p:spPr>
            </p:sp>
            <p:sp>
              <p:nvSpPr>
                <p:cNvPr id="1454" name="Google Shape;1454;p127"/>
                <p:cNvSpPr/>
                <p:nvPr/>
              </p:nvSpPr>
              <p:spPr>
                <a:xfrm>
                  <a:off x="3946479" y="2252239"/>
                  <a:ext cx="1647477" cy="663383"/>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1455" name="Google Shape;1455;p127"/>
                <p:cNvSpPr/>
                <p:nvPr/>
              </p:nvSpPr>
              <p:spPr>
                <a:xfrm>
                  <a:off x="4265445" y="1828277"/>
                  <a:ext cx="1014014" cy="416547"/>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sp>
            <p:sp>
              <p:nvSpPr>
                <p:cNvPr id="1456" name="Google Shape;1456;p127"/>
                <p:cNvSpPr/>
                <p:nvPr/>
              </p:nvSpPr>
              <p:spPr>
                <a:xfrm>
                  <a:off x="3217473" y="3154705"/>
                  <a:ext cx="1559116" cy="1230372"/>
                </a:xfrm>
                <a:custGeom>
                  <a:avLst/>
                  <a:gdLst/>
                  <a:ahLst/>
                  <a:cxnLst/>
                  <a:rect l="l" t="t" r="r" b="b"/>
                  <a:pathLst>
                    <a:path w="31954" h="20822" extrusionOk="0">
                      <a:moveTo>
                        <a:pt x="7355" y="0"/>
                      </a:moveTo>
                      <a:lnTo>
                        <a:pt x="31954" y="8796"/>
                      </a:lnTo>
                      <a:lnTo>
                        <a:pt x="31954" y="20822"/>
                      </a:lnTo>
                      <a:lnTo>
                        <a:pt x="0" y="8895"/>
                      </a:lnTo>
                      <a:close/>
                    </a:path>
                  </a:pathLst>
                </a:custGeom>
                <a:solidFill>
                  <a:srgbClr val="007150"/>
                </a:solidFill>
                <a:ln>
                  <a:noFill/>
                </a:ln>
              </p:spPr>
            </p:sp>
            <p:sp>
              <p:nvSpPr>
                <p:cNvPr id="1457" name="Google Shape;1457;p127"/>
                <p:cNvSpPr/>
                <p:nvPr/>
              </p:nvSpPr>
              <p:spPr>
                <a:xfrm>
                  <a:off x="3790596" y="2554725"/>
                  <a:ext cx="982143" cy="653205"/>
                </a:xfrm>
                <a:custGeom>
                  <a:avLst/>
                  <a:gdLst/>
                  <a:ahLst/>
                  <a:cxnLst/>
                  <a:rect l="l" t="t" r="r" b="b"/>
                  <a:pathLst>
                    <a:path w="23257" h="12771" extrusionOk="0">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1458" name="Google Shape;1458;p127"/>
                <p:cNvSpPr/>
                <p:nvPr/>
              </p:nvSpPr>
              <p:spPr>
                <a:xfrm flipH="1">
                  <a:off x="4770690" y="2554725"/>
                  <a:ext cx="982143" cy="653205"/>
                </a:xfrm>
                <a:custGeom>
                  <a:avLst/>
                  <a:gdLst/>
                  <a:ahLst/>
                  <a:cxnLst/>
                  <a:rect l="l" t="t" r="r" b="b"/>
                  <a:pathLst>
                    <a:path w="23257" h="12771" extrusionOk="0">
                      <a:moveTo>
                        <a:pt x="3727" y="0"/>
                      </a:moveTo>
                      <a:lnTo>
                        <a:pt x="0" y="4522"/>
                      </a:lnTo>
                      <a:lnTo>
                        <a:pt x="23257" y="12771"/>
                      </a:lnTo>
                      <a:lnTo>
                        <a:pt x="23257" y="7056"/>
                      </a:lnTo>
                      <a:close/>
                    </a:path>
                  </a:pathLst>
                </a:custGeom>
                <a:solidFill>
                  <a:srgbClr val="F4B400"/>
                </a:solidFill>
                <a:ln>
                  <a:noFill/>
                </a:ln>
              </p:spPr>
            </p:sp>
            <p:sp>
              <p:nvSpPr>
                <p:cNvPr id="1459" name="Google Shape;1459;p127"/>
                <p:cNvSpPr/>
                <p:nvPr/>
              </p:nvSpPr>
              <p:spPr>
                <a:xfrm>
                  <a:off x="4002555" y="2023456"/>
                  <a:ext cx="770191" cy="721896"/>
                </a:xfrm>
                <a:custGeom>
                  <a:avLst/>
                  <a:gdLst/>
                  <a:ahLst/>
                  <a:cxnLst/>
                  <a:rect l="l" t="t" r="r" b="b"/>
                  <a:pathLst>
                    <a:path w="18238" h="14114" extrusionOk="0">
                      <a:moveTo>
                        <a:pt x="6262" y="0"/>
                      </a:moveTo>
                      <a:lnTo>
                        <a:pt x="18238" y="4324"/>
                      </a:lnTo>
                      <a:lnTo>
                        <a:pt x="18238" y="14114"/>
                      </a:lnTo>
                      <a:lnTo>
                        <a:pt x="0" y="7554"/>
                      </a:lnTo>
                      <a:close/>
                    </a:path>
                  </a:pathLst>
                </a:custGeom>
                <a:solidFill>
                  <a:srgbClr val="007150"/>
                </a:solidFill>
                <a:ln>
                  <a:noFill/>
                </a:ln>
              </p:spPr>
            </p:sp>
            <p:sp>
              <p:nvSpPr>
                <p:cNvPr id="1460" name="Google Shape;1460;p127"/>
                <p:cNvSpPr/>
                <p:nvPr/>
              </p:nvSpPr>
              <p:spPr>
                <a:xfrm flipH="1">
                  <a:off x="4770683" y="2023456"/>
                  <a:ext cx="770191" cy="721896"/>
                </a:xfrm>
                <a:custGeom>
                  <a:avLst/>
                  <a:gdLst/>
                  <a:ahLst/>
                  <a:cxnLst/>
                  <a:rect l="l" t="t" r="r" b="b"/>
                  <a:pathLst>
                    <a:path w="18238" h="14114" extrusionOk="0">
                      <a:moveTo>
                        <a:pt x="6262" y="0"/>
                      </a:moveTo>
                      <a:lnTo>
                        <a:pt x="18238" y="4324"/>
                      </a:lnTo>
                      <a:lnTo>
                        <a:pt x="18238" y="14114"/>
                      </a:lnTo>
                      <a:lnTo>
                        <a:pt x="0" y="7554"/>
                      </a:lnTo>
                      <a:close/>
                    </a:path>
                  </a:pathLst>
                </a:custGeom>
                <a:solidFill>
                  <a:srgbClr val="00A474"/>
                </a:solidFill>
                <a:ln>
                  <a:noFill/>
                </a:ln>
              </p:spPr>
            </p:sp>
            <p:sp>
              <p:nvSpPr>
                <p:cNvPr id="1461" name="Google Shape;1461;p127"/>
                <p:cNvSpPr/>
                <p:nvPr/>
              </p:nvSpPr>
              <p:spPr>
                <a:xfrm>
                  <a:off x="4323640" y="1225350"/>
                  <a:ext cx="449116" cy="854010"/>
                </a:xfrm>
                <a:custGeom>
                  <a:avLst/>
                  <a:gdLst/>
                  <a:ahLst/>
                  <a:cxnLst/>
                  <a:rect l="l" t="t" r="r" b="b"/>
                  <a:pathLst>
                    <a:path w="10635" h="16697" extrusionOk="0">
                      <a:moveTo>
                        <a:pt x="10635" y="0"/>
                      </a:moveTo>
                      <a:lnTo>
                        <a:pt x="0" y="12722"/>
                      </a:lnTo>
                      <a:lnTo>
                        <a:pt x="10635" y="16697"/>
                      </a:lnTo>
                      <a:close/>
                    </a:path>
                  </a:pathLst>
                </a:custGeom>
                <a:solidFill>
                  <a:srgbClr val="007150"/>
                </a:solidFill>
                <a:ln>
                  <a:noFill/>
                </a:ln>
              </p:spPr>
            </p:sp>
            <p:sp>
              <p:nvSpPr>
                <p:cNvPr id="1462" name="Google Shape;1462;p127"/>
                <p:cNvSpPr/>
                <p:nvPr/>
              </p:nvSpPr>
              <p:spPr>
                <a:xfrm flipH="1">
                  <a:off x="4770673" y="1225350"/>
                  <a:ext cx="449116" cy="854010"/>
                </a:xfrm>
                <a:custGeom>
                  <a:avLst/>
                  <a:gdLst/>
                  <a:ahLst/>
                  <a:cxnLst/>
                  <a:rect l="l" t="t" r="r" b="b"/>
                  <a:pathLst>
                    <a:path w="10635" h="16697" extrusionOk="0">
                      <a:moveTo>
                        <a:pt x="10635" y="0"/>
                      </a:moveTo>
                      <a:lnTo>
                        <a:pt x="0" y="12722"/>
                      </a:lnTo>
                      <a:lnTo>
                        <a:pt x="10635" y="16697"/>
                      </a:lnTo>
                      <a:close/>
                    </a:path>
                  </a:pathLst>
                </a:custGeom>
                <a:solidFill>
                  <a:srgbClr val="00A474"/>
                </a:solidFill>
                <a:ln>
                  <a:noFill/>
                </a:ln>
              </p:spPr>
            </p:sp>
            <p:sp>
              <p:nvSpPr>
                <p:cNvPr id="1463" name="Google Shape;1463;p127"/>
                <p:cNvSpPr/>
                <p:nvPr/>
              </p:nvSpPr>
              <p:spPr>
                <a:xfrm>
                  <a:off x="3636034" y="2553603"/>
                  <a:ext cx="1136642" cy="946913"/>
                </a:xfrm>
                <a:custGeom>
                  <a:avLst/>
                  <a:gdLst/>
                  <a:ahLst/>
                  <a:cxnLst/>
                  <a:rect l="l" t="t" r="r" b="b"/>
                  <a:pathLst>
                    <a:path w="65016" h="46623" extrusionOk="0">
                      <a:moveTo>
                        <a:pt x="17858" y="0"/>
                      </a:moveTo>
                      <a:lnTo>
                        <a:pt x="0" y="22135"/>
                      </a:lnTo>
                      <a:lnTo>
                        <a:pt x="65016" y="46623"/>
                      </a:lnTo>
                      <a:lnTo>
                        <a:pt x="65016" y="17537"/>
                      </a:lnTo>
                      <a:close/>
                    </a:path>
                  </a:pathLst>
                </a:custGeom>
                <a:solidFill>
                  <a:srgbClr val="007150"/>
                </a:solidFill>
                <a:ln>
                  <a:noFill/>
                </a:ln>
              </p:spPr>
            </p:sp>
            <p:sp>
              <p:nvSpPr>
                <p:cNvPr id="1464" name="Google Shape;1464;p127"/>
                <p:cNvSpPr/>
                <p:nvPr/>
              </p:nvSpPr>
              <p:spPr>
                <a:xfrm flipH="1">
                  <a:off x="4770657" y="2555106"/>
                  <a:ext cx="1136642" cy="946913"/>
                </a:xfrm>
                <a:custGeom>
                  <a:avLst/>
                  <a:gdLst/>
                  <a:ahLst/>
                  <a:cxnLst/>
                  <a:rect l="l" t="t" r="r" b="b"/>
                  <a:pathLst>
                    <a:path w="65016" h="46623" extrusionOk="0">
                      <a:moveTo>
                        <a:pt x="17858" y="0"/>
                      </a:moveTo>
                      <a:lnTo>
                        <a:pt x="0" y="22135"/>
                      </a:lnTo>
                      <a:lnTo>
                        <a:pt x="65016" y="46623"/>
                      </a:lnTo>
                      <a:lnTo>
                        <a:pt x="65016" y="17537"/>
                      </a:lnTo>
                      <a:close/>
                    </a:path>
                  </a:pathLst>
                </a:custGeom>
                <a:solidFill>
                  <a:srgbClr val="00A474"/>
                </a:solidFill>
                <a:ln>
                  <a:noFill/>
                </a:ln>
              </p:spPr>
            </p:sp>
            <p:sp>
              <p:nvSpPr>
                <p:cNvPr id="1465" name="Google Shape;1465;p127"/>
                <p:cNvSpPr/>
                <p:nvPr/>
              </p:nvSpPr>
              <p:spPr>
                <a:xfrm flipH="1">
                  <a:off x="4776508" y="3154705"/>
                  <a:ext cx="1559116" cy="1230372"/>
                </a:xfrm>
                <a:custGeom>
                  <a:avLst/>
                  <a:gdLst/>
                  <a:ahLst/>
                  <a:cxnLst/>
                  <a:rect l="l" t="t" r="r" b="b"/>
                  <a:pathLst>
                    <a:path w="31954" h="20822" extrusionOk="0">
                      <a:moveTo>
                        <a:pt x="7355" y="0"/>
                      </a:moveTo>
                      <a:lnTo>
                        <a:pt x="31954" y="8796"/>
                      </a:lnTo>
                      <a:lnTo>
                        <a:pt x="31954" y="20822"/>
                      </a:lnTo>
                      <a:lnTo>
                        <a:pt x="0" y="8895"/>
                      </a:lnTo>
                      <a:close/>
                    </a:path>
                  </a:pathLst>
                </a:custGeom>
                <a:solidFill>
                  <a:srgbClr val="00A474"/>
                </a:solidFill>
                <a:ln>
                  <a:noFill/>
                </a:ln>
              </p:spPr>
            </p:sp>
          </p:grpSp>
          <p:grpSp>
            <p:nvGrpSpPr>
              <p:cNvPr id="1466" name="Google Shape;1466;p127"/>
              <p:cNvGrpSpPr/>
              <p:nvPr/>
            </p:nvGrpSpPr>
            <p:grpSpPr>
              <a:xfrm>
                <a:off x="162410" y="683657"/>
                <a:ext cx="3692844" cy="1789500"/>
                <a:chOff x="484390" y="941887"/>
                <a:chExt cx="3692844" cy="1789500"/>
              </a:xfrm>
            </p:grpSpPr>
            <p:sp>
              <p:nvSpPr>
                <p:cNvPr id="1467" name="Google Shape;1467;p127"/>
                <p:cNvSpPr txBox="1"/>
                <p:nvPr/>
              </p:nvSpPr>
              <p:spPr>
                <a:xfrm>
                  <a:off x="484390" y="941887"/>
                  <a:ext cx="2450400" cy="178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800" b="1">
                      <a:latin typeface="Open Sans"/>
                      <a:ea typeface="Open Sans"/>
                      <a:cs typeface="Open Sans"/>
                      <a:sym typeface="Open Sans"/>
                    </a:rPr>
                    <a:t>Calculate String Distance Between Names</a:t>
                  </a:r>
                  <a:endParaRPr sz="600" b="1">
                    <a:latin typeface="Open Sans"/>
                    <a:ea typeface="Open Sans"/>
                    <a:cs typeface="Open Sans"/>
                    <a:sym typeface="Open Sans"/>
                  </a:endParaRPr>
                </a:p>
              </p:txBody>
            </p:sp>
            <p:cxnSp>
              <p:nvCxnSpPr>
                <p:cNvPr id="1468" name="Google Shape;1468;p127"/>
                <p:cNvCxnSpPr/>
                <p:nvPr/>
              </p:nvCxnSpPr>
              <p:spPr>
                <a:xfrm rot="10800000">
                  <a:off x="3046834" y="2215329"/>
                  <a:ext cx="1130400" cy="0"/>
                </a:xfrm>
                <a:prstGeom prst="straightConnector1">
                  <a:avLst/>
                </a:prstGeom>
                <a:noFill/>
                <a:ln w="9525" cap="flat" cmpd="sng">
                  <a:solidFill>
                    <a:srgbClr val="C2C2C2"/>
                  </a:solidFill>
                  <a:prstDash val="solid"/>
                  <a:round/>
                  <a:headEnd type="none" w="sm" len="sm"/>
                  <a:tailEnd type="none" w="sm" len="sm"/>
                </a:ln>
              </p:spPr>
            </p:cxnSp>
            <p:sp>
              <p:nvSpPr>
                <p:cNvPr id="1469" name="Google Shape;1469;p127"/>
                <p:cNvSpPr/>
                <p:nvPr/>
              </p:nvSpPr>
              <p:spPr>
                <a:xfrm>
                  <a:off x="3020371" y="2111851"/>
                  <a:ext cx="198600" cy="198300"/>
                </a:xfrm>
                <a:prstGeom prst="ellipse">
                  <a:avLst/>
                </a:prstGeom>
                <a:solidFill>
                  <a:srgbClr val="007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70" name="Google Shape;1470;p127"/>
            <p:cNvGrpSpPr/>
            <p:nvPr/>
          </p:nvGrpSpPr>
          <p:grpSpPr>
            <a:xfrm>
              <a:off x="2671150" y="1510317"/>
              <a:ext cx="4069324" cy="2495766"/>
              <a:chOff x="2671150" y="1510317"/>
              <a:chExt cx="4069324" cy="2495766"/>
            </a:xfrm>
          </p:grpSpPr>
          <p:sp>
            <p:nvSpPr>
              <p:cNvPr id="1471" name="Google Shape;1471;p127"/>
              <p:cNvSpPr txBox="1"/>
              <p:nvPr/>
            </p:nvSpPr>
            <p:spPr>
              <a:xfrm>
                <a:off x="2671150" y="3433383"/>
                <a:ext cx="516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600">
                    <a:solidFill>
                      <a:srgbClr val="FFFFFF"/>
                    </a:solidFill>
                    <a:latin typeface="Open Sans"/>
                    <a:ea typeface="Open Sans"/>
                    <a:cs typeface="Open Sans"/>
                    <a:sym typeface="Open Sans"/>
                  </a:rPr>
                  <a:t>1</a:t>
                </a:r>
                <a:endParaRPr sz="600">
                  <a:solidFill>
                    <a:srgbClr val="FFFFFF"/>
                  </a:solidFill>
                  <a:latin typeface="Open Sans"/>
                  <a:ea typeface="Open Sans"/>
                  <a:cs typeface="Open Sans"/>
                  <a:sym typeface="Open Sans"/>
                </a:endParaRPr>
              </a:p>
            </p:txBody>
          </p:sp>
          <p:sp>
            <p:nvSpPr>
              <p:cNvPr id="1472" name="Google Shape;1472;p127"/>
              <p:cNvSpPr txBox="1"/>
              <p:nvPr/>
            </p:nvSpPr>
            <p:spPr>
              <a:xfrm>
                <a:off x="2717643" y="2145234"/>
                <a:ext cx="402600" cy="49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600">
                    <a:solidFill>
                      <a:srgbClr val="FFFFFF"/>
                    </a:solidFill>
                    <a:latin typeface="Open Sans"/>
                    <a:ea typeface="Open Sans"/>
                    <a:cs typeface="Open Sans"/>
                    <a:sym typeface="Open Sans"/>
                  </a:rPr>
                  <a:t>3</a:t>
                </a:r>
                <a:endParaRPr sz="600">
                  <a:solidFill>
                    <a:srgbClr val="FFFFFF"/>
                  </a:solidFill>
                  <a:latin typeface="Open Sans"/>
                  <a:ea typeface="Open Sans"/>
                  <a:cs typeface="Open Sans"/>
                  <a:sym typeface="Open Sans"/>
                </a:endParaRPr>
              </a:p>
            </p:txBody>
          </p:sp>
          <p:sp>
            <p:nvSpPr>
              <p:cNvPr id="1473" name="Google Shape;1473;p127"/>
              <p:cNvSpPr txBox="1"/>
              <p:nvPr/>
            </p:nvSpPr>
            <p:spPr>
              <a:xfrm flipH="1">
                <a:off x="6279134" y="1510317"/>
                <a:ext cx="299400" cy="3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600">
                    <a:solidFill>
                      <a:srgbClr val="FFFFFF"/>
                    </a:solidFill>
                    <a:latin typeface="Open Sans"/>
                    <a:ea typeface="Open Sans"/>
                    <a:cs typeface="Open Sans"/>
                    <a:sym typeface="Open Sans"/>
                  </a:rPr>
                  <a:t>4</a:t>
                </a:r>
                <a:endParaRPr sz="600">
                  <a:solidFill>
                    <a:srgbClr val="FFFFFF"/>
                  </a:solidFill>
                  <a:latin typeface="Open Sans"/>
                  <a:ea typeface="Open Sans"/>
                  <a:cs typeface="Open Sans"/>
                  <a:sym typeface="Open Sans"/>
                </a:endParaRPr>
              </a:p>
            </p:txBody>
          </p:sp>
          <p:sp>
            <p:nvSpPr>
              <p:cNvPr id="1474" name="Google Shape;1474;p127"/>
              <p:cNvSpPr txBox="1"/>
              <p:nvPr/>
            </p:nvSpPr>
            <p:spPr>
              <a:xfrm flipH="1">
                <a:off x="6279075" y="2703671"/>
                <a:ext cx="461400" cy="42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600">
                    <a:solidFill>
                      <a:srgbClr val="FFFFFF"/>
                    </a:solidFill>
                    <a:latin typeface="Open Sans"/>
                    <a:ea typeface="Open Sans"/>
                    <a:cs typeface="Open Sans"/>
                    <a:sym typeface="Open Sans"/>
                  </a:rPr>
                  <a:t>2</a:t>
                </a:r>
                <a:endParaRPr sz="600">
                  <a:solidFill>
                    <a:srgbClr val="FFFFFF"/>
                  </a:solidFill>
                  <a:latin typeface="Open Sans"/>
                  <a:ea typeface="Open Sans"/>
                  <a:cs typeface="Open Sans"/>
                  <a:sym typeface="Open Sans"/>
                </a:endParaRPr>
              </a:p>
            </p:txBody>
          </p:sp>
        </p:grpSp>
      </p:grpSp>
      <p:sp>
        <p:nvSpPr>
          <p:cNvPr id="1475" name="Google Shape;1475;p127"/>
          <p:cNvSpPr/>
          <p:nvPr/>
        </p:nvSpPr>
        <p:spPr>
          <a:xfrm>
            <a:off x="248625" y="3498275"/>
            <a:ext cx="1352400" cy="491100"/>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6" name="Google Shape;1476;p127"/>
          <p:cNvPicPr preferRelativeResize="0"/>
          <p:nvPr/>
        </p:nvPicPr>
        <p:blipFill>
          <a:blip r:embed="rId3">
            <a:alphaModFix/>
          </a:blip>
          <a:stretch>
            <a:fillRect/>
          </a:stretch>
        </p:blipFill>
        <p:spPr>
          <a:xfrm>
            <a:off x="393238" y="1139313"/>
            <a:ext cx="8357520" cy="1783787"/>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Matching Facilities</a:t>
            </a:r>
            <a:endParaRPr/>
          </a:p>
        </p:txBody>
      </p:sp>
      <p:grpSp>
        <p:nvGrpSpPr>
          <p:cNvPr id="1482" name="Google Shape;1482;p128"/>
          <p:cNvGrpSpPr/>
          <p:nvPr/>
        </p:nvGrpSpPr>
        <p:grpSpPr>
          <a:xfrm>
            <a:off x="1" y="3229719"/>
            <a:ext cx="4794087" cy="1913770"/>
            <a:chOff x="225700" y="1149126"/>
            <a:chExt cx="8827264" cy="3514084"/>
          </a:xfrm>
        </p:grpSpPr>
        <p:grpSp>
          <p:nvGrpSpPr>
            <p:cNvPr id="1483" name="Google Shape;1483;p128"/>
            <p:cNvGrpSpPr/>
            <p:nvPr/>
          </p:nvGrpSpPr>
          <p:grpSpPr>
            <a:xfrm>
              <a:off x="225700" y="1149126"/>
              <a:ext cx="8827264" cy="3514084"/>
              <a:chOff x="162410" y="683657"/>
              <a:chExt cx="8637244" cy="3514084"/>
            </a:xfrm>
          </p:grpSpPr>
          <p:grpSp>
            <p:nvGrpSpPr>
              <p:cNvPr id="1484" name="Google Shape;1484;p128"/>
              <p:cNvGrpSpPr/>
              <p:nvPr/>
            </p:nvGrpSpPr>
            <p:grpSpPr>
              <a:xfrm flipH="1">
                <a:off x="5626075" y="2139100"/>
                <a:ext cx="3173579" cy="1047300"/>
                <a:chOff x="625770" y="1836545"/>
                <a:chExt cx="3173579" cy="1047300"/>
              </a:xfrm>
            </p:grpSpPr>
            <p:sp>
              <p:nvSpPr>
                <p:cNvPr id="1485" name="Google Shape;1485;p128"/>
                <p:cNvSpPr txBox="1"/>
                <p:nvPr/>
              </p:nvSpPr>
              <p:spPr>
                <a:xfrm>
                  <a:off x="625770" y="1836545"/>
                  <a:ext cx="2339700" cy="104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latin typeface="Open Sans"/>
                      <a:ea typeface="Open Sans"/>
                      <a:cs typeface="Open Sans"/>
                      <a:sym typeface="Open Sans"/>
                    </a:rPr>
                    <a:t>Apply Distance Threshold</a:t>
                  </a:r>
                  <a:endParaRPr sz="800" b="1">
                    <a:latin typeface="Open Sans"/>
                    <a:ea typeface="Open Sans"/>
                    <a:cs typeface="Open Sans"/>
                    <a:sym typeface="Open Sans"/>
                  </a:endParaRPr>
                </a:p>
              </p:txBody>
            </p:sp>
            <p:cxnSp>
              <p:nvCxnSpPr>
                <p:cNvPr id="1486" name="Google Shape;1486;p128"/>
                <p:cNvCxnSpPr/>
                <p:nvPr/>
              </p:nvCxnSpPr>
              <p:spPr>
                <a:xfrm rot="10800000">
                  <a:off x="3046949" y="2215320"/>
                  <a:ext cx="752400" cy="0"/>
                </a:xfrm>
                <a:prstGeom prst="straightConnector1">
                  <a:avLst/>
                </a:prstGeom>
                <a:noFill/>
                <a:ln w="9525" cap="flat" cmpd="sng">
                  <a:solidFill>
                    <a:srgbClr val="C2C2C2"/>
                  </a:solidFill>
                  <a:prstDash val="solid"/>
                  <a:round/>
                  <a:headEnd type="none" w="sm" len="sm"/>
                  <a:tailEnd type="none" w="sm" len="sm"/>
                </a:ln>
              </p:spPr>
            </p:cxnSp>
            <p:sp>
              <p:nvSpPr>
                <p:cNvPr id="1487" name="Google Shape;1487;p128"/>
                <p:cNvSpPr/>
                <p:nvPr/>
              </p:nvSpPr>
              <p:spPr>
                <a:xfrm>
                  <a:off x="3020371" y="2111851"/>
                  <a:ext cx="198600" cy="198300"/>
                </a:xfrm>
                <a:prstGeom prst="ellipse">
                  <a:avLst/>
                </a:prstGeom>
                <a:solidFill>
                  <a:srgbClr val="00A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8" name="Google Shape;1488;p128"/>
              <p:cNvGrpSpPr/>
              <p:nvPr/>
            </p:nvGrpSpPr>
            <p:grpSpPr>
              <a:xfrm>
                <a:off x="248650" y="2957917"/>
                <a:ext cx="3606604" cy="491700"/>
                <a:chOff x="570630" y="1962037"/>
                <a:chExt cx="3606604" cy="491700"/>
              </a:xfrm>
            </p:grpSpPr>
            <p:sp>
              <p:nvSpPr>
                <p:cNvPr id="1489" name="Google Shape;1489;p128"/>
                <p:cNvSpPr txBox="1"/>
                <p:nvPr/>
              </p:nvSpPr>
              <p:spPr>
                <a:xfrm>
                  <a:off x="570630" y="1962037"/>
                  <a:ext cx="2277900" cy="49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800" b="1">
                      <a:latin typeface="Open Sans"/>
                      <a:ea typeface="Open Sans"/>
                      <a:cs typeface="Open Sans"/>
                      <a:sym typeface="Open Sans"/>
                    </a:rPr>
                    <a:t>Calculate Distance Between Facilities</a:t>
                  </a:r>
                  <a:endParaRPr sz="800" b="1">
                    <a:latin typeface="Open Sans"/>
                    <a:ea typeface="Open Sans"/>
                    <a:cs typeface="Open Sans"/>
                    <a:sym typeface="Open Sans"/>
                  </a:endParaRPr>
                </a:p>
              </p:txBody>
            </p:sp>
            <p:cxnSp>
              <p:nvCxnSpPr>
                <p:cNvPr id="1490" name="Google Shape;1490;p128"/>
                <p:cNvCxnSpPr/>
                <p:nvPr/>
              </p:nvCxnSpPr>
              <p:spPr>
                <a:xfrm rot="10800000">
                  <a:off x="3046834" y="2215329"/>
                  <a:ext cx="1130400" cy="0"/>
                </a:xfrm>
                <a:prstGeom prst="straightConnector1">
                  <a:avLst/>
                </a:prstGeom>
                <a:noFill/>
                <a:ln w="9525" cap="flat" cmpd="sng">
                  <a:solidFill>
                    <a:srgbClr val="C2C2C2"/>
                  </a:solidFill>
                  <a:prstDash val="solid"/>
                  <a:round/>
                  <a:headEnd type="none" w="sm" len="sm"/>
                  <a:tailEnd type="none" w="sm" len="sm"/>
                </a:ln>
              </p:spPr>
            </p:cxnSp>
            <p:sp>
              <p:nvSpPr>
                <p:cNvPr id="1491" name="Google Shape;1491;p128"/>
                <p:cNvSpPr/>
                <p:nvPr/>
              </p:nvSpPr>
              <p:spPr>
                <a:xfrm>
                  <a:off x="3020371" y="2111851"/>
                  <a:ext cx="198600" cy="198300"/>
                </a:xfrm>
                <a:prstGeom prst="ellipse">
                  <a:avLst/>
                </a:prstGeom>
                <a:solidFill>
                  <a:srgbClr val="007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128"/>
              <p:cNvGrpSpPr/>
              <p:nvPr/>
            </p:nvGrpSpPr>
            <p:grpSpPr>
              <a:xfrm flipH="1">
                <a:off x="4837475" y="1220356"/>
                <a:ext cx="3931295" cy="572701"/>
                <a:chOff x="656653" y="2111851"/>
                <a:chExt cx="3931295" cy="572701"/>
              </a:xfrm>
            </p:grpSpPr>
            <p:sp>
              <p:nvSpPr>
                <p:cNvPr id="1493" name="Google Shape;1493;p128"/>
                <p:cNvSpPr txBox="1"/>
                <p:nvPr/>
              </p:nvSpPr>
              <p:spPr>
                <a:xfrm>
                  <a:off x="656653" y="2111852"/>
                  <a:ext cx="22779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latin typeface="Open Sans"/>
                      <a:ea typeface="Open Sans"/>
                      <a:cs typeface="Open Sans"/>
                      <a:sym typeface="Open Sans"/>
                    </a:rPr>
                    <a:t>Locate Best Match Based on Distance and String Distance</a:t>
                  </a:r>
                  <a:endParaRPr sz="800" b="1">
                    <a:latin typeface="Open Sans"/>
                    <a:ea typeface="Open Sans"/>
                    <a:cs typeface="Open Sans"/>
                    <a:sym typeface="Open Sans"/>
                  </a:endParaRPr>
                </a:p>
                <a:p>
                  <a:pPr marL="0" lvl="0" indent="0" algn="l" rtl="0">
                    <a:spcBef>
                      <a:spcPts val="0"/>
                    </a:spcBef>
                    <a:spcAft>
                      <a:spcPts val="1600"/>
                    </a:spcAft>
                    <a:buNone/>
                  </a:pPr>
                  <a:endParaRPr sz="800" b="1">
                    <a:latin typeface="Open Sans"/>
                    <a:ea typeface="Open Sans"/>
                    <a:cs typeface="Open Sans"/>
                    <a:sym typeface="Open Sans"/>
                  </a:endParaRPr>
                </a:p>
              </p:txBody>
            </p:sp>
            <p:cxnSp>
              <p:nvCxnSpPr>
                <p:cNvPr id="1494" name="Google Shape;1494;p128"/>
                <p:cNvCxnSpPr/>
                <p:nvPr/>
              </p:nvCxnSpPr>
              <p:spPr>
                <a:xfrm rot="10800000">
                  <a:off x="3046849" y="2215320"/>
                  <a:ext cx="1541100" cy="0"/>
                </a:xfrm>
                <a:prstGeom prst="straightConnector1">
                  <a:avLst/>
                </a:prstGeom>
                <a:noFill/>
                <a:ln w="9525" cap="flat" cmpd="sng">
                  <a:solidFill>
                    <a:srgbClr val="C2C2C2"/>
                  </a:solidFill>
                  <a:prstDash val="solid"/>
                  <a:round/>
                  <a:headEnd type="none" w="sm" len="sm"/>
                  <a:tailEnd type="none" w="sm" len="sm"/>
                </a:ln>
              </p:spPr>
            </p:cxnSp>
            <p:sp>
              <p:nvSpPr>
                <p:cNvPr id="1495" name="Google Shape;1495;p128"/>
                <p:cNvSpPr/>
                <p:nvPr/>
              </p:nvSpPr>
              <p:spPr>
                <a:xfrm>
                  <a:off x="3020371" y="2111851"/>
                  <a:ext cx="198600" cy="198300"/>
                </a:xfrm>
                <a:prstGeom prst="ellipse">
                  <a:avLst/>
                </a:prstGeom>
                <a:solidFill>
                  <a:srgbClr val="00A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128"/>
              <p:cNvGrpSpPr/>
              <p:nvPr/>
            </p:nvGrpSpPr>
            <p:grpSpPr>
              <a:xfrm>
                <a:off x="2817423" y="945750"/>
                <a:ext cx="3509166" cy="3251991"/>
                <a:chOff x="3217473" y="1225350"/>
                <a:chExt cx="3118150" cy="3159727"/>
              </a:xfrm>
            </p:grpSpPr>
            <p:sp>
              <p:nvSpPr>
                <p:cNvPr id="1497" name="Google Shape;1497;p128"/>
                <p:cNvSpPr/>
                <p:nvPr/>
              </p:nvSpPr>
              <p:spPr>
                <a:xfrm>
                  <a:off x="3579175" y="2711400"/>
                  <a:ext cx="2396410" cy="971161"/>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1498" name="Google Shape;1498;p128"/>
                <p:cNvSpPr/>
                <p:nvPr/>
              </p:nvSpPr>
              <p:spPr>
                <a:xfrm>
                  <a:off x="3730755" y="2527208"/>
                  <a:ext cx="2079127" cy="837209"/>
                </a:xfrm>
                <a:custGeom>
                  <a:avLst/>
                  <a:gdLst/>
                  <a:ahLst/>
                  <a:cxnLst/>
                  <a:rect l="l" t="t" r="r" b="b"/>
                  <a:pathLst>
                    <a:path w="49248" h="16300" extrusionOk="0">
                      <a:moveTo>
                        <a:pt x="0" y="7554"/>
                      </a:moveTo>
                      <a:lnTo>
                        <a:pt x="24649" y="16300"/>
                      </a:lnTo>
                      <a:lnTo>
                        <a:pt x="49248" y="7604"/>
                      </a:lnTo>
                      <a:lnTo>
                        <a:pt x="24599" y="0"/>
                      </a:lnTo>
                      <a:close/>
                    </a:path>
                  </a:pathLst>
                </a:custGeom>
                <a:solidFill>
                  <a:srgbClr val="D9D9D9"/>
                </a:solidFill>
                <a:ln>
                  <a:noFill/>
                </a:ln>
              </p:spPr>
            </p:sp>
            <p:sp>
              <p:nvSpPr>
                <p:cNvPr id="1499" name="Google Shape;1499;p128"/>
                <p:cNvSpPr/>
                <p:nvPr/>
              </p:nvSpPr>
              <p:spPr>
                <a:xfrm>
                  <a:off x="3946479" y="2252239"/>
                  <a:ext cx="1647477" cy="663383"/>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1500" name="Google Shape;1500;p128"/>
                <p:cNvSpPr/>
                <p:nvPr/>
              </p:nvSpPr>
              <p:spPr>
                <a:xfrm>
                  <a:off x="4265445" y="1828277"/>
                  <a:ext cx="1014014" cy="416547"/>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sp>
            <p:sp>
              <p:nvSpPr>
                <p:cNvPr id="1501" name="Google Shape;1501;p128"/>
                <p:cNvSpPr/>
                <p:nvPr/>
              </p:nvSpPr>
              <p:spPr>
                <a:xfrm>
                  <a:off x="3217473" y="3154705"/>
                  <a:ext cx="1559116" cy="1230372"/>
                </a:xfrm>
                <a:custGeom>
                  <a:avLst/>
                  <a:gdLst/>
                  <a:ahLst/>
                  <a:cxnLst/>
                  <a:rect l="l" t="t" r="r" b="b"/>
                  <a:pathLst>
                    <a:path w="31954" h="20822" extrusionOk="0">
                      <a:moveTo>
                        <a:pt x="7355" y="0"/>
                      </a:moveTo>
                      <a:lnTo>
                        <a:pt x="31954" y="8796"/>
                      </a:lnTo>
                      <a:lnTo>
                        <a:pt x="31954" y="20822"/>
                      </a:lnTo>
                      <a:lnTo>
                        <a:pt x="0" y="8895"/>
                      </a:lnTo>
                      <a:close/>
                    </a:path>
                  </a:pathLst>
                </a:custGeom>
                <a:solidFill>
                  <a:srgbClr val="007150"/>
                </a:solidFill>
                <a:ln>
                  <a:noFill/>
                </a:ln>
              </p:spPr>
            </p:sp>
            <p:sp>
              <p:nvSpPr>
                <p:cNvPr id="1502" name="Google Shape;1502;p128"/>
                <p:cNvSpPr/>
                <p:nvPr/>
              </p:nvSpPr>
              <p:spPr>
                <a:xfrm>
                  <a:off x="3790596" y="2554725"/>
                  <a:ext cx="982143" cy="653205"/>
                </a:xfrm>
                <a:custGeom>
                  <a:avLst/>
                  <a:gdLst/>
                  <a:ahLst/>
                  <a:cxnLst/>
                  <a:rect l="l" t="t" r="r" b="b"/>
                  <a:pathLst>
                    <a:path w="23257" h="12771" extrusionOk="0">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1503" name="Google Shape;1503;p128"/>
                <p:cNvSpPr/>
                <p:nvPr/>
              </p:nvSpPr>
              <p:spPr>
                <a:xfrm flipH="1">
                  <a:off x="4770690" y="2554725"/>
                  <a:ext cx="982143" cy="653205"/>
                </a:xfrm>
                <a:custGeom>
                  <a:avLst/>
                  <a:gdLst/>
                  <a:ahLst/>
                  <a:cxnLst/>
                  <a:rect l="l" t="t" r="r" b="b"/>
                  <a:pathLst>
                    <a:path w="23257" h="12771" extrusionOk="0">
                      <a:moveTo>
                        <a:pt x="3727" y="0"/>
                      </a:moveTo>
                      <a:lnTo>
                        <a:pt x="0" y="4522"/>
                      </a:lnTo>
                      <a:lnTo>
                        <a:pt x="23257" y="12771"/>
                      </a:lnTo>
                      <a:lnTo>
                        <a:pt x="23257" y="7056"/>
                      </a:lnTo>
                      <a:close/>
                    </a:path>
                  </a:pathLst>
                </a:custGeom>
                <a:solidFill>
                  <a:srgbClr val="F4B400"/>
                </a:solidFill>
                <a:ln>
                  <a:noFill/>
                </a:ln>
              </p:spPr>
            </p:sp>
            <p:sp>
              <p:nvSpPr>
                <p:cNvPr id="1504" name="Google Shape;1504;p128"/>
                <p:cNvSpPr/>
                <p:nvPr/>
              </p:nvSpPr>
              <p:spPr>
                <a:xfrm>
                  <a:off x="4002555" y="2023456"/>
                  <a:ext cx="770191" cy="721896"/>
                </a:xfrm>
                <a:custGeom>
                  <a:avLst/>
                  <a:gdLst/>
                  <a:ahLst/>
                  <a:cxnLst/>
                  <a:rect l="l" t="t" r="r" b="b"/>
                  <a:pathLst>
                    <a:path w="18238" h="14114" extrusionOk="0">
                      <a:moveTo>
                        <a:pt x="6262" y="0"/>
                      </a:moveTo>
                      <a:lnTo>
                        <a:pt x="18238" y="4324"/>
                      </a:lnTo>
                      <a:lnTo>
                        <a:pt x="18238" y="14114"/>
                      </a:lnTo>
                      <a:lnTo>
                        <a:pt x="0" y="7554"/>
                      </a:lnTo>
                      <a:close/>
                    </a:path>
                  </a:pathLst>
                </a:custGeom>
                <a:solidFill>
                  <a:srgbClr val="007150"/>
                </a:solidFill>
                <a:ln>
                  <a:noFill/>
                </a:ln>
              </p:spPr>
            </p:sp>
            <p:sp>
              <p:nvSpPr>
                <p:cNvPr id="1505" name="Google Shape;1505;p128"/>
                <p:cNvSpPr/>
                <p:nvPr/>
              </p:nvSpPr>
              <p:spPr>
                <a:xfrm flipH="1">
                  <a:off x="4770683" y="2023456"/>
                  <a:ext cx="770191" cy="721896"/>
                </a:xfrm>
                <a:custGeom>
                  <a:avLst/>
                  <a:gdLst/>
                  <a:ahLst/>
                  <a:cxnLst/>
                  <a:rect l="l" t="t" r="r" b="b"/>
                  <a:pathLst>
                    <a:path w="18238" h="14114" extrusionOk="0">
                      <a:moveTo>
                        <a:pt x="6262" y="0"/>
                      </a:moveTo>
                      <a:lnTo>
                        <a:pt x="18238" y="4324"/>
                      </a:lnTo>
                      <a:lnTo>
                        <a:pt x="18238" y="14114"/>
                      </a:lnTo>
                      <a:lnTo>
                        <a:pt x="0" y="7554"/>
                      </a:lnTo>
                      <a:close/>
                    </a:path>
                  </a:pathLst>
                </a:custGeom>
                <a:solidFill>
                  <a:srgbClr val="00A474"/>
                </a:solidFill>
                <a:ln>
                  <a:noFill/>
                </a:ln>
              </p:spPr>
            </p:sp>
            <p:sp>
              <p:nvSpPr>
                <p:cNvPr id="1506" name="Google Shape;1506;p128"/>
                <p:cNvSpPr/>
                <p:nvPr/>
              </p:nvSpPr>
              <p:spPr>
                <a:xfrm>
                  <a:off x="4323640" y="1225350"/>
                  <a:ext cx="449116" cy="854010"/>
                </a:xfrm>
                <a:custGeom>
                  <a:avLst/>
                  <a:gdLst/>
                  <a:ahLst/>
                  <a:cxnLst/>
                  <a:rect l="l" t="t" r="r" b="b"/>
                  <a:pathLst>
                    <a:path w="10635" h="16697" extrusionOk="0">
                      <a:moveTo>
                        <a:pt x="10635" y="0"/>
                      </a:moveTo>
                      <a:lnTo>
                        <a:pt x="0" y="12722"/>
                      </a:lnTo>
                      <a:lnTo>
                        <a:pt x="10635" y="16697"/>
                      </a:lnTo>
                      <a:close/>
                    </a:path>
                  </a:pathLst>
                </a:custGeom>
                <a:solidFill>
                  <a:srgbClr val="007150"/>
                </a:solidFill>
                <a:ln>
                  <a:noFill/>
                </a:ln>
              </p:spPr>
            </p:sp>
            <p:sp>
              <p:nvSpPr>
                <p:cNvPr id="1507" name="Google Shape;1507;p128"/>
                <p:cNvSpPr/>
                <p:nvPr/>
              </p:nvSpPr>
              <p:spPr>
                <a:xfrm flipH="1">
                  <a:off x="4770673" y="1225350"/>
                  <a:ext cx="449116" cy="854010"/>
                </a:xfrm>
                <a:custGeom>
                  <a:avLst/>
                  <a:gdLst/>
                  <a:ahLst/>
                  <a:cxnLst/>
                  <a:rect l="l" t="t" r="r" b="b"/>
                  <a:pathLst>
                    <a:path w="10635" h="16697" extrusionOk="0">
                      <a:moveTo>
                        <a:pt x="10635" y="0"/>
                      </a:moveTo>
                      <a:lnTo>
                        <a:pt x="0" y="12722"/>
                      </a:lnTo>
                      <a:lnTo>
                        <a:pt x="10635" y="16697"/>
                      </a:lnTo>
                      <a:close/>
                    </a:path>
                  </a:pathLst>
                </a:custGeom>
                <a:solidFill>
                  <a:srgbClr val="00A474"/>
                </a:solidFill>
                <a:ln>
                  <a:noFill/>
                </a:ln>
              </p:spPr>
            </p:sp>
            <p:sp>
              <p:nvSpPr>
                <p:cNvPr id="1508" name="Google Shape;1508;p128"/>
                <p:cNvSpPr/>
                <p:nvPr/>
              </p:nvSpPr>
              <p:spPr>
                <a:xfrm>
                  <a:off x="3636034" y="2553603"/>
                  <a:ext cx="1136642" cy="946913"/>
                </a:xfrm>
                <a:custGeom>
                  <a:avLst/>
                  <a:gdLst/>
                  <a:ahLst/>
                  <a:cxnLst/>
                  <a:rect l="l" t="t" r="r" b="b"/>
                  <a:pathLst>
                    <a:path w="65016" h="46623" extrusionOk="0">
                      <a:moveTo>
                        <a:pt x="17858" y="0"/>
                      </a:moveTo>
                      <a:lnTo>
                        <a:pt x="0" y="22135"/>
                      </a:lnTo>
                      <a:lnTo>
                        <a:pt x="65016" y="46623"/>
                      </a:lnTo>
                      <a:lnTo>
                        <a:pt x="65016" y="17537"/>
                      </a:lnTo>
                      <a:close/>
                    </a:path>
                  </a:pathLst>
                </a:custGeom>
                <a:solidFill>
                  <a:srgbClr val="007150"/>
                </a:solidFill>
                <a:ln>
                  <a:noFill/>
                </a:ln>
              </p:spPr>
            </p:sp>
            <p:sp>
              <p:nvSpPr>
                <p:cNvPr id="1509" name="Google Shape;1509;p128"/>
                <p:cNvSpPr/>
                <p:nvPr/>
              </p:nvSpPr>
              <p:spPr>
                <a:xfrm flipH="1">
                  <a:off x="4770657" y="2555106"/>
                  <a:ext cx="1136642" cy="946913"/>
                </a:xfrm>
                <a:custGeom>
                  <a:avLst/>
                  <a:gdLst/>
                  <a:ahLst/>
                  <a:cxnLst/>
                  <a:rect l="l" t="t" r="r" b="b"/>
                  <a:pathLst>
                    <a:path w="65016" h="46623" extrusionOk="0">
                      <a:moveTo>
                        <a:pt x="17858" y="0"/>
                      </a:moveTo>
                      <a:lnTo>
                        <a:pt x="0" y="22135"/>
                      </a:lnTo>
                      <a:lnTo>
                        <a:pt x="65016" y="46623"/>
                      </a:lnTo>
                      <a:lnTo>
                        <a:pt x="65016" y="17537"/>
                      </a:lnTo>
                      <a:close/>
                    </a:path>
                  </a:pathLst>
                </a:custGeom>
                <a:solidFill>
                  <a:srgbClr val="00A474"/>
                </a:solidFill>
                <a:ln>
                  <a:noFill/>
                </a:ln>
              </p:spPr>
            </p:sp>
            <p:sp>
              <p:nvSpPr>
                <p:cNvPr id="1510" name="Google Shape;1510;p128"/>
                <p:cNvSpPr/>
                <p:nvPr/>
              </p:nvSpPr>
              <p:spPr>
                <a:xfrm flipH="1">
                  <a:off x="4776508" y="3154705"/>
                  <a:ext cx="1559116" cy="1230372"/>
                </a:xfrm>
                <a:custGeom>
                  <a:avLst/>
                  <a:gdLst/>
                  <a:ahLst/>
                  <a:cxnLst/>
                  <a:rect l="l" t="t" r="r" b="b"/>
                  <a:pathLst>
                    <a:path w="31954" h="20822" extrusionOk="0">
                      <a:moveTo>
                        <a:pt x="7355" y="0"/>
                      </a:moveTo>
                      <a:lnTo>
                        <a:pt x="31954" y="8796"/>
                      </a:lnTo>
                      <a:lnTo>
                        <a:pt x="31954" y="20822"/>
                      </a:lnTo>
                      <a:lnTo>
                        <a:pt x="0" y="8895"/>
                      </a:lnTo>
                      <a:close/>
                    </a:path>
                  </a:pathLst>
                </a:custGeom>
                <a:solidFill>
                  <a:srgbClr val="00A474"/>
                </a:solidFill>
                <a:ln>
                  <a:noFill/>
                </a:ln>
              </p:spPr>
            </p:sp>
          </p:grpSp>
          <p:grpSp>
            <p:nvGrpSpPr>
              <p:cNvPr id="1511" name="Google Shape;1511;p128"/>
              <p:cNvGrpSpPr/>
              <p:nvPr/>
            </p:nvGrpSpPr>
            <p:grpSpPr>
              <a:xfrm>
                <a:off x="162410" y="683657"/>
                <a:ext cx="3692844" cy="1789500"/>
                <a:chOff x="484390" y="941887"/>
                <a:chExt cx="3692844" cy="1789500"/>
              </a:xfrm>
            </p:grpSpPr>
            <p:sp>
              <p:nvSpPr>
                <p:cNvPr id="1512" name="Google Shape;1512;p128"/>
                <p:cNvSpPr txBox="1"/>
                <p:nvPr/>
              </p:nvSpPr>
              <p:spPr>
                <a:xfrm>
                  <a:off x="484390" y="941887"/>
                  <a:ext cx="2450400" cy="178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800" b="1">
                      <a:latin typeface="Open Sans"/>
                      <a:ea typeface="Open Sans"/>
                      <a:cs typeface="Open Sans"/>
                      <a:sym typeface="Open Sans"/>
                    </a:rPr>
                    <a:t>Calculate String Distance Between Names</a:t>
                  </a:r>
                  <a:endParaRPr sz="600" b="1">
                    <a:latin typeface="Open Sans"/>
                    <a:ea typeface="Open Sans"/>
                    <a:cs typeface="Open Sans"/>
                    <a:sym typeface="Open Sans"/>
                  </a:endParaRPr>
                </a:p>
              </p:txBody>
            </p:sp>
            <p:cxnSp>
              <p:nvCxnSpPr>
                <p:cNvPr id="1513" name="Google Shape;1513;p128"/>
                <p:cNvCxnSpPr/>
                <p:nvPr/>
              </p:nvCxnSpPr>
              <p:spPr>
                <a:xfrm rot="10800000">
                  <a:off x="3046834" y="2215329"/>
                  <a:ext cx="1130400" cy="0"/>
                </a:xfrm>
                <a:prstGeom prst="straightConnector1">
                  <a:avLst/>
                </a:prstGeom>
                <a:noFill/>
                <a:ln w="9525" cap="flat" cmpd="sng">
                  <a:solidFill>
                    <a:srgbClr val="C2C2C2"/>
                  </a:solidFill>
                  <a:prstDash val="solid"/>
                  <a:round/>
                  <a:headEnd type="none" w="sm" len="sm"/>
                  <a:tailEnd type="none" w="sm" len="sm"/>
                </a:ln>
              </p:spPr>
            </p:cxnSp>
            <p:sp>
              <p:nvSpPr>
                <p:cNvPr id="1514" name="Google Shape;1514;p128"/>
                <p:cNvSpPr/>
                <p:nvPr/>
              </p:nvSpPr>
              <p:spPr>
                <a:xfrm>
                  <a:off x="3020371" y="2111851"/>
                  <a:ext cx="198600" cy="198300"/>
                </a:xfrm>
                <a:prstGeom prst="ellipse">
                  <a:avLst/>
                </a:prstGeom>
                <a:solidFill>
                  <a:srgbClr val="007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5" name="Google Shape;1515;p128"/>
            <p:cNvGrpSpPr/>
            <p:nvPr/>
          </p:nvGrpSpPr>
          <p:grpSpPr>
            <a:xfrm>
              <a:off x="2671150" y="1510317"/>
              <a:ext cx="4069324" cy="2495766"/>
              <a:chOff x="2671150" y="1510317"/>
              <a:chExt cx="4069324" cy="2495766"/>
            </a:xfrm>
          </p:grpSpPr>
          <p:sp>
            <p:nvSpPr>
              <p:cNvPr id="1516" name="Google Shape;1516;p128"/>
              <p:cNvSpPr txBox="1"/>
              <p:nvPr/>
            </p:nvSpPr>
            <p:spPr>
              <a:xfrm>
                <a:off x="2671150" y="3433383"/>
                <a:ext cx="516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600">
                    <a:solidFill>
                      <a:srgbClr val="FFFFFF"/>
                    </a:solidFill>
                    <a:latin typeface="Open Sans"/>
                    <a:ea typeface="Open Sans"/>
                    <a:cs typeface="Open Sans"/>
                    <a:sym typeface="Open Sans"/>
                  </a:rPr>
                  <a:t>1</a:t>
                </a:r>
                <a:endParaRPr sz="600">
                  <a:solidFill>
                    <a:srgbClr val="FFFFFF"/>
                  </a:solidFill>
                  <a:latin typeface="Open Sans"/>
                  <a:ea typeface="Open Sans"/>
                  <a:cs typeface="Open Sans"/>
                  <a:sym typeface="Open Sans"/>
                </a:endParaRPr>
              </a:p>
            </p:txBody>
          </p:sp>
          <p:sp>
            <p:nvSpPr>
              <p:cNvPr id="1517" name="Google Shape;1517;p128"/>
              <p:cNvSpPr txBox="1"/>
              <p:nvPr/>
            </p:nvSpPr>
            <p:spPr>
              <a:xfrm>
                <a:off x="2717643" y="2145234"/>
                <a:ext cx="402600" cy="49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600">
                    <a:solidFill>
                      <a:srgbClr val="FFFFFF"/>
                    </a:solidFill>
                    <a:latin typeface="Open Sans"/>
                    <a:ea typeface="Open Sans"/>
                    <a:cs typeface="Open Sans"/>
                    <a:sym typeface="Open Sans"/>
                  </a:rPr>
                  <a:t>3</a:t>
                </a:r>
                <a:endParaRPr sz="600">
                  <a:solidFill>
                    <a:srgbClr val="FFFFFF"/>
                  </a:solidFill>
                  <a:latin typeface="Open Sans"/>
                  <a:ea typeface="Open Sans"/>
                  <a:cs typeface="Open Sans"/>
                  <a:sym typeface="Open Sans"/>
                </a:endParaRPr>
              </a:p>
            </p:txBody>
          </p:sp>
          <p:sp>
            <p:nvSpPr>
              <p:cNvPr id="1518" name="Google Shape;1518;p128"/>
              <p:cNvSpPr txBox="1"/>
              <p:nvPr/>
            </p:nvSpPr>
            <p:spPr>
              <a:xfrm flipH="1">
                <a:off x="6279134" y="1510317"/>
                <a:ext cx="299400" cy="3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600">
                    <a:solidFill>
                      <a:srgbClr val="FFFFFF"/>
                    </a:solidFill>
                    <a:latin typeface="Open Sans"/>
                    <a:ea typeface="Open Sans"/>
                    <a:cs typeface="Open Sans"/>
                    <a:sym typeface="Open Sans"/>
                  </a:rPr>
                  <a:t>4</a:t>
                </a:r>
                <a:endParaRPr sz="600">
                  <a:solidFill>
                    <a:srgbClr val="FFFFFF"/>
                  </a:solidFill>
                  <a:latin typeface="Open Sans"/>
                  <a:ea typeface="Open Sans"/>
                  <a:cs typeface="Open Sans"/>
                  <a:sym typeface="Open Sans"/>
                </a:endParaRPr>
              </a:p>
            </p:txBody>
          </p:sp>
          <p:sp>
            <p:nvSpPr>
              <p:cNvPr id="1519" name="Google Shape;1519;p128"/>
              <p:cNvSpPr txBox="1"/>
              <p:nvPr/>
            </p:nvSpPr>
            <p:spPr>
              <a:xfrm flipH="1">
                <a:off x="6279075" y="2703671"/>
                <a:ext cx="461400" cy="42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600">
                    <a:solidFill>
                      <a:srgbClr val="FFFFFF"/>
                    </a:solidFill>
                    <a:latin typeface="Open Sans"/>
                    <a:ea typeface="Open Sans"/>
                    <a:cs typeface="Open Sans"/>
                    <a:sym typeface="Open Sans"/>
                  </a:rPr>
                  <a:t>2</a:t>
                </a:r>
                <a:endParaRPr sz="600">
                  <a:solidFill>
                    <a:srgbClr val="FFFFFF"/>
                  </a:solidFill>
                  <a:latin typeface="Open Sans"/>
                  <a:ea typeface="Open Sans"/>
                  <a:cs typeface="Open Sans"/>
                  <a:sym typeface="Open Sans"/>
                </a:endParaRPr>
              </a:p>
            </p:txBody>
          </p:sp>
        </p:grpSp>
      </p:grpSp>
      <p:sp>
        <p:nvSpPr>
          <p:cNvPr id="1520" name="Google Shape;1520;p128"/>
          <p:cNvSpPr/>
          <p:nvPr/>
        </p:nvSpPr>
        <p:spPr>
          <a:xfrm>
            <a:off x="3229975" y="3296850"/>
            <a:ext cx="1564200" cy="491100"/>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21" name="Google Shape;1521;p128"/>
          <p:cNvPicPr preferRelativeResize="0"/>
          <p:nvPr/>
        </p:nvPicPr>
        <p:blipFill>
          <a:blip r:embed="rId3">
            <a:alphaModFix/>
          </a:blip>
          <a:stretch>
            <a:fillRect/>
          </a:stretch>
        </p:blipFill>
        <p:spPr>
          <a:xfrm>
            <a:off x="2044138" y="1204975"/>
            <a:ext cx="5055725" cy="15242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pic>
        <p:nvPicPr>
          <p:cNvPr id="1526" name="Google Shape;1526;p129"/>
          <p:cNvPicPr preferRelativeResize="0"/>
          <p:nvPr/>
        </p:nvPicPr>
        <p:blipFill>
          <a:blip r:embed="rId3">
            <a:alphaModFix/>
          </a:blip>
          <a:stretch>
            <a:fillRect/>
          </a:stretch>
        </p:blipFill>
        <p:spPr>
          <a:xfrm>
            <a:off x="0" y="0"/>
            <a:ext cx="6529138" cy="5143501"/>
          </a:xfrm>
          <a:prstGeom prst="rect">
            <a:avLst/>
          </a:prstGeom>
          <a:noFill/>
          <a:ln>
            <a:noFill/>
          </a:ln>
        </p:spPr>
      </p:pic>
      <p:sp>
        <p:nvSpPr>
          <p:cNvPr id="1527" name="Google Shape;1527;p129"/>
          <p:cNvSpPr txBox="1"/>
          <p:nvPr/>
        </p:nvSpPr>
        <p:spPr>
          <a:xfrm>
            <a:off x="6936550" y="947600"/>
            <a:ext cx="1779300" cy="21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Able to match 123 facilities that represent ~81% of total reported withdrawals and ~89% of total reported discharges</a:t>
            </a:r>
            <a:endParaRPr>
              <a:latin typeface="Open Sans"/>
              <a:ea typeface="Open Sans"/>
              <a:cs typeface="Open Sans"/>
              <a:sym typeface="Open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1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93</a:t>
            </a:fld>
            <a:endParaRPr/>
          </a:p>
        </p:txBody>
      </p:sp>
      <p:pic>
        <p:nvPicPr>
          <p:cNvPr id="1533" name="Google Shape;1533;p130"/>
          <p:cNvPicPr preferRelativeResize="0"/>
          <p:nvPr/>
        </p:nvPicPr>
        <p:blipFill>
          <a:blip r:embed="rId3">
            <a:alphaModFix/>
          </a:blip>
          <a:stretch>
            <a:fillRect/>
          </a:stretch>
        </p:blipFill>
        <p:spPr>
          <a:xfrm>
            <a:off x="0" y="0"/>
            <a:ext cx="4456676" cy="4383326"/>
          </a:xfrm>
          <a:prstGeom prst="rect">
            <a:avLst/>
          </a:prstGeom>
          <a:noFill/>
          <a:ln>
            <a:noFill/>
          </a:ln>
        </p:spPr>
      </p:pic>
      <p:pic>
        <p:nvPicPr>
          <p:cNvPr id="1534" name="Google Shape;1534;p130"/>
          <p:cNvPicPr preferRelativeResize="0"/>
          <p:nvPr/>
        </p:nvPicPr>
        <p:blipFill>
          <a:blip r:embed="rId4">
            <a:alphaModFix/>
          </a:blip>
          <a:stretch>
            <a:fillRect/>
          </a:stretch>
        </p:blipFill>
        <p:spPr>
          <a:xfrm>
            <a:off x="4518825" y="0"/>
            <a:ext cx="4586875" cy="45113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pic>
        <p:nvPicPr>
          <p:cNvPr id="1539" name="Google Shape;1539;p131"/>
          <p:cNvPicPr preferRelativeResize="0"/>
          <p:nvPr/>
        </p:nvPicPr>
        <p:blipFill>
          <a:blip r:embed="rId3">
            <a:alphaModFix/>
          </a:blip>
          <a:stretch>
            <a:fillRect/>
          </a:stretch>
        </p:blipFill>
        <p:spPr>
          <a:xfrm>
            <a:off x="1428075" y="-1"/>
            <a:ext cx="6287849" cy="2936150"/>
          </a:xfrm>
          <a:prstGeom prst="rect">
            <a:avLst/>
          </a:prstGeom>
          <a:noFill/>
          <a:ln>
            <a:noFill/>
          </a:ln>
        </p:spPr>
      </p:pic>
      <p:pic>
        <p:nvPicPr>
          <p:cNvPr id="1540" name="Google Shape;1540;p131"/>
          <p:cNvPicPr preferRelativeResize="0"/>
          <p:nvPr/>
        </p:nvPicPr>
        <p:blipFill>
          <a:blip r:embed="rId4">
            <a:alphaModFix/>
          </a:blip>
          <a:stretch>
            <a:fillRect/>
          </a:stretch>
        </p:blipFill>
        <p:spPr>
          <a:xfrm>
            <a:off x="4734525" y="3191700"/>
            <a:ext cx="4301356" cy="1828350"/>
          </a:xfrm>
          <a:prstGeom prst="rect">
            <a:avLst/>
          </a:prstGeom>
          <a:noFill/>
          <a:ln>
            <a:noFill/>
          </a:ln>
        </p:spPr>
      </p:pic>
      <p:pic>
        <p:nvPicPr>
          <p:cNvPr id="1541" name="Google Shape;1541;p131"/>
          <p:cNvPicPr preferRelativeResize="0"/>
          <p:nvPr/>
        </p:nvPicPr>
        <p:blipFill>
          <a:blip r:embed="rId5">
            <a:alphaModFix/>
          </a:blip>
          <a:stretch>
            <a:fillRect/>
          </a:stretch>
        </p:blipFill>
        <p:spPr>
          <a:xfrm>
            <a:off x="0" y="3144075"/>
            <a:ext cx="4734144" cy="18283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pic>
        <p:nvPicPr>
          <p:cNvPr id="1546" name="Google Shape;1546;p132"/>
          <p:cNvPicPr preferRelativeResize="0"/>
          <p:nvPr/>
        </p:nvPicPr>
        <p:blipFill>
          <a:blip r:embed="rId3">
            <a:alphaModFix/>
          </a:blip>
          <a:stretch>
            <a:fillRect/>
          </a:stretch>
        </p:blipFill>
        <p:spPr>
          <a:xfrm>
            <a:off x="4707225" y="3373050"/>
            <a:ext cx="4286025" cy="1788125"/>
          </a:xfrm>
          <a:prstGeom prst="rect">
            <a:avLst/>
          </a:prstGeom>
          <a:noFill/>
          <a:ln>
            <a:noFill/>
          </a:ln>
        </p:spPr>
      </p:pic>
      <p:pic>
        <p:nvPicPr>
          <p:cNvPr id="1547" name="Google Shape;1547;p132"/>
          <p:cNvPicPr preferRelativeResize="0"/>
          <p:nvPr/>
        </p:nvPicPr>
        <p:blipFill>
          <a:blip r:embed="rId4">
            <a:alphaModFix/>
          </a:blip>
          <a:stretch>
            <a:fillRect/>
          </a:stretch>
        </p:blipFill>
        <p:spPr>
          <a:xfrm>
            <a:off x="0" y="3395813"/>
            <a:ext cx="4559200" cy="1742600"/>
          </a:xfrm>
          <a:prstGeom prst="rect">
            <a:avLst/>
          </a:prstGeom>
          <a:noFill/>
          <a:ln>
            <a:noFill/>
          </a:ln>
        </p:spPr>
      </p:pic>
      <p:pic>
        <p:nvPicPr>
          <p:cNvPr id="1548" name="Google Shape;1548;p132"/>
          <p:cNvPicPr preferRelativeResize="0"/>
          <p:nvPr/>
        </p:nvPicPr>
        <p:blipFill>
          <a:blip r:embed="rId5">
            <a:alphaModFix/>
          </a:blip>
          <a:stretch>
            <a:fillRect/>
          </a:stretch>
        </p:blipFill>
        <p:spPr>
          <a:xfrm>
            <a:off x="1305175" y="0"/>
            <a:ext cx="6533650" cy="31414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pic>
        <p:nvPicPr>
          <p:cNvPr id="1553" name="Google Shape;1553;p133"/>
          <p:cNvPicPr preferRelativeResize="0"/>
          <p:nvPr/>
        </p:nvPicPr>
        <p:blipFill>
          <a:blip r:embed="rId3">
            <a:alphaModFix/>
          </a:blip>
          <a:stretch>
            <a:fillRect/>
          </a:stretch>
        </p:blipFill>
        <p:spPr>
          <a:xfrm>
            <a:off x="0" y="0"/>
            <a:ext cx="9143998" cy="489647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pic>
        <p:nvPicPr>
          <p:cNvPr id="1558" name="Google Shape;1558;p134"/>
          <p:cNvPicPr preferRelativeResize="0"/>
          <p:nvPr/>
        </p:nvPicPr>
        <p:blipFill>
          <a:blip r:embed="rId3">
            <a:alphaModFix/>
          </a:blip>
          <a:stretch>
            <a:fillRect/>
          </a:stretch>
        </p:blipFill>
        <p:spPr>
          <a:xfrm>
            <a:off x="0" y="0"/>
            <a:ext cx="9143999" cy="480781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pic>
        <p:nvPicPr>
          <p:cNvPr id="1563" name="Google Shape;1563;p135"/>
          <p:cNvPicPr preferRelativeResize="0"/>
          <p:nvPr/>
        </p:nvPicPr>
        <p:blipFill>
          <a:blip r:embed="rId3">
            <a:alphaModFix/>
          </a:blip>
          <a:stretch>
            <a:fillRect/>
          </a:stretch>
        </p:blipFill>
        <p:spPr>
          <a:xfrm>
            <a:off x="46725" y="0"/>
            <a:ext cx="5065304" cy="2712400"/>
          </a:xfrm>
          <a:prstGeom prst="rect">
            <a:avLst/>
          </a:prstGeom>
          <a:noFill/>
          <a:ln>
            <a:noFill/>
          </a:ln>
        </p:spPr>
      </p:pic>
      <p:pic>
        <p:nvPicPr>
          <p:cNvPr id="1564" name="Google Shape;1564;p135"/>
          <p:cNvPicPr preferRelativeResize="0"/>
          <p:nvPr/>
        </p:nvPicPr>
        <p:blipFill>
          <a:blip r:embed="rId4">
            <a:alphaModFix/>
          </a:blip>
          <a:stretch>
            <a:fillRect/>
          </a:stretch>
        </p:blipFill>
        <p:spPr>
          <a:xfrm>
            <a:off x="0" y="2571751"/>
            <a:ext cx="5158750" cy="2712400"/>
          </a:xfrm>
          <a:prstGeom prst="rect">
            <a:avLst/>
          </a:prstGeom>
          <a:noFill/>
          <a:ln>
            <a:noFill/>
          </a:ln>
        </p:spPr>
      </p:pic>
      <p:sp>
        <p:nvSpPr>
          <p:cNvPr id="1565" name="Google Shape;1565;p135"/>
          <p:cNvSpPr txBox="1"/>
          <p:nvPr/>
        </p:nvSpPr>
        <p:spPr>
          <a:xfrm>
            <a:off x="5983525" y="3929675"/>
            <a:ext cx="2498700" cy="103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Comparison of reporting withdrawal and discharge for energy sector by power type</a:t>
            </a:r>
            <a:endParaRPr>
              <a:latin typeface="Open Sans"/>
              <a:ea typeface="Open Sans"/>
              <a:cs typeface="Open Sans"/>
              <a:sym typeface="Open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pic>
        <p:nvPicPr>
          <p:cNvPr id="1570" name="Google Shape;1570;p136"/>
          <p:cNvPicPr preferRelativeResize="0"/>
          <p:nvPr/>
        </p:nvPicPr>
        <p:blipFill>
          <a:blip r:embed="rId3">
            <a:alphaModFix/>
          </a:blip>
          <a:stretch>
            <a:fillRect/>
          </a:stretch>
        </p:blipFill>
        <p:spPr>
          <a:xfrm>
            <a:off x="-1" y="0"/>
            <a:ext cx="5030876" cy="2364399"/>
          </a:xfrm>
          <a:prstGeom prst="rect">
            <a:avLst/>
          </a:prstGeom>
          <a:noFill/>
          <a:ln>
            <a:noFill/>
          </a:ln>
        </p:spPr>
      </p:pic>
      <p:pic>
        <p:nvPicPr>
          <p:cNvPr id="1571" name="Google Shape;1571;p136"/>
          <p:cNvPicPr preferRelativeResize="0"/>
          <p:nvPr/>
        </p:nvPicPr>
        <p:blipFill>
          <a:blip r:embed="rId4">
            <a:alphaModFix/>
          </a:blip>
          <a:stretch>
            <a:fillRect/>
          </a:stretch>
        </p:blipFill>
        <p:spPr>
          <a:xfrm>
            <a:off x="5088625" y="229100"/>
            <a:ext cx="3995475" cy="1678700"/>
          </a:xfrm>
          <a:prstGeom prst="rect">
            <a:avLst/>
          </a:prstGeom>
          <a:noFill/>
          <a:ln>
            <a:noFill/>
          </a:ln>
        </p:spPr>
      </p:pic>
      <p:pic>
        <p:nvPicPr>
          <p:cNvPr id="1572" name="Google Shape;1572;p136"/>
          <p:cNvPicPr preferRelativeResize="0"/>
          <p:nvPr/>
        </p:nvPicPr>
        <p:blipFill>
          <a:blip r:embed="rId5">
            <a:alphaModFix/>
          </a:blip>
          <a:stretch>
            <a:fillRect/>
          </a:stretch>
        </p:blipFill>
        <p:spPr>
          <a:xfrm>
            <a:off x="0" y="2659850"/>
            <a:ext cx="5030874" cy="2447196"/>
          </a:xfrm>
          <a:prstGeom prst="rect">
            <a:avLst/>
          </a:prstGeom>
          <a:noFill/>
          <a:ln>
            <a:noFill/>
          </a:ln>
        </p:spPr>
      </p:pic>
      <p:pic>
        <p:nvPicPr>
          <p:cNvPr id="1573" name="Google Shape;1573;p136"/>
          <p:cNvPicPr preferRelativeResize="0"/>
          <p:nvPr/>
        </p:nvPicPr>
        <p:blipFill>
          <a:blip r:embed="rId6">
            <a:alphaModFix/>
          </a:blip>
          <a:stretch>
            <a:fillRect/>
          </a:stretch>
        </p:blipFill>
        <p:spPr>
          <a:xfrm>
            <a:off x="5148525" y="2915967"/>
            <a:ext cx="3995475" cy="1683658"/>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9095</Words>
  <Application>Microsoft Office PowerPoint</Application>
  <PresentationFormat>On-screen Show (16:9)</PresentationFormat>
  <Paragraphs>1184</Paragraphs>
  <Slides>150</Slides>
  <Notes>150</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150</vt:i4>
      </vt:variant>
    </vt:vector>
  </HeadingPairs>
  <TitlesOfParts>
    <vt:vector size="158" baseType="lpstr">
      <vt:lpstr>Open Sans</vt:lpstr>
      <vt:lpstr>Open Sans Light</vt:lpstr>
      <vt:lpstr>Roboto</vt:lpstr>
      <vt:lpstr>Arial</vt:lpstr>
      <vt:lpstr>Simple Light</vt:lpstr>
      <vt:lpstr>Simple Light</vt:lpstr>
      <vt:lpstr>Simple Light</vt:lpstr>
      <vt:lpstr>Simple Light</vt:lpstr>
      <vt:lpstr>PowerPoint Presentation</vt:lpstr>
      <vt:lpstr>Water-Use Data and Research Program</vt:lpstr>
      <vt:lpstr>Overview/Outline</vt:lpstr>
      <vt:lpstr>By 2071, nearly half of the freshwater basins in the US may not be able to meet the monthly water demand1</vt:lpstr>
      <vt:lpstr>PowerPoint Presentation</vt:lpstr>
      <vt:lpstr>Consumptive Water Use Studies</vt:lpstr>
      <vt:lpstr>Gaps in Studies</vt:lpstr>
      <vt:lpstr>Research Objectives</vt:lpstr>
      <vt:lpstr>Data Sources</vt:lpstr>
      <vt:lpstr>Data Quality and Availability</vt:lpstr>
      <vt:lpstr>Data Cleaning</vt:lpstr>
      <vt:lpstr>Water Use Sector Classification </vt:lpstr>
      <vt:lpstr>Matching Facilities</vt:lpstr>
      <vt:lpstr>Facility Matching Mechanism</vt:lpstr>
      <vt:lpstr>Results of Facility Matching</vt:lpstr>
      <vt:lpstr>Results  Objective 1 Statewide Consumption</vt:lpstr>
      <vt:lpstr>PowerPoint Presentation</vt:lpstr>
      <vt:lpstr>PowerPoint Presentation</vt:lpstr>
      <vt:lpstr>Results  Objective 1 Watershed and County Consumption</vt:lpstr>
      <vt:lpstr>PowerPoint Presentation</vt:lpstr>
      <vt:lpstr>Results  Objective 1 Facility Level Consumption</vt:lpstr>
      <vt:lpstr>Facility Level Analysis</vt:lpstr>
      <vt:lpstr>Spatial Consumption Conclusions</vt:lpstr>
      <vt:lpstr>Results  Objective 2 Trend Analysis</vt:lpstr>
      <vt:lpstr>Mann Kendall</vt:lpstr>
      <vt:lpstr>Mann Kendall</vt:lpstr>
      <vt:lpstr>Results  Objective 3 Comparison to Literature</vt:lpstr>
      <vt:lpstr>PowerPoint Presentation</vt:lpstr>
      <vt:lpstr>Conclusions  Objectives 1,2,&amp;3</vt:lpstr>
      <vt:lpstr>Conclusions</vt:lpstr>
      <vt:lpstr>Future Work</vt:lpstr>
      <vt:lpstr>Acknowledgements</vt:lpstr>
      <vt:lpstr>Questions?</vt:lpstr>
      <vt:lpstr>References</vt:lpstr>
      <vt:lpstr>Supplementary Slides </vt:lpstr>
      <vt:lpstr>Background</vt:lpstr>
      <vt:lpstr>PowerPoint Presentation</vt:lpstr>
      <vt:lpstr>Water Resources of Virginia</vt:lpstr>
      <vt:lpstr>Consumptive Water Use</vt:lpstr>
      <vt:lpstr>Challenges of Computing Consumptive Water Use</vt:lpstr>
      <vt:lpstr>Studies from Climatically Similar Areas</vt:lpstr>
      <vt:lpstr>Studies from Climatically Similar Areas</vt:lpstr>
      <vt:lpstr>Discharge and Withdrawal </vt:lpstr>
      <vt:lpstr>Discharge Data: Virginia Pollution Discharge Elimination System</vt:lpstr>
      <vt:lpstr>ECHO Rest Services</vt:lpstr>
      <vt:lpstr>Known Data Problems in ECHO</vt:lpstr>
      <vt:lpstr>Summary of QA/QC Methods: Discharge Data </vt:lpstr>
      <vt:lpstr>Duplicate DMR Entries</vt:lpstr>
      <vt:lpstr>Differing Reporting Frequencies</vt:lpstr>
      <vt:lpstr>Hydroelectric Facilities</vt:lpstr>
      <vt:lpstr>Flagging Anomalous Entries</vt:lpstr>
      <vt:lpstr>Flagging Anomalous Entries </vt:lpstr>
      <vt:lpstr>Flagging Anomalous Entries </vt:lpstr>
      <vt:lpstr>Flagging Anomalous Entries </vt:lpstr>
      <vt:lpstr>Discharge Data: Outfalls</vt:lpstr>
      <vt:lpstr>Outfalls that Don’t Fit 001 Rule</vt:lpstr>
      <vt:lpstr>Discharge Data: Outfalls that Don’t Fit 001 Rule</vt:lpstr>
      <vt:lpstr>Statewide Discharge post QA/QC  </vt:lpstr>
      <vt:lpstr>VPDES Energy Facility Locations with Median 2010-2016 Discharge</vt:lpstr>
      <vt:lpstr>VPDES Non-Energy Facility Locations with Median 2010-2016 Discharge</vt:lpstr>
      <vt:lpstr>PowerPoint Presentation</vt:lpstr>
      <vt:lpstr>PowerPoint Presentation</vt:lpstr>
      <vt:lpstr>PowerPoint Presentation</vt:lpstr>
      <vt:lpstr>PowerPoint Presentation</vt:lpstr>
      <vt:lpstr>Virginia Wateruse Database System (VWUDS) </vt:lpstr>
      <vt:lpstr>Virginia Wateruse Database System (VWUDS) </vt:lpstr>
      <vt:lpstr>Comparison to VDEQ Reports</vt:lpstr>
      <vt:lpstr>Withdrawal Data: Missing/Incorrect Coordinates</vt:lpstr>
      <vt:lpstr>VWUDS Energy Facility Locations with Median 2010-2016 Withdrawal</vt:lpstr>
      <vt:lpstr>VWUDS Non-Energy Facility Locations with Median 2010-2016 Withdrawal</vt:lpstr>
      <vt:lpstr>PowerPoint Presentation</vt:lpstr>
      <vt:lpstr>PowerPoint Presentation</vt:lpstr>
      <vt:lpstr>PowerPoint Presentation</vt:lpstr>
      <vt:lpstr>PowerPoint Presentation</vt:lpstr>
      <vt:lpstr>Methods </vt:lpstr>
      <vt:lpstr>Need for Classification</vt:lpstr>
      <vt:lpstr>Classification</vt:lpstr>
      <vt:lpstr>Water Use Sector Classification</vt:lpstr>
      <vt:lpstr>Classification - Frequent Terms</vt:lpstr>
      <vt:lpstr>Classification - Sequential Rule Covering</vt:lpstr>
      <vt:lpstr>Classification - Sequential Rule Covering</vt:lpstr>
      <vt:lpstr>Classification of Water Use Sectors</vt:lpstr>
      <vt:lpstr>Comparison to 2014 VDEQ Findings</vt:lpstr>
      <vt:lpstr>Distribution for Matched Facilities</vt:lpstr>
      <vt:lpstr>Matching Facilities</vt:lpstr>
      <vt:lpstr>Challenges/Limitations to Facility Level Analysis </vt:lpstr>
      <vt:lpstr>PowerPoint Presentation</vt:lpstr>
      <vt:lpstr>Matching Facilities</vt:lpstr>
      <vt:lpstr>Matching Facilities</vt:lpstr>
      <vt:lpstr>Matching Facilities</vt:lpstr>
      <vt:lpstr>Matching Facilities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Statewide Consumption</vt:lpstr>
      <vt:lpstr>PowerPoint Presentation</vt:lpstr>
      <vt:lpstr>Statewide Consumption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 Facility Analysis</vt:lpstr>
      <vt:lpstr>PowerPoint Presentation</vt:lpstr>
      <vt:lpstr>PowerPoint Presentation</vt:lpstr>
      <vt:lpstr>PowerPoint Presentation</vt:lpstr>
      <vt:lpstr>PowerPoint Presentation</vt:lpstr>
      <vt:lpstr>County and Watershed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Trend Analysis</vt:lpstr>
      <vt:lpstr>Auto- and Partial Auto- Correlation</vt:lpstr>
      <vt:lpstr>Partial Auto- Correlation </vt:lpstr>
      <vt:lpstr>Mann Kendall - Seasonal &amp; Block Bootstrap</vt:lpstr>
      <vt:lpstr>Mann Kendall Approaches </vt:lpstr>
      <vt:lpstr>Mann Kendall </vt:lpstr>
      <vt:lpstr>Comparison to Literature</vt:lpstr>
      <vt:lpstr>PowerPoint Presentation</vt:lpstr>
      <vt:lpstr>PowerPoint Presentation</vt:lpstr>
      <vt:lpstr>Top Systems</vt:lpstr>
      <vt:lpstr>PowerPoint Presentation</vt:lpstr>
      <vt:lpstr>PowerPoint Presentation</vt:lpstr>
      <vt:lpstr>PowerPoint Presentation</vt:lpstr>
      <vt:lpstr>PowerPoint Presentation</vt:lpstr>
      <vt:lpstr>Limitations to Study</vt:lpstr>
      <vt:lpstr>Continuing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McCarthy, Mary Morgan</dc:creator>
  <cp:lastModifiedBy>McCarthy, Mary Morgan</cp:lastModifiedBy>
  <cp:revision>1</cp:revision>
  <dcterms:modified xsi:type="dcterms:W3CDTF">2019-05-02T15:49:39Z</dcterms:modified>
</cp:coreProperties>
</file>